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6" r:id="rId2"/>
    <p:sldId id="293" r:id="rId3"/>
    <p:sldId id="282" r:id="rId4"/>
    <p:sldId id="283" r:id="rId5"/>
    <p:sldId id="309" r:id="rId6"/>
    <p:sldId id="276" r:id="rId7"/>
    <p:sldId id="295" r:id="rId8"/>
    <p:sldId id="319" r:id="rId9"/>
    <p:sldId id="320" r:id="rId10"/>
    <p:sldId id="279" r:id="rId11"/>
    <p:sldId id="323" r:id="rId12"/>
    <p:sldId id="313" r:id="rId13"/>
    <p:sldId id="298" r:id="rId14"/>
    <p:sldId id="299" r:id="rId15"/>
    <p:sldId id="307" r:id="rId16"/>
    <p:sldId id="301" r:id="rId17"/>
    <p:sldId id="288" r:id="rId18"/>
    <p:sldId id="289" r:id="rId19"/>
    <p:sldId id="290" r:id="rId20"/>
    <p:sldId id="291" r:id="rId21"/>
    <p:sldId id="292" r:id="rId22"/>
    <p:sldId id="318" r:id="rId23"/>
    <p:sldId id="322" r:id="rId24"/>
    <p:sldId id="321" r:id="rId25"/>
    <p:sldId id="317" r:id="rId26"/>
    <p:sldId id="314" r:id="rId27"/>
    <p:sldId id="315" r:id="rId28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6666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" y="7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圆角矩形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CCCF4A-B47E-459D-B751-2B6E3DB4B2DA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DBEE09-D8DC-41FF-BDFD-AB022A0C7EC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75E3D4-21FE-490D-9815-722A75D8F2E5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FBA54F-B061-469C-85FA-7230114DB52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75E3D4-21FE-490D-9815-722A75D8F2E5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FBA54F-B061-469C-85FA-7230114DB52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800" y="363600"/>
            <a:ext cx="10515600" cy="5810400"/>
          </a:xfrm>
        </p:spPr>
        <p:txBody>
          <a:bodyPr/>
          <a:lstStyle>
            <a:lvl1pPr>
              <a:defRPr sz="2400"/>
            </a:lvl1pPr>
            <a:lvl2pPr algn="l"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9545F-C40C-42C9-A11C-A58E4FDD8076}" type="datetimeFigureOut">
              <a:rPr lang="zh-CN" altLang="en-US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A8665-7564-47C0-96AF-8C1AB328154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3627E1-B5C8-42C7-AAC2-8784F021B109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575AF-6324-4C8F-8BE4-8A5EF320A73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62E18D-6281-46A9-A390-91D29A1F72CE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pPr>
              <a:defRPr/>
            </a:pPr>
            <a:fld id="{BD43E042-B267-47FB-8D94-0C5657B107F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58C9F3-B42F-4ECB-AA3E-12E5778D76FC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D3C3B5-7F20-4717-9C14-D7EBEA20B8F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AE12F5-7797-424F-96BD-6E47103129EF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63330-F22F-4D8B-A1D0-265057609C6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7E19D7-6E65-4870-9D47-0BA80D01B374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C69436-8112-4E36-B180-7DD83573B93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0B326C-970F-417C-9F75-646C1C9EBD36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C596AF-B64E-45C6-905B-604B1105387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75E3D4-21FE-490D-9815-722A75D8F2E5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FBA54F-B061-469C-85FA-7230114DB52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D7D3ED-D897-422B-BD39-662B2F5D1467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pPr>
              <a:defRPr/>
            </a:pPr>
            <a:fld id="{2D9EF1DA-189C-455E-A48D-D319E3546BC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圆角矩形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E75E3D4-21FE-490D-9815-722A75D8F2E5}" type="datetimeFigureOut">
              <a:rPr lang="zh-CN" altLang="en-US" smtClean="0"/>
              <a:pPr>
                <a:defRPr/>
              </a:pPr>
              <a:t>2021/10/16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54FBA54F-B061-469C-85FA-7230114DB52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53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标题 1"/>
          <p:cNvSpPr>
            <a:spLocks noGrp="1"/>
          </p:cNvSpPr>
          <p:nvPr>
            <p:ph type="ctrTitle"/>
          </p:nvPr>
        </p:nvSpPr>
        <p:spPr>
          <a:xfrm>
            <a:off x="2081348" y="1114044"/>
            <a:ext cx="8577943" cy="1470025"/>
          </a:xfrm>
        </p:spPr>
        <p:txBody>
          <a:bodyPr>
            <a:normAutofit/>
          </a:bodyPr>
          <a:lstStyle/>
          <a:p>
            <a:r>
              <a:rPr lang="zh-CN" altLang="en-US" sz="4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任务</a:t>
            </a:r>
            <a:r>
              <a:rPr lang="en-US" altLang="zh-CN" sz="4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2  </a:t>
            </a:r>
            <a:r>
              <a:rPr lang="zh-CN" altLang="en-US" sz="4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雏鸡饲养</a:t>
            </a:r>
            <a:r>
              <a:rPr lang="zh-CN" altLang="en-US" sz="4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管理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883024" y="242046"/>
            <a:ext cx="10363200" cy="718393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solidFill>
                  <a:schemeClr val="tx1"/>
                </a:solidFill>
                <a:latin typeface="幼圆" pitchFamily="49" charset="-122"/>
                <a:ea typeface="幼圆" pitchFamily="49" charset="-122"/>
              </a:rPr>
              <a:t>三、雏鸡的管理</a:t>
            </a:r>
          </a:p>
        </p:txBody>
      </p:sp>
      <p:sp>
        <p:nvSpPr>
          <p:cNvPr id="41987" name="Rectangle 3"/>
          <p:cNvSpPr>
            <a:spLocks noGrp="1"/>
          </p:cNvSpPr>
          <p:nvPr>
            <p:ph sz="quarter" idx="1"/>
          </p:nvPr>
        </p:nvSpPr>
        <p:spPr>
          <a:xfrm>
            <a:off x="470647" y="1030942"/>
            <a:ext cx="10923494" cy="1712260"/>
          </a:xfrm>
        </p:spPr>
        <p:txBody>
          <a:bodyPr>
            <a:normAutofit/>
          </a:bodyPr>
          <a:lstStyle/>
          <a:p>
            <a:pPr marL="228600" indent="-228600">
              <a:buFont typeface="Wingdings" pitchFamily="2" charset="2"/>
              <a:buNone/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（一）环境条件控制</a:t>
            </a:r>
          </a:p>
          <a:p>
            <a:pPr marL="228600" indent="-228600">
              <a:buFont typeface="Wingdings" pitchFamily="2" charset="2"/>
              <a:buNone/>
            </a:pPr>
            <a:r>
              <a:rPr lang="en-US" altLang="zh-CN" sz="2800" b="1" dirty="0" smtClean="0">
                <a:solidFill>
                  <a:srgbClr val="0000CC"/>
                </a:solidFill>
                <a:latin typeface="幼圆" pitchFamily="49" charset="-122"/>
                <a:ea typeface="幼圆" pitchFamily="49" charset="-122"/>
              </a:rPr>
              <a:t> 1.</a:t>
            </a:r>
            <a:r>
              <a:rPr lang="zh-CN" altLang="en-US" sz="2800" b="1" dirty="0" smtClean="0">
                <a:solidFill>
                  <a:srgbClr val="0000CC"/>
                </a:solidFill>
                <a:latin typeface="幼圆" pitchFamily="49" charset="-122"/>
                <a:ea typeface="幼圆" pitchFamily="49" charset="-122"/>
              </a:rPr>
              <a:t>温度</a:t>
            </a:r>
          </a:p>
          <a:p>
            <a:pPr marL="228600" indent="-228600">
              <a:buFont typeface="Wingdings" pitchFamily="2" charset="2"/>
              <a:buNone/>
            </a:pPr>
            <a:r>
              <a:rPr lang="zh-CN" altLang="en-US" sz="1800" b="1" dirty="0" smtClean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合适的温度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: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第一周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32-35℃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，以后每周下降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2-3℃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  <p:graphicFrame>
        <p:nvGraphicFramePr>
          <p:cNvPr id="8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289007"/>
              </p:ext>
            </p:extLst>
          </p:nvPr>
        </p:nvGraphicFramePr>
        <p:xfrm>
          <a:off x="645457" y="2578122"/>
          <a:ext cx="9883590" cy="3115056"/>
        </p:xfrm>
        <a:graphic>
          <a:graphicData uri="http://schemas.openxmlformats.org/drawingml/2006/table">
            <a:tbl>
              <a:tblPr/>
              <a:tblGrid>
                <a:gridCol w="2856163"/>
                <a:gridCol w="3178029"/>
                <a:gridCol w="3849398"/>
              </a:tblGrid>
              <a:tr h="5020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周龄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育雏器温度（℃）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育雏室温度（℃）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1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0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1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itchFamily="2" charset="-122"/>
                        <a:ea typeface="华文楷体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4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周以后</a:t>
                      </a: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35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32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itchFamily="2" charset="-122"/>
                        <a:ea typeface="华文楷体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32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29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27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21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24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itchFamily="2" charset="-122"/>
                        <a:ea typeface="华文楷体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24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21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18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18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  <a:cs typeface="Times New Roman" pitchFamily="18" charset="0"/>
                        </a:rPr>
                        <a:t>16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672350" y="5697966"/>
            <a:ext cx="1016597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zh-CN" altLang="en-US" sz="2400" dirty="0" smtClean="0">
                <a:latin typeface="楷体_GB2312" pitchFamily="49" charset="-122"/>
                <a:ea typeface="楷体_GB2312" pitchFamily="49" charset="-122"/>
                <a:cs typeface="Arial" charset="0"/>
              </a:rPr>
              <a:t>     </a:t>
            </a:r>
            <a:r>
              <a:rPr lang="zh-CN" altLang="en-US" sz="24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前期</a:t>
            </a:r>
            <a:r>
              <a:rPr lang="zh-CN" altLang="en-US" sz="24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高，后期低；小群育雏高，大群育雏低；弱雏高，强雏低；夜间高，白天低；阴雨天高，晴天低；一般高低温度相差不超过</a:t>
            </a:r>
            <a:r>
              <a:rPr lang="en-US" altLang="zh-CN" sz="24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2℃</a:t>
            </a:r>
            <a:r>
              <a:rPr lang="zh-CN" altLang="en-US" sz="24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。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/>
          </p:cNvSpPr>
          <p:nvPr>
            <p:ph sz="quarter" idx="1"/>
          </p:nvPr>
        </p:nvSpPr>
        <p:spPr>
          <a:xfrm>
            <a:off x="632011" y="966628"/>
            <a:ext cx="10923494" cy="34962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40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过高：</a:t>
            </a:r>
            <a:endParaRPr lang="en-US" altLang="zh-CN" sz="4000" b="1" dirty="0" smtClean="0">
              <a:solidFill>
                <a:srgbClr val="FF0000"/>
              </a:solidFill>
              <a:latin typeface="幼圆" pitchFamily="49" charset="-122"/>
              <a:ea typeface="幼圆" pitchFamily="49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      雏鸡</a:t>
            </a:r>
            <a:r>
              <a:rPr lang="zh-CN" altLang="en-US" sz="4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远离热源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4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双翅下垂、张口</a:t>
            </a:r>
            <a:r>
              <a:rPr lang="zh-CN" altLang="en-US" sz="40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喘气，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饮水增加，采食量下降，易拉稀，体质下降，并诱发啄癖和呼吸道等疾病。</a:t>
            </a:r>
            <a:endParaRPr lang="en-US" altLang="zh-CN" sz="40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40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过低：</a:t>
            </a:r>
            <a:endParaRPr lang="en-US" altLang="zh-CN" sz="4000" b="1" dirty="0">
              <a:solidFill>
                <a:srgbClr val="FF0000"/>
              </a:solidFill>
              <a:latin typeface="幼圆" pitchFamily="49" charset="-122"/>
              <a:ea typeface="幼圆" pitchFamily="49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40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聚集</a:t>
            </a:r>
            <a:r>
              <a:rPr lang="zh-CN" altLang="en-US" sz="4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成堆，尖声</a:t>
            </a:r>
            <a:r>
              <a:rPr lang="zh-CN" altLang="en-US" sz="40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鸣叫，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增重慢，严重时，会诱发白痢等疾病。</a:t>
            </a:r>
            <a:endParaRPr lang="en-US" altLang="zh-CN" sz="40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40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适宜：</a:t>
            </a:r>
            <a:endParaRPr lang="en-US" altLang="zh-CN" sz="4000" b="1" dirty="0">
              <a:solidFill>
                <a:srgbClr val="FF0000"/>
              </a:solidFill>
              <a:latin typeface="幼圆" pitchFamily="49" charset="-122"/>
              <a:ea typeface="幼圆" pitchFamily="49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均匀分布，活泼好动。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640542" y="4462500"/>
            <a:ext cx="7745505" cy="1924853"/>
            <a:chOff x="611188" y="4581128"/>
            <a:chExt cx="5688012" cy="1438547"/>
          </a:xfrm>
        </p:grpSpPr>
        <p:pic>
          <p:nvPicPr>
            <p:cNvPr id="5" name="Picture 12"/>
            <p:cNvPicPr>
              <a:picLocks noChangeAspect="1" noChangeArrowheads="1"/>
            </p:cNvPicPr>
            <p:nvPr/>
          </p:nvPicPr>
          <p:blipFill>
            <a:blip r:embed="rId2" cstate="print"/>
            <a:srcRect l="16396" r="13768" b="5556"/>
            <a:stretch>
              <a:fillRect/>
            </a:stretch>
          </p:blipFill>
          <p:spPr bwMode="auto">
            <a:xfrm>
              <a:off x="611188" y="4581400"/>
              <a:ext cx="1439862" cy="1438275"/>
            </a:xfrm>
            <a:prstGeom prst="rect">
              <a:avLst/>
            </a:prstGeom>
            <a:noFill/>
          </p:spPr>
        </p:pic>
        <p:pic>
          <p:nvPicPr>
            <p:cNvPr id="6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l="9192" t="10179" r="8383" b="3580"/>
            <a:stretch>
              <a:fillRect/>
            </a:stretch>
          </p:blipFill>
          <p:spPr bwMode="auto">
            <a:xfrm>
              <a:off x="4783443" y="4581128"/>
              <a:ext cx="1515757" cy="1432198"/>
            </a:xfrm>
            <a:prstGeom prst="rect">
              <a:avLst/>
            </a:prstGeom>
            <a:noFill/>
          </p:spPr>
        </p:pic>
        <p:pic>
          <p:nvPicPr>
            <p:cNvPr id="7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 l="11624" t="4839" r="18547" b="12257"/>
            <a:stretch>
              <a:fillRect/>
            </a:stretch>
          </p:blipFill>
          <p:spPr bwMode="auto">
            <a:xfrm>
              <a:off x="2695796" y="4581128"/>
              <a:ext cx="1517429" cy="1432198"/>
            </a:xfrm>
            <a:prstGeom prst="rect">
              <a:avLst/>
            </a:prstGeom>
            <a:noFill/>
          </p:spPr>
        </p:pic>
      </p:grpSp>
      <p:sp>
        <p:nvSpPr>
          <p:cNvPr id="3" name="矩形 2"/>
          <p:cNvSpPr/>
          <p:nvPr/>
        </p:nvSpPr>
        <p:spPr>
          <a:xfrm>
            <a:off x="782961" y="325516"/>
            <a:ext cx="1832553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lnSpc>
                <a:spcPct val="120000"/>
              </a:lnSpc>
              <a:buFont typeface="Wingdings" pitchFamily="2" charset="2"/>
              <a:buNone/>
            </a:pPr>
            <a:r>
              <a:rPr lang="zh-CN" altLang="en-US" sz="32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温度判断</a:t>
            </a:r>
          </a:p>
        </p:txBody>
      </p:sp>
    </p:spTree>
    <p:extLst>
      <p:ext uri="{BB962C8B-B14F-4D97-AF65-F5344CB8AC3E}">
        <p14:creationId xmlns:p14="http://schemas.microsoft.com/office/powerpoint/2010/main" val="1806188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48" y="386575"/>
            <a:ext cx="3967955" cy="2972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D:\工作\图片\2008-03-30\S730029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785" b="12568"/>
          <a:stretch/>
        </p:blipFill>
        <p:spPr bwMode="auto">
          <a:xfrm>
            <a:off x="5943600" y="403273"/>
            <a:ext cx="4007223" cy="294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073" y="3449113"/>
            <a:ext cx="3989631" cy="29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49112"/>
            <a:ext cx="4007223" cy="29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29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/>
          </p:cNvSpPr>
          <p:nvPr>
            <p:ph sz="quarter" idx="1"/>
          </p:nvPr>
        </p:nvSpPr>
        <p:spPr>
          <a:xfrm>
            <a:off x="453999" y="2007966"/>
            <a:ext cx="10721788" cy="3957405"/>
          </a:xfrm>
        </p:spPr>
        <p:txBody>
          <a:bodyPr/>
          <a:lstStyle/>
          <a:p>
            <a:pPr marL="228600" lvl="1">
              <a:lnSpc>
                <a:spcPct val="120000"/>
              </a:lnSpc>
              <a:spcBef>
                <a:spcPts val="580"/>
              </a:spcBef>
              <a:buClr>
                <a:schemeClr val="accent1"/>
              </a:buClr>
              <a:buNone/>
            </a:pPr>
            <a:r>
              <a:rPr lang="en-US" altLang="zh-CN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湿度</a:t>
            </a:r>
            <a:endParaRPr lang="zh-CN" altLang="en-US" sz="3200" b="1" dirty="0" smtClean="0">
              <a:latin typeface="楷体_GB2312" pitchFamily="49" charset="-122"/>
              <a:ea typeface="楷体_GB2312" pitchFamily="49" charset="-122"/>
            </a:endParaRPr>
          </a:p>
          <a:p>
            <a:pPr lvl="1" indent="-261938">
              <a:buFont typeface="Wingdings" pitchFamily="2" charset="2"/>
              <a:buNone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适宜的湿度：前期控制在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60-65%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，后期以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50-60%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为宜。</a:t>
            </a:r>
          </a:p>
          <a:p>
            <a:pPr lvl="2"/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需要维持一定的环境湿度，但要求并不严格 </a:t>
            </a:r>
          </a:p>
          <a:p>
            <a:pPr lvl="2"/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防止球虫病发生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marL="228600" lvl="1">
              <a:lnSpc>
                <a:spcPct val="120000"/>
              </a:lnSpc>
              <a:spcBef>
                <a:spcPts val="580"/>
              </a:spcBef>
              <a:buClr>
                <a:schemeClr val="accent1"/>
              </a:buClr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通风换气</a:t>
            </a:r>
          </a:p>
          <a:p>
            <a:pPr>
              <a:spcBef>
                <a:spcPts val="370"/>
              </a:spcBef>
              <a:buFont typeface="Wingdings" pitchFamily="2" charset="2"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保持新鲜的空气</a:t>
            </a:r>
          </a:p>
          <a:p>
            <a:pPr lvl="1">
              <a:buFont typeface="Wingdings" pitchFamily="2" charset="2"/>
              <a:buNone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便于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有害气体氨气和硫化氢的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排出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title"/>
          </p:nvPr>
        </p:nvSpPr>
        <p:spPr>
          <a:xfrm>
            <a:off x="923588" y="310179"/>
            <a:ext cx="10363200" cy="691498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solidFill>
                  <a:schemeClr val="tx1"/>
                </a:solidFill>
                <a:latin typeface="幼圆" pitchFamily="49" charset="-122"/>
                <a:ea typeface="幼圆" pitchFamily="49" charset="-122"/>
              </a:rPr>
              <a:t>三、雏鸡的管理</a:t>
            </a:r>
          </a:p>
        </p:txBody>
      </p:sp>
      <p:sp>
        <p:nvSpPr>
          <p:cNvPr id="2" name="矩形 1"/>
          <p:cNvSpPr/>
          <p:nvPr/>
        </p:nvSpPr>
        <p:spPr>
          <a:xfrm>
            <a:off x="923588" y="1196788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Font typeface="Wingdings" pitchFamily="2" charset="2"/>
              <a:buNone/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（一）环境条件控制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/>
          </p:cNvSpPr>
          <p:nvPr>
            <p:ph sz="quarter" idx="1"/>
          </p:nvPr>
        </p:nvSpPr>
        <p:spPr>
          <a:xfrm>
            <a:off x="683782" y="2275242"/>
            <a:ext cx="10842812" cy="2998694"/>
          </a:xfrm>
        </p:spPr>
        <p:txBody>
          <a:bodyPr>
            <a:normAutofit/>
          </a:bodyPr>
          <a:lstStyle/>
          <a:p>
            <a:pPr marL="228600" lvl="1">
              <a:lnSpc>
                <a:spcPct val="120000"/>
              </a:lnSpc>
              <a:spcBef>
                <a:spcPts val="580"/>
              </a:spcBef>
              <a:buClr>
                <a:schemeClr val="accent1"/>
              </a:buClr>
              <a:buNone/>
            </a:pPr>
            <a:r>
              <a:rPr lang="en-US" altLang="zh-CN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4.</a:t>
            </a: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光照</a:t>
            </a:r>
          </a:p>
          <a:p>
            <a:pPr lvl="1" indent="-261938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合理的光照：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日龄内，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23-24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小时，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20lx; 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4-2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周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龄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光照每日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递减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1.5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小时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，以后直至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10h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pPr lvl="2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光照目的是便于采食、饮水、运动和休息。</a:t>
            </a:r>
          </a:p>
        </p:txBody>
      </p:sp>
      <p:sp>
        <p:nvSpPr>
          <p:cNvPr id="3" name="Rectangle 2"/>
          <p:cNvSpPr>
            <a:spLocks noGrp="1"/>
          </p:cNvSpPr>
          <p:nvPr>
            <p:ph type="title"/>
          </p:nvPr>
        </p:nvSpPr>
        <p:spPr>
          <a:xfrm>
            <a:off x="923588" y="315816"/>
            <a:ext cx="10363200" cy="691498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solidFill>
                  <a:schemeClr val="tx1"/>
                </a:solidFill>
                <a:latin typeface="幼圆" pitchFamily="49" charset="-122"/>
                <a:ea typeface="幼圆" pitchFamily="49" charset="-122"/>
              </a:rPr>
              <a:t>三、雏鸡的管理</a:t>
            </a:r>
          </a:p>
        </p:txBody>
      </p:sp>
      <p:sp>
        <p:nvSpPr>
          <p:cNvPr id="4" name="矩形 3"/>
          <p:cNvSpPr/>
          <p:nvPr/>
        </p:nvSpPr>
        <p:spPr>
          <a:xfrm>
            <a:off x="923588" y="1379668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Font typeface="Wingdings" pitchFamily="2" charset="2"/>
              <a:buNone/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（一）环境条件控制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065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98513" y="385763"/>
            <a:ext cx="10515600" cy="55133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690282" y="255496"/>
            <a:ext cx="10972800" cy="2568386"/>
          </a:xfrm>
          <a:noFill/>
          <a:ln/>
        </p:spPr>
        <p:txBody>
          <a:bodyPr>
            <a:normAutofit lnSpcReduction="10000"/>
          </a:bodyPr>
          <a:lstStyle/>
          <a:p>
            <a:pPr marL="228600" indent="-228600">
              <a:lnSpc>
                <a:spcPct val="90000"/>
              </a:lnSpc>
              <a:buFont typeface="Wingdings" pitchFamily="2" charset="2"/>
              <a:buNone/>
            </a:pPr>
            <a:endParaRPr lang="zh-CN" altLang="en-US" sz="2000" b="1" dirty="0" smtClean="0">
              <a:latin typeface="楷体_GB2312" pitchFamily="49" charset="-122"/>
              <a:ea typeface="楷体_GB2312" pitchFamily="49" charset="-122"/>
            </a:endParaRPr>
          </a:p>
          <a:p>
            <a:pPr marL="228600" indent="-228600">
              <a:lnSpc>
                <a:spcPct val="90000"/>
              </a:lnSpc>
              <a:buNone/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（二）密度</a:t>
            </a:r>
          </a:p>
          <a:p>
            <a:pPr marL="228600" indent="-228600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合适的饲养密度</a:t>
            </a:r>
          </a:p>
          <a:p>
            <a:pPr lvl="1" indent="-261938">
              <a:lnSpc>
                <a:spcPct val="9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密度过大，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CO2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NH3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H2S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等有害气体增加、垫草潮湿、易发生啄癖、采食不匀、发病率和死亡率提高</a:t>
            </a:r>
          </a:p>
          <a:p>
            <a:pPr lvl="1" indent="-261938">
              <a:lnSpc>
                <a:spcPct val="9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密度过小，房舍设备利用率低，饲养成本提高。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2551113" y="2635250"/>
            <a:ext cx="23622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2551113" y="2635250"/>
            <a:ext cx="2365375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2551113" y="2635250"/>
            <a:ext cx="2365375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6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400322"/>
              </p:ext>
            </p:extLst>
          </p:nvPr>
        </p:nvGraphicFramePr>
        <p:xfrm>
          <a:off x="1253329" y="3557838"/>
          <a:ext cx="8805069" cy="2924937"/>
        </p:xfrm>
        <a:graphic>
          <a:graphicData uri="http://schemas.openxmlformats.org/drawingml/2006/table">
            <a:tbl>
              <a:tblPr/>
              <a:tblGrid>
                <a:gridCol w="1467244"/>
                <a:gridCol w="1465644"/>
                <a:gridCol w="1468846"/>
                <a:gridCol w="1468847"/>
                <a:gridCol w="1467244"/>
                <a:gridCol w="1467244"/>
              </a:tblGrid>
              <a:tr h="49013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地面平养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网上平养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立体笼养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901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周龄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只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/㎡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周龄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只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/㎡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周龄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只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/㎡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3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5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+mn-cs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20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5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5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30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3138836" y="2849768"/>
            <a:ext cx="517063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_GB2312" pitchFamily="49" charset="-122"/>
                <a:cs typeface="Arial" charset="0"/>
              </a:rPr>
              <a:t>不同育雏方式雏鸡的饲养密度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573738" y="968188"/>
            <a:ext cx="10981765" cy="45981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（三）日常管理</a:t>
            </a:r>
          </a:p>
          <a:p>
            <a:pPr lvl="1">
              <a:lnSpc>
                <a:spcPct val="120000"/>
              </a:lnSpc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）观察鸡群状况</a:t>
            </a:r>
          </a:p>
          <a:p>
            <a:pPr marL="342900" indent="-342900">
              <a:spcBef>
                <a:spcPct val="30000"/>
              </a:spcBef>
              <a:buFont typeface="Wingdings" pitchFamily="2" charset="2"/>
              <a:buChar char="ü"/>
            </a:pPr>
            <a:r>
              <a:rPr kumimoji="1"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采食</a:t>
            </a:r>
            <a:r>
              <a:rPr kumimoji="1"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、饮水情况      </a:t>
            </a:r>
            <a:endParaRPr kumimoji="1"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marL="342900" indent="-342900">
              <a:spcBef>
                <a:spcPct val="30000"/>
              </a:spcBef>
              <a:buFont typeface="Wingdings" pitchFamily="2" charset="2"/>
              <a:buChar char="ü"/>
            </a:pPr>
            <a:r>
              <a:rPr kumimoji="1"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精神状况</a:t>
            </a:r>
            <a:endParaRPr kumimoji="1"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marL="342900" indent="-342900">
              <a:spcBef>
                <a:spcPct val="30000"/>
              </a:spcBef>
              <a:buFont typeface="Wingdings" pitchFamily="2" charset="2"/>
              <a:buChar char="ü"/>
            </a:pPr>
            <a:r>
              <a:rPr kumimoji="1"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粪便</a:t>
            </a:r>
            <a:r>
              <a:rPr kumimoji="1"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情况            </a:t>
            </a:r>
            <a:endParaRPr kumimoji="1"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marL="342900" indent="-342900">
              <a:spcBef>
                <a:spcPct val="30000"/>
              </a:spcBef>
              <a:buFont typeface="Wingdings" pitchFamily="2" charset="2"/>
              <a:buChar char="ü"/>
            </a:pPr>
            <a:r>
              <a:rPr kumimoji="1"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鸡</a:t>
            </a:r>
            <a:r>
              <a:rPr kumimoji="1"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群行为  </a:t>
            </a:r>
          </a:p>
          <a:p>
            <a:pPr lvl="1">
              <a:lnSpc>
                <a:spcPct val="120000"/>
              </a:lnSpc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  <a:cs typeface="Arial" charset="0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观察鸡群有没有恶癖如啄羽、啄肛、啄趾及其他异食现象，检查有无瘫鸡、软脚鸡等，以便及时判断日粮中的营养是否平衡及饲养条件是否合适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Arial" charset="0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406400" y="914400"/>
            <a:ext cx="11074400" cy="332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Arial" charset="0"/>
              </a:rPr>
              <a:t>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）定期称重  为了掌握雏鸡的发育情况，应定期随机抽测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Arial" charset="0"/>
              </a:rPr>
              <a:t>5%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～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Arial" charset="0"/>
              </a:rPr>
              <a:t>10%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的雏鸡称重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Arial" charset="0"/>
              </a:rPr>
              <a:t>，</a:t>
            </a:r>
            <a:r>
              <a:rPr kumimoji="1"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与品种的标准体重对比，及时修订饲养管理措施。</a:t>
            </a:r>
          </a:p>
          <a:p>
            <a:pPr lvl="1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开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食前称重 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雏鸡进入育雏舍后，随机抽样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Arial" charset="0"/>
              </a:rPr>
              <a:t>50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～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Arial" charset="0"/>
              </a:rPr>
              <a:t>100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只逐只称重，以了解平均体重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Arial" charset="0"/>
              </a:rPr>
              <a:t>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  <a:cs typeface="Arial" charset="0"/>
            </a:endParaRPr>
          </a:p>
          <a:p>
            <a:pPr lvl="1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育雏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期的称重：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以检查育雏效果，并为育雏方案的调整提供依据。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542925" y="850900"/>
            <a:ext cx="11176000" cy="3416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3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）密度的调整</a:t>
            </a:r>
          </a:p>
          <a:p>
            <a:pPr lvl="1"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Arial" charset="0"/>
              </a:rPr>
              <a:t>密度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即单位面积饲养雏鸡数量。密度过大，鸡群采食时相互挤压，采食不均匀，雏鸡的大小也不均匀，生长发育受到影响；密度过小，设备及空间的利用率低，生产成本高。所以，饲养密度必须适宜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Arial" charset="0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1205753" y="524435"/>
            <a:ext cx="5383306" cy="731838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、进雏</a:t>
            </a:r>
          </a:p>
        </p:txBody>
      </p:sp>
      <p:sp>
        <p:nvSpPr>
          <p:cNvPr id="56323" name="Rectangle 3"/>
          <p:cNvSpPr>
            <a:spLocks noGrp="1"/>
          </p:cNvSpPr>
          <p:nvPr>
            <p:ph sz="quarter" idx="1"/>
          </p:nvPr>
        </p:nvSpPr>
        <p:spPr>
          <a:xfrm>
            <a:off x="605117" y="1286436"/>
            <a:ext cx="10923494" cy="4572000"/>
          </a:xfrm>
        </p:spPr>
        <p:txBody>
          <a:bodyPr>
            <a:norm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引进鸡苗时须向供种单位索要有效的免疫程序。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严格消毒，谨防脐炎发生。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掌握适宜的运雏时间。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准备好运雏用具。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5.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解决好保温与通风的矛盾。</a:t>
            </a:r>
          </a:p>
        </p:txBody>
      </p:sp>
      <p:pic>
        <p:nvPicPr>
          <p:cNvPr id="4" name="Picture 5" descr="S7300068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833" y="2617694"/>
            <a:ext cx="3484283" cy="26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711200" y="685800"/>
            <a:ext cx="10261600" cy="47089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4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）及时分群</a:t>
            </a:r>
          </a:p>
          <a:p>
            <a:pPr lvl="1"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通过称重可以了解平均体重和鸡群的整齐度情况。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鸡群的整齐度用均匀度表示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。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即用进入平均体重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±10%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范围内的鸡数占全群鸡数的百分比来表示。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均匀度大于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Arial" charset="0"/>
              </a:rPr>
              <a:t>80%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，则认为整齐度好，若小于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Arial" charset="0"/>
              </a:rPr>
              <a:t>70%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Arial" charset="0"/>
              </a:rPr>
              <a:t>则认为整齐度差。为了提高鸡群的整齐度，应按体重大小分群饲养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Arial" charset="0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Arial" charset="0"/>
            </a:endParaRPr>
          </a:p>
          <a:p>
            <a:pPr lvl="1">
              <a:lnSpc>
                <a:spcPct val="150000"/>
              </a:lnSpc>
            </a:pPr>
            <a:endParaRPr lang="zh-CN" altLang="en-US" sz="2800" b="1" dirty="0">
              <a:latin typeface="楷体" pitchFamily="49" charset="-122"/>
              <a:ea typeface="楷体" pitchFamily="49" charset="-122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73741" y="381000"/>
            <a:ext cx="11176000" cy="595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(5)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日常记录报表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在育雏结束后，系统分析，总结经验，搞好下批次的育雏工作，主要项目有：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每天鸡舍的温度、湿度、光照时数与通风换气情况。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每天鸡的存栏只数、死亡淘汰数及其原因。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每天饲料的饲喂量与鸡的采食情况，如进料时应记录饲料量与价格。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每天鸡的饮水量和水质情况。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每次免疫接种的疫苗品名、种类、生产厂家、批号、免疫方法、剂量及价格。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每次投药的药名、产地、批号、剂量、方法和价格。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每周周末体重的称重情况。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Arial" charset="0"/>
              </a:rPr>
              <a:t>  日常发生的其它情况，如鸡的呼吸情况、粪便颜色、是否受到刺激、鸡群的精神状态，水电暖供应情况是否正常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Arial" charset="0"/>
              </a:rPr>
              <a:t>。</a:t>
            </a:r>
            <a:endParaRPr lang="zh-CN" altLang="en-US" sz="2400" b="1" dirty="0">
              <a:latin typeface="楷体" pitchFamily="49" charset="-122"/>
              <a:ea typeface="楷体" pitchFamily="49" charset="-122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sz="quarter" idx="1"/>
          </p:nvPr>
        </p:nvSpPr>
        <p:spPr>
          <a:xfrm>
            <a:off x="564776" y="497541"/>
            <a:ext cx="11174506" cy="4754563"/>
          </a:xfrm>
        </p:spPr>
        <p:txBody>
          <a:bodyPr>
            <a:normAutofit fontScale="92500" lnSpcReduction="10000"/>
          </a:bodyPr>
          <a:lstStyle/>
          <a:p>
            <a:pPr marL="228600" indent="-228600" fontAlgn="base">
              <a:spcAft>
                <a:spcPct val="0"/>
              </a:spcAft>
              <a:buFont typeface="Wingdings" pitchFamily="2" charset="2"/>
              <a:buNone/>
            </a:pPr>
            <a:r>
              <a:rPr lang="zh-CN" altLang="en-US" sz="3500" b="1" dirty="0">
                <a:latin typeface="黑体" pitchFamily="49" charset="-122"/>
                <a:ea typeface="黑体" pitchFamily="49" charset="-122"/>
              </a:rPr>
              <a:t>（四）疫病防治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）免疫接种 ：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是防止传染病发生和流行的重要手段，也是雏鸡健康发育的保证。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 投药 ：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可以饮水（水溶性的）或拌料（一定要均匀，喂粉料时较好）。一定要准确计算使用浓度和使用量，以防中毒。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）搞好卫生防疫 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   要全进全出：切断病原菌循环感染的机会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    制定严格的消毒制度：带鸡消毒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    搞好饮水卫生：定期清洗饮水器具并消毒，水质应符合饮用水标准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    增加营养：增加多维，特别是</a:t>
            </a:r>
            <a:r>
              <a:rPr lang="en-US" altLang="zh-CN" sz="3000" b="1" dirty="0" smtClean="0">
                <a:latin typeface="楷体" pitchFamily="49" charset="-122"/>
                <a:ea typeface="楷体" pitchFamily="49" charset="-122"/>
              </a:rPr>
              <a:t>V</a:t>
            </a:r>
            <a:r>
              <a:rPr lang="en-US" altLang="zh-CN" sz="3000" b="1" baseline="-16000" dirty="0" smtClean="0"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和</a:t>
            </a:r>
            <a:r>
              <a:rPr lang="en-US" altLang="zh-CN" sz="3000" b="1" dirty="0" smtClean="0">
                <a:latin typeface="楷体" pitchFamily="49" charset="-122"/>
                <a:ea typeface="楷体" pitchFamily="49" charset="-122"/>
              </a:rPr>
              <a:t>V</a:t>
            </a:r>
            <a:r>
              <a:rPr lang="en-US" altLang="zh-CN" sz="3000" b="1" baseline="-16000" dirty="0" smtClean="0">
                <a:latin typeface="楷体" pitchFamily="49" charset="-122"/>
                <a:ea typeface="楷体" pitchFamily="49" charset="-122"/>
              </a:rPr>
              <a:t>C</a:t>
            </a:r>
            <a:r>
              <a:rPr lang="zh-CN" altLang="en-US" sz="3000" b="1" baseline="-16000" dirty="0" smtClean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68528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788894" y="2173941"/>
            <a:ext cx="10363200" cy="4038600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非特异性免疫能力远低于成年鸡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lvl="1" eaLnBrk="1" hangingPunct="1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疫苗产生的特异性免疫没有完全建立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lvl="1" eaLnBrk="1" hangingPunct="1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对鸡场内常见致病菌（大肠杆菌等）的免疫力没有建立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lvl="1" eaLnBrk="1" hangingPunct="1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某些病原微生物仅感染雏鸡或对雏鸡会造成更大伤害（脑脊髓炎、传染性法氏囊病等）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lvl="1" eaLnBrk="1" hangingPunct="1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在雏鸡阶段感染某些疾病会在后来造成很大影响（传支、马立克等）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9236" y="309282"/>
            <a:ext cx="10363200" cy="75873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育雏期的防疫制度</a:t>
            </a:r>
          </a:p>
        </p:txBody>
      </p:sp>
      <p:sp>
        <p:nvSpPr>
          <p:cNvPr id="2" name="矩形 1"/>
          <p:cNvSpPr/>
          <p:nvPr/>
        </p:nvSpPr>
        <p:spPr>
          <a:xfrm>
            <a:off x="1063836" y="1334852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为什么育雏期的防疫很重要？</a:t>
            </a:r>
            <a:endParaRPr lang="en-US" altLang="zh-CN" sz="3200" b="1" dirty="0">
              <a:solidFill>
                <a:srgbClr val="FF0000"/>
              </a:solidFill>
              <a:latin typeface="幼圆" pitchFamily="49" charset="-122"/>
              <a:ea typeface="幼圆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104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503712" y="130079"/>
            <a:ext cx="3552395" cy="5314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蛋鸡防疫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程序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  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431371" y="836713"/>
            <a:ext cx="11472333" cy="547211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7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点眼滴鼻 新城疫，禽流感（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H9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）二联苗注射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0.3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毫升</a:t>
            </a:r>
            <a:r>
              <a:rPr lang="zh-CN" altLang="en-US" sz="20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　　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12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法氏囊（进口苗防一次，国产防两次）滴口</a:t>
            </a:r>
            <a:endParaRPr lang="zh-CN" altLang="en-US" sz="20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18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法氏囊二免 饮水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25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鸡痘 （可随季节随时调动防疫时间）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30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禽流感（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H5+H9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）二价苗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0.4--0.5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毫升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40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新城疫，传支 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H52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45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传染性喉炎 涂肛或点眼（此苗可以根据当地病情确定是否防）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60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一系注射克隆一系饮水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70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新城疫，禽流感（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H9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）二联苗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0.5--0.7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毫升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80-85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传染性喉炎二免 涂肛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90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禽流感（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H5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0.6--0.8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毫升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100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鸡痘二免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120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新城疫传支减蛋综合症 注射 一系注射或四系克隆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30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饮水</a:t>
            </a:r>
          </a:p>
          <a:p>
            <a:pPr>
              <a:lnSpc>
                <a:spcPct val="80000"/>
              </a:lnSpc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130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日龄 新城疫禽流感（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H9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）二联苗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0.7--1.0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毫升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注：冬春季节新城疫禽流感二联苗每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个月注射一次，夏季每三个月注射一次。尤其是要注意禽流感的防疫时间抓住三防 春防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4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5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月 秋防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9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10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月 春节防腊月上旬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　　开产后如果定期注射油苗冻干苗可以不防，如果开产后防过一次冻干苗必须定期防，一般最佳时间为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45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天一防。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　　育雏阶段防疫当天温度要提高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</a:rPr>
              <a:t>1-2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</a:rPr>
              <a:t>度。</a:t>
            </a:r>
          </a:p>
          <a:p>
            <a:pPr>
              <a:lnSpc>
                <a:spcPct val="80000"/>
              </a:lnSpc>
            </a:pPr>
            <a:endParaRPr lang="en-US" altLang="zh-CN" sz="1800" dirty="0"/>
          </a:p>
        </p:txBody>
      </p:sp>
    </p:spTree>
    <p:extLst>
      <p:ext uri="{BB962C8B-B14F-4D97-AF65-F5344CB8AC3E}">
        <p14:creationId xmlns:p14="http://schemas.microsoft.com/office/powerpoint/2010/main" val="20109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60082" y="2811147"/>
            <a:ext cx="11325412" cy="42780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  <a:cs typeface="Arial" charset="0"/>
              </a:rPr>
              <a:t>断</a:t>
            </a:r>
            <a:r>
              <a:rPr lang="zh-CN" altLang="en-US" sz="28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  <a:cs typeface="Arial" charset="0"/>
              </a:rPr>
              <a:t>喙</a:t>
            </a:r>
            <a:r>
              <a:rPr lang="zh-CN" altLang="en-US" sz="28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  <a:cs typeface="Arial" charset="0"/>
              </a:rPr>
              <a:t>时间：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雏鸡阶段断喙适宜时间为</a:t>
            </a:r>
            <a:r>
              <a:rPr lang="en-US" altLang="zh-CN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7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～</a:t>
            </a:r>
            <a:r>
              <a:rPr lang="en-US" altLang="zh-CN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10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日龄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，进入育成阶段后还需断喙一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cs typeface="Arial" charset="0"/>
              </a:rPr>
              <a:t>次（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cs typeface="Arial" charset="0"/>
              </a:rPr>
              <a:t>12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cs typeface="Arial" charset="0"/>
              </a:rPr>
              <a:t>周龄）。</a:t>
            </a:r>
            <a:endParaRPr lang="zh-CN" altLang="en-US" sz="2400" b="1" dirty="0">
              <a:latin typeface="华文楷体" pitchFamily="2" charset="-122"/>
              <a:ea typeface="华文楷体" pitchFamily="2" charset="-122"/>
              <a:cs typeface="Arial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  <a:cs typeface="Arial" charset="0"/>
              </a:rPr>
              <a:t>断</a:t>
            </a:r>
            <a:r>
              <a:rPr lang="zh-CN" altLang="en-US" sz="28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  <a:cs typeface="Arial" charset="0"/>
              </a:rPr>
              <a:t>喙</a:t>
            </a:r>
            <a:r>
              <a:rPr lang="zh-CN" altLang="en-US" sz="28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  <a:cs typeface="Arial" charset="0"/>
              </a:rPr>
              <a:t>方法：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断喙时，断喙器刀片温度以达到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700℃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较适宜，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切去上喙</a:t>
            </a:r>
            <a:r>
              <a:rPr lang="en-US" altLang="zh-CN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1/2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，下喙</a:t>
            </a:r>
            <a:r>
              <a:rPr lang="en-US" altLang="zh-CN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1/3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，做到上短下长。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   断喙对鸡的应激较大，在断喙前，要检查鸡群健康状况，健康状况不佳或有其他异常情况，均不宜断喙；可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增加饲料中维生素</a:t>
            </a:r>
            <a:r>
              <a:rPr lang="en-US" altLang="zh-CN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K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、维生素</a:t>
            </a:r>
            <a:r>
              <a:rPr lang="en-US" altLang="zh-CN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C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给量，以利止血和降低应激。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endParaRPr lang="zh-CN" altLang="en-US" sz="2400" b="1" dirty="0">
              <a:latin typeface="楷体_GB2312" pitchFamily="49" charset="-122"/>
              <a:ea typeface="楷体_GB2312" pitchFamily="49" charset="-122"/>
              <a:cs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8000" y="298219"/>
            <a:ext cx="3275256" cy="7325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（五）适时断喙 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6141" y="1030727"/>
            <a:ext cx="10959353" cy="1212640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鸡的上喙较长而下喙短，采食时容易把饲料刨出槽外而造成浪费。因此，</a:t>
            </a:r>
            <a:r>
              <a:rPr lang="zh-CN" altLang="en-US" sz="28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  <a:cs typeface="Arial" charset="0"/>
              </a:rPr>
              <a:t>为节约饲料、减少啄癖发生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Arial" charset="0"/>
              </a:rPr>
              <a:t>，必须断喙。</a:t>
            </a:r>
          </a:p>
        </p:txBody>
      </p:sp>
    </p:spTree>
    <p:extLst>
      <p:ext uri="{BB962C8B-B14F-4D97-AF65-F5344CB8AC3E}">
        <p14:creationId xmlns:p14="http://schemas.microsoft.com/office/powerpoint/2010/main" val="1635526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6758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03729" y="188259"/>
            <a:ext cx="10515600" cy="6188075"/>
          </a:xfrm>
        </p:spPr>
      </p:pic>
    </p:spTree>
    <p:extLst>
      <p:ext uri="{BB962C8B-B14F-4D97-AF65-F5344CB8AC3E}">
        <p14:creationId xmlns:p14="http://schemas.microsoft.com/office/powerpoint/2010/main" val="105328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59505" y="277130"/>
            <a:ext cx="8975412" cy="3441484"/>
          </a:xfr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549" y="3602585"/>
            <a:ext cx="7825815" cy="304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5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201270" y="493059"/>
            <a:ext cx="50800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 smtClean="0">
                <a:latin typeface="幼圆" pitchFamily="49" charset="-122"/>
                <a:ea typeface="幼圆" pitchFamily="49" charset="-122"/>
                <a:cs typeface="Arial" charset="0"/>
              </a:rPr>
              <a:t>二、</a:t>
            </a:r>
            <a:r>
              <a:rPr lang="zh-CN" altLang="en-US" sz="4000" b="1" dirty="0">
                <a:latin typeface="幼圆" pitchFamily="49" charset="-122"/>
                <a:ea typeface="幼圆" pitchFamily="49" charset="-122"/>
                <a:cs typeface="Arial" charset="0"/>
              </a:rPr>
              <a:t>雏鸡的饲养</a:t>
            </a:r>
          </a:p>
        </p:txBody>
      </p:sp>
      <p:sp>
        <p:nvSpPr>
          <p:cNvPr id="45059" name="Rectangle 3"/>
          <p:cNvSpPr>
            <a:spLocks noGrp="1"/>
          </p:cNvSpPr>
          <p:nvPr>
            <p:ph sz="quarter" idx="1"/>
          </p:nvPr>
        </p:nvSpPr>
        <p:spPr>
          <a:xfrm>
            <a:off x="636494" y="1354418"/>
            <a:ext cx="10995212" cy="4790888"/>
          </a:xfrm>
        </p:spPr>
        <p:txBody>
          <a:bodyPr>
            <a:normAutofit/>
          </a:bodyPr>
          <a:lstStyle/>
          <a:p>
            <a:pPr marL="286702" lvl="1" indent="0">
              <a:lnSpc>
                <a:spcPct val="120000"/>
              </a:lnSpc>
              <a:buNone/>
            </a:pPr>
            <a:r>
              <a:rPr lang="zh-CN" altLang="en-US" sz="3200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（一）开饮：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雏鸡第一次饮水</a:t>
            </a:r>
          </a:p>
          <a:p>
            <a:pPr marL="743902" lvl="1" indent="-457200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有利于卵黄的吸收和胎粪的排出</a:t>
            </a:r>
          </a:p>
          <a:p>
            <a:pPr marL="743902" lvl="1" indent="-457200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有助于雏鸡体力的恢复</a:t>
            </a:r>
          </a:p>
          <a:p>
            <a:pPr marL="743902" lvl="1" indent="-457200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最好是温开水</a:t>
            </a:r>
          </a:p>
          <a:p>
            <a:pPr marL="743902" lvl="1" indent="-457200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水中适当加维生素、微量元素、葡萄糖、抗生素等，以促进和保证鸡的健康生长</a:t>
            </a:r>
          </a:p>
          <a:p>
            <a:pPr marL="743902" lvl="1" indent="-457200">
              <a:lnSpc>
                <a:spcPct val="12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整个育雏期内，要保证全天供水。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22288" y="1341438"/>
            <a:ext cx="954087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zh-CN" altLang="en-US" sz="2400" b="1" dirty="0">
                <a:latin typeface="Times New Roman" pitchFamily="18" charset="0"/>
                <a:cs typeface="Arial" charset="0"/>
              </a:rPr>
              <a:t> 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每百只不同周龄小母鸡在不同气温下的需水量（</a:t>
            </a:r>
            <a:r>
              <a:rPr lang="en-US" altLang="zh-CN" sz="24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L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）</a:t>
            </a:r>
          </a:p>
          <a:p>
            <a:pPr algn="ctr"/>
            <a:r>
              <a:rPr lang="zh-CN" altLang="en-US" sz="24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                     </a:t>
            </a:r>
            <a:r>
              <a:rPr lang="en-US" altLang="zh-CN" sz="24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----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  <a:cs typeface="Arial" charset="0"/>
              </a:rPr>
              <a:t>保证充分自由饮水 </a:t>
            </a:r>
          </a:p>
        </p:txBody>
      </p:sp>
      <p:graphicFrame>
        <p:nvGraphicFramePr>
          <p:cNvPr id="4608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150017"/>
              </p:ext>
            </p:extLst>
          </p:nvPr>
        </p:nvGraphicFramePr>
        <p:xfrm>
          <a:off x="838926" y="2555965"/>
          <a:ext cx="10464800" cy="3109849"/>
        </p:xfrm>
        <a:graphic>
          <a:graphicData uri="http://schemas.openxmlformats.org/drawingml/2006/table">
            <a:tbl>
              <a:tblPr/>
              <a:tblGrid>
                <a:gridCol w="1722438"/>
                <a:gridCol w="1755775"/>
                <a:gridCol w="1754187"/>
                <a:gridCol w="1722438"/>
                <a:gridCol w="1755775"/>
                <a:gridCol w="1754187"/>
              </a:tblGrid>
              <a:tr h="4000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周龄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饮水量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周龄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饮水量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708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≤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21.2℃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≤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32.2℃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≤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21.2℃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≤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32.2℃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9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2.27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3.97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5.22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6.13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7.04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7.72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3.30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6.81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9.01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12.60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12.11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13.22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7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12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8.52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9.20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10.22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10.67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11.36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11.12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14.69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15.90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17.60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18.62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19.61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20.55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29019"/>
          <a:stretch/>
        </p:blipFill>
        <p:spPr>
          <a:xfrm>
            <a:off x="968829" y="1532709"/>
            <a:ext cx="10515600" cy="4147868"/>
          </a:xfrm>
        </p:spPr>
      </p:pic>
      <p:sp>
        <p:nvSpPr>
          <p:cNvPr id="2" name="矩形 1"/>
          <p:cNvSpPr/>
          <p:nvPr/>
        </p:nvSpPr>
        <p:spPr>
          <a:xfrm>
            <a:off x="4158624" y="657889"/>
            <a:ext cx="4512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  <a:cs typeface="Arial" charset="0"/>
              </a:rPr>
              <a:t>饲养密度及饮水器具的配备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sz="quarter" idx="1"/>
          </p:nvPr>
        </p:nvSpPr>
        <p:spPr>
          <a:xfrm>
            <a:off x="564776" y="1048872"/>
            <a:ext cx="10972800" cy="5013792"/>
          </a:xfrm>
        </p:spPr>
        <p:txBody>
          <a:bodyPr/>
          <a:lstStyle/>
          <a:p>
            <a:pPr marL="286702" lvl="1" indent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（二）开食：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雏鸡第一次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吃食</a:t>
            </a:r>
            <a:endParaRPr lang="zh-CN" altLang="en-US" sz="32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lvl="2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开食方法：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育雏期使用小料桶的鸡场第一次喂料最好撒在纸上，尤其是灯光过暗的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鸡舍，也可用开食盘（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个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/100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只鸡 ），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3d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以后必须逐渐改为料桶饲喂 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13" name="Group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800576"/>
              </p:ext>
            </p:extLst>
          </p:nvPr>
        </p:nvGraphicFramePr>
        <p:xfrm>
          <a:off x="742857" y="1826840"/>
          <a:ext cx="10668000" cy="2986850"/>
        </p:xfrm>
        <a:graphic>
          <a:graphicData uri="http://schemas.openxmlformats.org/drawingml/2006/table">
            <a:tbl>
              <a:tblPr/>
              <a:tblGrid>
                <a:gridCol w="2743200"/>
                <a:gridCol w="1930400"/>
                <a:gridCol w="1223962"/>
                <a:gridCol w="1276350"/>
                <a:gridCol w="1171575"/>
                <a:gridCol w="1155700"/>
                <a:gridCol w="1166813"/>
              </a:tblGrid>
              <a:tr h="10508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开食时间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(h)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雏鸡体重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(g)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出壳后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72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96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120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开食时体重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39.7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40.9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40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39.2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38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34.5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周龄体重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84.6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95.6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89.6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75.6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69.6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67.2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409" name="Rectangle 41"/>
          <p:cNvSpPr>
            <a:spLocks noChangeArrowheads="1"/>
          </p:cNvSpPr>
          <p:nvPr/>
        </p:nvSpPr>
        <p:spPr bwMode="auto">
          <a:xfrm>
            <a:off x="3159032" y="920175"/>
            <a:ext cx="6054863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3200" b="1" dirty="0">
                <a:latin typeface="Times New Roman" pitchFamily="18" charset="0"/>
                <a:ea typeface="楷体_GB2312" pitchFamily="49" charset="-122"/>
                <a:cs typeface="Arial" charset="0"/>
              </a:rPr>
              <a:t>不同开食时间对雏鸡增重的影响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SC03055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471" y="349623"/>
            <a:ext cx="7767918" cy="582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351134" y="657692"/>
            <a:ext cx="3348038" cy="701675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9pPr>
          </a:lstStyle>
          <a:p>
            <a:pPr algn="ctr" eaLnBrk="1" hangingPunct="1"/>
            <a:r>
              <a:rPr lang="zh-CN" altLang="en-US" sz="4000" dirty="0">
                <a:solidFill>
                  <a:srgbClr val="332DA1"/>
                </a:solidFill>
                <a:ea typeface="隶书" pitchFamily="49" charset="-122"/>
              </a:rPr>
              <a:t>均匀快速喂料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43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SC03058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537882"/>
            <a:ext cx="7445188" cy="558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955801" y="798232"/>
            <a:ext cx="3234763" cy="707886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宋体" charset="-122"/>
                <a:cs typeface="+mn-cs"/>
              </a:defRPr>
            </a:lvl9pPr>
          </a:lstStyle>
          <a:p>
            <a:pPr algn="ctr" eaLnBrk="1" hangingPunct="1"/>
            <a:r>
              <a:rPr lang="zh-CN" altLang="en-US" sz="4000" dirty="0">
                <a:solidFill>
                  <a:srgbClr val="332DA1"/>
                </a:solidFill>
                <a:ea typeface="隶书" pitchFamily="49" charset="-122"/>
              </a:rPr>
              <a:t>料位充足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99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24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平衡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1937</TotalTime>
  <Words>1625</Words>
  <Application>Microsoft Office PowerPoint</Application>
  <PresentationFormat>宽屏</PresentationFormat>
  <Paragraphs>226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2" baseType="lpstr">
      <vt:lpstr>黑体</vt:lpstr>
      <vt:lpstr>华文楷体</vt:lpstr>
      <vt:lpstr>楷体</vt:lpstr>
      <vt:lpstr>楷体_GB2312</vt:lpstr>
      <vt:lpstr>隶书</vt:lpstr>
      <vt:lpstr>宋体</vt:lpstr>
      <vt:lpstr>幼圆</vt:lpstr>
      <vt:lpstr>Arial</vt:lpstr>
      <vt:lpstr>Franklin Gothic Book</vt:lpstr>
      <vt:lpstr>Perpetua</vt:lpstr>
      <vt:lpstr>Times New Roman</vt:lpstr>
      <vt:lpstr>Verdana</vt:lpstr>
      <vt:lpstr>Wingdings</vt:lpstr>
      <vt:lpstr>Wingdings 2</vt:lpstr>
      <vt:lpstr>平衡</vt:lpstr>
      <vt:lpstr>任务2  雏鸡饲养管理</vt:lpstr>
      <vt:lpstr>一、进雏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三、雏鸡的管理</vt:lpstr>
      <vt:lpstr>PowerPoint 演示文稿</vt:lpstr>
      <vt:lpstr>PowerPoint 演示文稿</vt:lpstr>
      <vt:lpstr>三、雏鸡的管理</vt:lpstr>
      <vt:lpstr>三、雏鸡的管理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育雏期的防疫制度</vt:lpstr>
      <vt:lpstr>蛋鸡防疫程序  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85</cp:revision>
  <dcterms:created xsi:type="dcterms:W3CDTF">2016-04-07T20:28:00Z</dcterms:created>
  <dcterms:modified xsi:type="dcterms:W3CDTF">2021-10-16T14:28:09Z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2052-10.1.0.5559</vt:lpwstr>
  </property>
</Properties>
</file>