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562" r:id="rId3"/>
    <p:sldId id="563" r:id="rId4"/>
    <p:sldId id="564" r:id="rId5"/>
    <p:sldId id="565" r:id="rId6"/>
    <p:sldId id="566" r:id="rId7"/>
    <p:sldId id="567" r:id="rId8"/>
    <p:sldId id="568" r:id="rId9"/>
    <p:sldId id="569" r:id="rId10"/>
    <p:sldId id="570" r:id="rId11"/>
    <p:sldId id="571" r:id="rId12"/>
    <p:sldId id="572" r:id="rId13"/>
    <p:sldId id="573" r:id="rId14"/>
    <p:sldId id="574" r:id="rId15"/>
    <p:sldId id="575" r:id="rId16"/>
    <p:sldId id="576" r:id="rId1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24.png"/><Relationship Id="rId7" Type="http://schemas.openxmlformats.org/officeDocument/2006/relationships/oleObject" Target="../embeddings/oleObject4.bin"/><Relationship Id="rId6" Type="http://schemas.openxmlformats.org/officeDocument/2006/relationships/image" Target="../media/image23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22.png"/><Relationship Id="rId3" Type="http://schemas.openxmlformats.org/officeDocument/2006/relationships/oleObject" Target="../embeddings/oleObject2.bin"/><Relationship Id="rId2" Type="http://schemas.openxmlformats.org/officeDocument/2006/relationships/image" Target="../media/image21.png"/><Relationship Id="rId10" Type="http://schemas.openxmlformats.org/officeDocument/2006/relationships/vmlDrawing" Target="../drawings/vmlDrawing1.vml"/><Relationship Id="rId1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6.jpeg"/><Relationship Id="rId2" Type="http://schemas.openxmlformats.org/officeDocument/2006/relationships/image" Target="../media/image25.wmf"/><Relationship Id="rId1" Type="http://schemas.openxmlformats.org/officeDocument/2006/relationships/oleObject" Target="../embeddings/oleObject5.bin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3" Type="http://schemas.openxmlformats.org/officeDocument/2006/relationships/oleObject" Target="../embeddings/oleObject7.bin"/><Relationship Id="rId2" Type="http://schemas.openxmlformats.org/officeDocument/2006/relationships/image" Target="../media/image27.png"/><Relationship Id="rId1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fontAlgn="base">
              <a:lnSpc>
                <a:spcPct val="150000"/>
              </a:lnSpc>
            </a:pPr>
            <a:r>
              <a:rPr lang="zh-CN" altLang="en-US" sz="80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模块二   家畜解剖生理的认知</a:t>
            </a:r>
            <a:endParaRPr lang="zh-CN" altLang="en-US" sz="8000" b="1" strike="noStrike" noProof="1" dirty="0">
              <a:latin typeface="Tahoma" panose="020B0604030504040204" pitchFamily="34" charset="0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algn="l" fontAlgn="base">
              <a:lnSpc>
                <a:spcPct val="150000"/>
              </a:lnSpc>
            </a:pPr>
            <a:r>
              <a:rPr lang="zh-CN" altLang="en-US" sz="24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                  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667000" y="3027363"/>
            <a:ext cx="6858000" cy="1773238"/>
          </a:xfrm>
          <a:prstGeom prst="rect">
            <a:avLst/>
          </a:prstGeom>
        </p:spPr>
        <p:txBody>
          <a:bodyPr vert="horz" lIns="68580" tIns="34290" rIns="68580" bIns="34290" rtlCol="0">
            <a:normAutofit fontScale="9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项目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二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被皮系统的认识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任务一       </a:t>
            </a:r>
            <a:r>
              <a:rPr lang="zh-CN" altLang="en-US" sz="21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被皮系统的</a:t>
            </a:r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认识</a:t>
            </a:r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5601" name="Picture 6" descr="cap046"/>
          <p:cNvPicPr>
            <a:picLocks noChangeAspect="1"/>
          </p:cNvPicPr>
          <p:nvPr/>
        </p:nvPicPr>
        <p:blipFill>
          <a:blip r:embed="rId1">
            <a:lum bright="17999" contrast="24000"/>
          </a:blip>
          <a:stretch>
            <a:fillRect/>
          </a:stretch>
        </p:blipFill>
        <p:spPr>
          <a:xfrm>
            <a:off x="6059805" y="753110"/>
            <a:ext cx="4608195" cy="27127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Picture 5" descr="cap048"/>
          <p:cNvPicPr>
            <a:picLocks noChangeAspect="1"/>
          </p:cNvPicPr>
          <p:nvPr/>
        </p:nvPicPr>
        <p:blipFill>
          <a:blip r:embed="rId2">
            <a:lum bright="29999" contrast="24000"/>
          </a:blip>
          <a:stretch>
            <a:fillRect/>
          </a:stretch>
        </p:blipFill>
        <p:spPr>
          <a:xfrm>
            <a:off x="1487805" y="760095"/>
            <a:ext cx="4608195" cy="2712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4" name="Picture 3" descr="cap052"/>
          <p:cNvPicPr>
            <a:picLocks noChangeAspect="1"/>
          </p:cNvPicPr>
          <p:nvPr/>
        </p:nvPicPr>
        <p:blipFill>
          <a:blip r:embed="rId3">
            <a:lum bright="12000" contrast="12000"/>
          </a:blip>
          <a:stretch>
            <a:fillRect/>
          </a:stretch>
        </p:blipFill>
        <p:spPr>
          <a:xfrm>
            <a:off x="6059805" y="3704590"/>
            <a:ext cx="4645025" cy="31597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3" name="Picture 4" descr="cap049"/>
          <p:cNvPicPr>
            <a:picLocks noChangeAspect="1"/>
          </p:cNvPicPr>
          <p:nvPr/>
        </p:nvPicPr>
        <p:blipFill>
          <a:blip r:embed="rId4">
            <a:lum bright="12000" contrast="12000"/>
          </a:blip>
          <a:stretch>
            <a:fillRect/>
          </a:stretch>
        </p:blipFill>
        <p:spPr>
          <a:xfrm>
            <a:off x="1518920" y="3593465"/>
            <a:ext cx="4608195" cy="33026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6388" name="对象 16387"/>
          <p:cNvGraphicFramePr/>
          <p:nvPr/>
        </p:nvGraphicFramePr>
        <p:xfrm>
          <a:off x="285115" y="1130300"/>
          <a:ext cx="3276600" cy="266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" r:id="rId1" imgW="1981200" imgH="1609725" progId="MSPhotoEd.3">
                  <p:embed/>
                </p:oleObj>
              </mc:Choice>
              <mc:Fallback>
                <p:oleObj name="" r:id="rId1" imgW="1981200" imgH="1609725" progId="MSPhotoEd.3">
                  <p:embed/>
                  <p:pic>
                    <p:nvPicPr>
                      <p:cNvPr id="0" name="图片 308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5115" y="1130300"/>
                        <a:ext cx="3276600" cy="26622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对象 16389"/>
          <p:cNvGraphicFramePr/>
          <p:nvPr/>
        </p:nvGraphicFramePr>
        <p:xfrm>
          <a:off x="892175" y="3862070"/>
          <a:ext cx="36576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" r:id="rId3" imgW="2286000" imgH="1762125" progId="MSPhotoEd.3">
                  <p:embed/>
                </p:oleObj>
              </mc:Choice>
              <mc:Fallback>
                <p:oleObj name="" r:id="rId3" imgW="2286000" imgH="1762125" progId="MSPhotoEd.3">
                  <p:embed/>
                  <p:pic>
                    <p:nvPicPr>
                      <p:cNvPr id="0" name="图片 308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2175" y="3862070"/>
                        <a:ext cx="3657600" cy="2819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对象 17411"/>
          <p:cNvGraphicFramePr/>
          <p:nvPr/>
        </p:nvGraphicFramePr>
        <p:xfrm>
          <a:off x="7983855" y="676910"/>
          <a:ext cx="3930650" cy="567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" r:id="rId5" imgW="2581275" imgH="3724275" progId="MSPhotoEd.3">
                  <p:embed/>
                </p:oleObj>
              </mc:Choice>
              <mc:Fallback>
                <p:oleObj name="" r:id="rId5" imgW="2581275" imgH="3724275" progId="MSPhotoEd.3">
                  <p:embed/>
                  <p:pic>
                    <p:nvPicPr>
                      <p:cNvPr id="0" name="图片 308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983855" y="676910"/>
                        <a:ext cx="3930650" cy="56721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对象 16388"/>
          <p:cNvGraphicFramePr/>
          <p:nvPr/>
        </p:nvGraphicFramePr>
        <p:xfrm>
          <a:off x="4128135" y="1804670"/>
          <a:ext cx="3657600" cy="238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" r:id="rId7" imgW="1914525" imgH="1247775" progId="MSPhotoEd.3">
                  <p:embed/>
                </p:oleObj>
              </mc:Choice>
              <mc:Fallback>
                <p:oleObj name="" r:id="rId7" imgW="1914525" imgH="1247775" progId="MSPhotoEd.3">
                  <p:embed/>
                  <p:pic>
                    <p:nvPicPr>
                      <p:cNvPr id="0" name="图片 3087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28135" y="1804670"/>
                        <a:ext cx="3657600" cy="23844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" name="标题 16385"/>
          <p:cNvSpPr>
            <a:spLocks noGrp="1"/>
          </p:cNvSpPr>
          <p:nvPr/>
        </p:nvSpPr>
        <p:spPr>
          <a:xfrm>
            <a:off x="3038158" y="528638"/>
            <a:ext cx="7793037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4、各种家畜乳房的比较：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191895" y="4304030"/>
            <a:ext cx="5135245" cy="2011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蹄匣：角质层，分蹄壁、蹄底、蹄球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肉蹄：真皮和皮下层，呈鲜红色，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sym typeface="+mn-ea"/>
            </a:endParaRPr>
          </a:p>
          <a:p>
            <a:pPr>
              <a:lnSpc>
                <a:spcPct val="120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  <a:t>     分肉壁、肉底、肉球</a:t>
            </a:r>
            <a:b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sym typeface="+mn-ea"/>
              </a:rPr>
            </a:b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11266" name="标题 11265"/>
          <p:cNvSpPr>
            <a:spLocks noGrp="1"/>
          </p:cNvSpPr>
          <p:nvPr/>
        </p:nvSpPr>
        <p:spPr>
          <a:xfrm>
            <a:off x="1320800" y="1590040"/>
            <a:ext cx="5943600" cy="100139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指（趾）端着地高度角质化的皮肤。</a:t>
            </a:r>
            <a:br>
              <a:rPr lang="zh-CN" altLang="en-US" sz="24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</a:b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由皮肤演变而成。分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蹄缘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、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蹄冠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标题 11265"/>
          <p:cNvSpPr>
            <a:spLocks noGrp="1"/>
          </p:cNvSpPr>
          <p:nvPr/>
        </p:nvSpPr>
        <p:spPr>
          <a:xfrm>
            <a:off x="1210310" y="2957195"/>
            <a:ext cx="5943600" cy="125412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br>
              <a:rPr lang="zh-CN" altLang="en-US" sz="23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</a:br>
            <a:r>
              <a:rPr lang="zh-CN" altLang="en-US" sz="23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分单蹄和偶蹄</a:t>
            </a:r>
            <a:br>
              <a:rPr lang="zh-CN" altLang="en-US" sz="23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</a:br>
            <a:r>
              <a:rPr lang="zh-CN" altLang="en-US" sz="23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偶蹄（</a:t>
            </a:r>
            <a:r>
              <a:rPr lang="zh-CN" altLang="en-US" sz="23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牛、羊、猪）主蹄</a:t>
            </a:r>
            <a:br>
              <a:rPr lang="zh-CN" altLang="en-US" sz="23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zh-CN" altLang="en-US" sz="23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  悬蹄</a:t>
            </a:r>
            <a:endParaRPr lang="zh-CN" altLang="en-US" sz="2300" b="1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272" name="文本框 11271"/>
          <p:cNvSpPr txBox="1"/>
          <p:nvPr/>
        </p:nvSpPr>
        <p:spPr>
          <a:xfrm>
            <a:off x="1471930" y="717233"/>
            <a:ext cx="39782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/>
            <a:r>
              <a:rPr lang="zh-CN" altLang="en-US" sz="2800" b="1" dirty="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（三）蹄：</a:t>
            </a:r>
            <a:endParaRPr lang="zh-CN" altLang="en-US" sz="2800" b="1" dirty="0">
              <a:solidFill>
                <a:schemeClr val="tx2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11271" name="对象 11270"/>
          <p:cNvGraphicFramePr/>
          <p:nvPr/>
        </p:nvGraphicFramePr>
        <p:xfrm>
          <a:off x="8829675" y="2066925"/>
          <a:ext cx="3234055" cy="3612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" r:id="rId1" imgW="2638425" imgH="4410075" progId="MSPhotoEd.3">
                  <p:embed/>
                </p:oleObj>
              </mc:Choice>
              <mc:Fallback>
                <p:oleObj name="" r:id="rId1" imgW="2638425" imgH="4410075" progId="MSPhotoEd.3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829675" y="2066925"/>
                        <a:ext cx="3234055" cy="36125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3014" name="图片 43013" descr="B22"/>
          <p:cNvPicPr>
            <a:picLocks noChangeAspect="1"/>
          </p:cNvPicPr>
          <p:nvPr/>
        </p:nvPicPr>
        <p:blipFill>
          <a:blip r:embed="rId3">
            <a:lum bright="6000"/>
          </a:blip>
          <a:stretch>
            <a:fillRect/>
          </a:stretch>
        </p:blipFill>
        <p:spPr>
          <a:xfrm>
            <a:off x="6622415" y="2129790"/>
            <a:ext cx="2286000" cy="35985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0484" name="对象 20483"/>
          <p:cNvGraphicFramePr/>
          <p:nvPr/>
        </p:nvGraphicFramePr>
        <p:xfrm>
          <a:off x="1006158" y="511810"/>
          <a:ext cx="3181350" cy="537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" r:id="rId1" imgW="2752725" imgH="4648200" progId="MSPhotoEd.3">
                  <p:embed/>
                </p:oleObj>
              </mc:Choice>
              <mc:Fallback>
                <p:oleObj name="" r:id="rId1" imgW="2752725" imgH="4648200" progId="MSPhotoEd.3">
                  <p:embed/>
                  <p:pic>
                    <p:nvPicPr>
                      <p:cNvPr id="0" name="图片 308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06158" y="511810"/>
                        <a:ext cx="3181350" cy="53721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矩形标注 20484"/>
          <p:cNvSpPr/>
          <p:nvPr/>
        </p:nvSpPr>
        <p:spPr>
          <a:xfrm>
            <a:off x="800100" y="4693920"/>
            <a:ext cx="1143000" cy="457200"/>
          </a:xfrm>
          <a:prstGeom prst="wedgeRectCallout">
            <a:avLst>
              <a:gd name="adj1" fmla="val 121111"/>
              <a:gd name="adj2" fmla="val -61458"/>
            </a:avLst>
          </a:prstGeom>
          <a:solidFill>
            <a:srgbClr val="CC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lvl="0" algn="ctr"/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底真皮</a:t>
            </a:r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0486" name="矩形标注 20485"/>
          <p:cNvSpPr/>
          <p:nvPr/>
        </p:nvSpPr>
        <p:spPr>
          <a:xfrm>
            <a:off x="4082415" y="728345"/>
            <a:ext cx="1143000" cy="457200"/>
          </a:xfrm>
          <a:prstGeom prst="wedgeRectCallout">
            <a:avLst>
              <a:gd name="adj1" fmla="val -148194"/>
              <a:gd name="adj2" fmla="val 153819"/>
            </a:avLst>
          </a:prstGeom>
          <a:solidFill>
            <a:srgbClr val="CC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lvl="0" algn="ctr"/>
            <a:r>
              <a:rPr lang="zh-CN" altLang="en-US" b="1" dirty="0">
                <a:latin typeface="Times New Roman" panose="02020603050405020304" pitchFamily="18" charset="0"/>
                <a:ea typeface="宋体" panose="02010600030101010101" pitchFamily="2" charset="-122"/>
              </a:rPr>
              <a:t>球真皮</a:t>
            </a:r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1506" name="标题 21505"/>
          <p:cNvSpPr>
            <a:spLocks noGrp="1"/>
          </p:cNvSpPr>
          <p:nvPr/>
        </p:nvSpPr>
        <p:spPr>
          <a:xfrm>
            <a:off x="5713095" y="486410"/>
            <a:ext cx="1983105" cy="685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牛蹄纵剖面：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aphicFrame>
        <p:nvGraphicFramePr>
          <p:cNvPr id="21508" name="对象 21507"/>
          <p:cNvGraphicFramePr/>
          <p:nvPr/>
        </p:nvGraphicFramePr>
        <p:xfrm>
          <a:off x="4527550" y="1469390"/>
          <a:ext cx="2945765" cy="4226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" r:id="rId3" imgW="3267075" imgH="3952875" progId="MSPhotoEd.3">
                  <p:embed/>
                </p:oleObj>
              </mc:Choice>
              <mc:Fallback>
                <p:oleObj name="" r:id="rId3" imgW="3267075" imgH="3952875" progId="MSPhotoEd.3">
                  <p:embed/>
                  <p:pic>
                    <p:nvPicPr>
                      <p:cNvPr id="0" name="图片 308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27550" y="1469390"/>
                        <a:ext cx="2945765" cy="422656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3" name="图片 12292" descr="E:\My Pictures\猪蹄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7315" y="1529715"/>
            <a:ext cx="4165600" cy="380238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3556" name="对象 23555"/>
          <p:cNvGraphicFramePr/>
          <p:nvPr/>
        </p:nvGraphicFramePr>
        <p:xfrm>
          <a:off x="6705600" y="2066925"/>
          <a:ext cx="5177155" cy="4424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3028950" imgH="3381375" progId="MSPhotoEd.3">
                  <p:embed/>
                </p:oleObj>
              </mc:Choice>
              <mc:Fallback>
                <p:oleObj name="" r:id="rId1" imgW="3028950" imgH="3381375" progId="MSPhotoEd.3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705600" y="2066925"/>
                        <a:ext cx="5177155" cy="442468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5" name="图片 60419" descr="2-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1933575"/>
            <a:ext cx="6214745" cy="4333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60420"/>
          <p:cNvSpPr txBox="1"/>
          <p:nvPr/>
        </p:nvSpPr>
        <p:spPr>
          <a:xfrm>
            <a:off x="3550920" y="4696460"/>
            <a:ext cx="2362200" cy="8540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1.</a:t>
            </a:r>
            <a:r>
              <a:rPr lang="zh-CN" altLang="en-US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角尖 </a:t>
            </a:r>
            <a:r>
              <a:rPr lang="en-US" altLang="zh-CN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2.</a:t>
            </a:r>
            <a:r>
              <a:rPr lang="zh-CN" altLang="en-US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额骨角突</a:t>
            </a:r>
            <a:endParaRPr lang="zh-CN" altLang="en-US" sz="2000" dirty="0">
              <a:solidFill>
                <a:srgbClr val="038118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3.</a:t>
            </a:r>
            <a:r>
              <a:rPr lang="zh-CN" altLang="en-US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角腔 </a:t>
            </a:r>
            <a:r>
              <a:rPr lang="en-US" altLang="zh-CN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4.</a:t>
            </a:r>
            <a:r>
              <a:rPr lang="zh-CN" altLang="en-US" sz="2000" dirty="0">
                <a:solidFill>
                  <a:srgbClr val="038118"/>
                </a:solidFill>
                <a:latin typeface="Tahoma" panose="020B0604030504040204" pitchFamily="34" charset="0"/>
                <a:ea typeface="宋体" panose="02010600030101010101" pitchFamily="2" charset="-122"/>
              </a:rPr>
              <a:t>角的真皮</a:t>
            </a:r>
            <a:endParaRPr lang="zh-CN" altLang="en-US" sz="2000">
              <a:solidFill>
                <a:srgbClr val="038118"/>
              </a:solidFill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23554" name="标题 23553"/>
          <p:cNvSpPr>
            <a:spLocks noGrp="1"/>
          </p:cNvSpPr>
          <p:nvPr/>
        </p:nvSpPr>
        <p:spPr>
          <a:xfrm rot="10800000" flipV="1">
            <a:off x="7035165" y="1845945"/>
            <a:ext cx="4926965" cy="5905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角神经：来源于三叉神经的眼神经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314" name="标题 13313"/>
          <p:cNvSpPr>
            <a:spLocks noGrp="1"/>
          </p:cNvSpPr>
          <p:nvPr/>
        </p:nvSpPr>
        <p:spPr>
          <a:xfrm>
            <a:off x="1221105" y="792480"/>
            <a:ext cx="9560560" cy="91122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</a:rPr>
              <a:t>（四）角：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套在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</a:rPr>
              <a:t>额骨角突上，分根、体、尖。有环状角轮与怀孕有关。</a:t>
            </a:r>
            <a:br>
              <a:rPr lang="zh-CN" altLang="en-US" sz="24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</a:rPr>
              <a:t>       角表皮高度角化成角鞘，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角真皮</a:t>
            </a: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，无皮下组织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</a:rPr>
              <a:t>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/>
        </p:nvSpPr>
        <p:spPr>
          <a:xfrm>
            <a:off x="838200" y="1524000"/>
            <a:ext cx="10515600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D0DA71">
                  <a:lumMod val="50000"/>
                </a:srgbClr>
              </a:buClr>
              <a:buFont typeface="Webdings" panose="05030102010509060703" pitchFamily="18" charset="2"/>
              <a:buChar char=""/>
              <a:defRPr sz="2400" kern="120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D0DA71">
                    <a:lumMod val="50000"/>
                  </a:srgb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</a:defRPr>
            </a:lvl9pPr>
          </a:lstStyle>
          <a:p>
            <a:pPr marL="0" indent="0" algn="ctr">
              <a:buNone/>
            </a:pPr>
            <a:r>
              <a:rPr lang="en-US" altLang="zh-CN" sz="3200"/>
              <a:t>  </a:t>
            </a:r>
            <a:r>
              <a:rPr lang="zh-CN" altLang="en-US" sz="3200"/>
              <a:t>测试题</a:t>
            </a:r>
            <a:endParaRPr lang="zh-CN" altLang="en-US" sz="3200"/>
          </a:p>
          <a:p>
            <a:pPr marL="0" indent="0">
              <a:buNone/>
            </a:pPr>
            <a:endParaRPr lang="zh-CN" altLang="en-US" sz="3200"/>
          </a:p>
          <a:p>
            <a:pPr marL="0" indent="0">
              <a:buNone/>
            </a:pPr>
            <a:r>
              <a:rPr lang="zh-CN" altLang="en-US" sz="3200"/>
              <a:t>简述皮肤结构和功能</a:t>
            </a:r>
            <a:endParaRPr lang="zh-CN" altLang="en-US" sz="3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89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/>
          <a:p>
            <a:pPr>
              <a:lnSpc>
                <a:spcPct val="90000"/>
              </a:lnSpc>
            </a:pPr>
            <a:r>
              <a:rPr lang="zh-CN" altLang="en-US" sz="2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1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0" name="文本框 99"/>
          <p:cNvSpPr txBox="1"/>
          <p:nvPr/>
        </p:nvSpPr>
        <p:spPr>
          <a:xfrm>
            <a:off x="2541588" y="2887663"/>
            <a:ext cx="6105525" cy="154559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1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1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了解系统组成和功能</a:t>
            </a:r>
            <a:endParaRPr lang="zh-CN" altLang="en-US" sz="21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zh-CN" sz="21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熟识皮肤的结构</a:t>
            </a:r>
            <a:endParaRPr lang="en-US" altLang="zh-CN" sz="21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1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能识别皮肤结构</a:t>
            </a:r>
            <a:endParaRPr lang="en-US" altLang="en-US" sz="21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72820" y="1131570"/>
            <a:ext cx="6487795" cy="3057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28600" indent="-228600" algn="l">
              <a:lnSpc>
                <a:spcPct val="90000"/>
              </a:lnSpc>
              <a:spcBef>
                <a:spcPts val="1000"/>
              </a:spcBef>
              <a:buClr>
                <a:srgbClr val="D0DA71">
                  <a:lumMod val="50000"/>
                </a:srgbClr>
              </a:buClr>
              <a:buFont typeface="Webdings" panose="05030102010509060703" pitchFamily="18" charset="2"/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一、被皮系统组成和功能 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>
                <a:srgbClr val="D0DA71">
                  <a:lumMod val="50000"/>
                </a:srgbClr>
              </a:buClr>
              <a:buFont typeface="Webdings" panose="05030102010509060703" pitchFamily="18" charset="2"/>
              <a:buNone/>
            </a:pP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>
                <a:srgbClr val="D0DA71">
                  <a:lumMod val="50000"/>
                </a:srgbClr>
              </a:buClr>
              <a:buFont typeface="Webdings" panose="05030102010509060703" pitchFamily="18" charset="2"/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组成：皮肤及其衍生物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>
                <a:srgbClr val="D0DA71">
                  <a:lumMod val="50000"/>
                </a:srgbClr>
              </a:buClr>
              <a:buFont typeface="Webdings" panose="05030102010509060703" pitchFamily="18" charset="2"/>
              <a:buNone/>
            </a:pP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>
                <a:srgbClr val="D0DA71">
                  <a:lumMod val="50000"/>
                </a:srgbClr>
              </a:buClr>
              <a:buFont typeface="Webdings" panose="05030102010509060703" pitchFamily="18" charset="2"/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功能：保护、分泌、吸收、排泄、调温、贮存、感觉、合成等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 algn="l">
              <a:lnSpc>
                <a:spcPct val="90000"/>
              </a:lnSpc>
              <a:spcBef>
                <a:spcPts val="1000"/>
              </a:spcBef>
              <a:buClr>
                <a:srgbClr val="D0DA71">
                  <a:lumMod val="50000"/>
                </a:srgbClr>
              </a:buClr>
              <a:buFont typeface="Webdings" panose="05030102010509060703" pitchFamily="18" charset="2"/>
              <a:buNone/>
            </a:pP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19760" y="1585595"/>
            <a:ext cx="954532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二、皮肤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（一）皮肤的结构：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由表皮、真皮、皮下组织组成。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表皮:皮肤最表层的复层扁平上皮，神经丰富，无血管。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外向内依次为 ：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角化层：最表层，扁平细胞，易脱落。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颗粒层：梭形细胞，质内有嗜碱性透明颗粒。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生发层：深层可分裂的立方形细胞，其间有星状色素细胞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855345" y="4131945"/>
            <a:ext cx="91440" cy="1145540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" name="图片 1" descr="mp32907035_1442915917908_2_th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42680" y="948690"/>
            <a:ext cx="3060065" cy="44767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55675" y="1320165"/>
            <a:ext cx="732282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defTabSz="685800" fontAlgn="base">
              <a:lnSpc>
                <a:spcPct val="150000"/>
              </a:lnSpc>
            </a:pP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真皮：表皮下，较厚，致密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韧有弹性，含皮肤腺、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血管和神经，皮内注射部位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乳头层：表皮下，纤维细，定皮厚薄</a:t>
            </a:r>
            <a:endParaRPr lang="en-US" altLang="zh-CN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网状层：较厚，纤维粗，有皮肤腺。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endParaRPr lang="en-US" altLang="zh-CN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皮下组织：真皮下，结构疏松， 可贮脂肪，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defTabSz="685800" fontAlgn="base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判断动物营养的标志，皮下注射部位</a:t>
            </a:r>
            <a:endParaRPr lang="zh-CN" altLang="en-US"/>
          </a:p>
        </p:txBody>
      </p:sp>
      <p:sp>
        <p:nvSpPr>
          <p:cNvPr id="5" name="左大括号 4"/>
          <p:cNvSpPr/>
          <p:nvPr/>
        </p:nvSpPr>
        <p:spPr>
          <a:xfrm>
            <a:off x="1453515" y="3234690"/>
            <a:ext cx="76200" cy="64198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6339708902639062506aZiGcjsk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08545" y="2223135"/>
            <a:ext cx="3827145" cy="41154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830580" y="1667510"/>
            <a:ext cx="609473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50000"/>
              </a:lnSpc>
              <a:buNone/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（二）皮肤的功能：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保护、分泌、吸收（脂溶性物）、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buNone/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排泄、调温、贮存、感觉、合成</a:t>
            </a:r>
            <a:endParaRPr lang="zh-CN" altLang="en-US" sz="2400"/>
          </a:p>
        </p:txBody>
      </p:sp>
      <p:pic>
        <p:nvPicPr>
          <p:cNvPr id="3" name="图片 2" descr="20140710144442-7998698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52260" y="1450340"/>
            <a:ext cx="4097655" cy="3940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标题 9217"/>
          <p:cNvSpPr>
            <a:spLocks noGrp="1"/>
          </p:cNvSpPr>
          <p:nvPr/>
        </p:nvSpPr>
        <p:spPr>
          <a:xfrm>
            <a:off x="976630" y="1147445"/>
            <a:ext cx="9197975" cy="10807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三、皮肤衍生物：皮肤演变而来的特殊器官。毛、皮肤腺、角、蹄</a:t>
            </a:r>
            <a:b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24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（一）毛：分长毛、短毛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，有毛干、毛根（毛囊、毛球、毛乳头等。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2290" name="Picture 2" descr="毛球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3020" y="2831465"/>
            <a:ext cx="4037330" cy="33572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2" descr="毛的结构"/>
          <p:cNvPicPr>
            <a:picLocks noChangeAspect="1"/>
          </p:cNvPicPr>
          <p:nvPr/>
        </p:nvPicPr>
        <p:blipFill>
          <a:blip r:embed="rId2">
            <a:lum contrast="6000"/>
          </a:blip>
          <a:srcRect t="8749"/>
          <a:stretch>
            <a:fillRect/>
          </a:stretch>
        </p:blipFill>
        <p:spPr>
          <a:xfrm>
            <a:off x="1335405" y="3051175"/>
            <a:ext cx="5541010" cy="30626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标题 10241"/>
          <p:cNvSpPr>
            <a:spLocks noGrp="1"/>
          </p:cNvSpPr>
          <p:nvPr/>
        </p:nvSpPr>
        <p:spPr>
          <a:xfrm>
            <a:off x="879475" y="881380"/>
            <a:ext cx="9714230" cy="21888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（二）皮肤腺</a:t>
            </a:r>
            <a:b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1.汗腺：真皮及皮下，分泌汗液和散热，具排泄及调温功能。</a:t>
            </a:r>
            <a:b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皮脂腺：开口于毛囊或皮肤，分泌皮脂，润滑皮肤和被毛。 </a:t>
            </a:r>
            <a:b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</a:b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乳腺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形态：牛四个乳头。猪：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5-8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乳腺</a:t>
            </a:r>
            <a:b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</a:b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内部构造：皮肤、筋膜</a:t>
            </a: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实质及间质。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246" name="图片 10245" descr="E:\My Pictures\乳房2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7725" y="3220085"/>
            <a:ext cx="2397760" cy="302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图片 10247" descr="E:\My Pictures\乳房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050" y="3279775"/>
            <a:ext cx="4050665" cy="30264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0" name="Picture 2" descr="cap002"/>
          <p:cNvPicPr>
            <a:picLocks noChangeAspect="1"/>
          </p:cNvPicPr>
          <p:nvPr/>
        </p:nvPicPr>
        <p:blipFill>
          <a:blip r:embed="rId3">
            <a:lum bright="17999" contrast="35999"/>
          </a:blip>
          <a:stretch>
            <a:fillRect/>
          </a:stretch>
        </p:blipFill>
        <p:spPr>
          <a:xfrm>
            <a:off x="7603490" y="4560570"/>
            <a:ext cx="4103370" cy="1645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Picture 3" descr="cap058"/>
          <p:cNvPicPr>
            <a:picLocks noChangeAspect="1"/>
          </p:cNvPicPr>
          <p:nvPr/>
        </p:nvPicPr>
        <p:blipFill>
          <a:blip r:embed="rId4"/>
          <a:srcRect l="7086" r="21649" b="18828"/>
          <a:stretch>
            <a:fillRect/>
          </a:stretch>
        </p:blipFill>
        <p:spPr>
          <a:xfrm>
            <a:off x="7738745" y="2831465"/>
            <a:ext cx="3890010" cy="17252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0" name="Text Box 2"/>
          <p:cNvSpPr txBox="1"/>
          <p:nvPr/>
        </p:nvSpPr>
        <p:spPr>
          <a:xfrm>
            <a:off x="8564880" y="2248218"/>
            <a:ext cx="3671888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folHlink"/>
                </a:solidFill>
                <a:latin typeface="Arial Black" panose="020B0A04020102020204" pitchFamily="34" charset="0"/>
                <a:ea typeface="宋体" panose="02010600030101010101" pitchFamily="2" charset="-122"/>
              </a:rPr>
              <a:t>猪的乳房</a:t>
            </a:r>
            <a:endParaRPr lang="zh-CN" altLang="en-US" sz="2400" b="1" dirty="0">
              <a:solidFill>
                <a:schemeClr val="folHlink"/>
              </a:solidFill>
              <a:latin typeface="Arial Black" panose="020B0A040201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5602" name="Group 1026"/>
          <p:cNvGrpSpPr/>
          <p:nvPr/>
        </p:nvGrpSpPr>
        <p:grpSpPr>
          <a:xfrm>
            <a:off x="6557645" y="1367155"/>
            <a:ext cx="4292600" cy="4861560"/>
            <a:chOff x="0" y="0"/>
            <a:chExt cx="5805" cy="4320"/>
          </a:xfrm>
        </p:grpSpPr>
        <p:pic>
          <p:nvPicPr>
            <p:cNvPr id="26626" name="Picture 1030" descr="cap056"/>
            <p:cNvPicPr>
              <a:picLocks noChangeAspect="1"/>
            </p:cNvPicPr>
            <p:nvPr/>
          </p:nvPicPr>
          <p:blipFill>
            <a:blip r:embed="rId1">
              <a:lum bright="17999" contrast="12000"/>
            </a:blip>
            <a:stretch>
              <a:fillRect/>
            </a:stretch>
          </p:blipFill>
          <p:spPr>
            <a:xfrm>
              <a:off x="0" y="0"/>
              <a:ext cx="2925" cy="211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627" name="Picture 1029" descr="cap053"/>
            <p:cNvPicPr>
              <a:picLocks noChangeAspect="1"/>
            </p:cNvPicPr>
            <p:nvPr/>
          </p:nvPicPr>
          <p:blipFill>
            <a:blip r:embed="rId2">
              <a:lum bright="12000" contrast="17999"/>
            </a:blip>
            <a:stretch>
              <a:fillRect/>
            </a:stretch>
          </p:blipFill>
          <p:spPr>
            <a:xfrm>
              <a:off x="2925" y="0"/>
              <a:ext cx="2835" cy="211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628" name="Picture 1028" descr="cap054"/>
            <p:cNvPicPr>
              <a:picLocks noChangeAspect="1"/>
            </p:cNvPicPr>
            <p:nvPr/>
          </p:nvPicPr>
          <p:blipFill>
            <a:blip r:embed="rId3">
              <a:lum bright="17999" contrast="17999"/>
            </a:blip>
            <a:stretch>
              <a:fillRect/>
            </a:stretch>
          </p:blipFill>
          <p:spPr>
            <a:xfrm>
              <a:off x="2925" y="2112"/>
              <a:ext cx="2880" cy="220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6629" name="Picture 1027" descr="cap055"/>
            <p:cNvPicPr>
              <a:picLocks noChangeAspect="1"/>
            </p:cNvPicPr>
            <p:nvPr/>
          </p:nvPicPr>
          <p:blipFill>
            <a:blip r:embed="rId4">
              <a:lum bright="12000" contrast="24000"/>
            </a:blip>
            <a:stretch>
              <a:fillRect/>
            </a:stretch>
          </p:blipFill>
          <p:spPr>
            <a:xfrm>
              <a:off x="0" y="2115"/>
              <a:ext cx="2925" cy="2205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0482" name="Picture 2" descr="P001172-1"/>
          <p:cNvPicPr>
            <a:picLocks noChangeAspect="1"/>
          </p:cNvPicPr>
          <p:nvPr/>
        </p:nvPicPr>
        <p:blipFill>
          <a:blip r:embed="rId5">
            <a:lum bright="6000" contrast="12000"/>
          </a:blip>
          <a:srcRect t="8601" b="2896"/>
          <a:stretch>
            <a:fillRect/>
          </a:stretch>
        </p:blipFill>
        <p:spPr>
          <a:xfrm>
            <a:off x="1555115" y="1384300"/>
            <a:ext cx="4700905" cy="46869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SPECIAL_SOURCE" val="bdnull"/>
</p:tagLst>
</file>

<file path=ppt/theme/theme1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885</Words>
  <Application>WPS 演示</Application>
  <PresentationFormat>宽屏</PresentationFormat>
  <Paragraphs>80</Paragraphs>
  <Slides>15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8</vt:i4>
      </vt:variant>
      <vt:variant>
        <vt:lpstr>幻灯片标题</vt:lpstr>
      </vt:variant>
      <vt:variant>
        <vt:i4>15</vt:i4>
      </vt:variant>
    </vt:vector>
  </HeadingPairs>
  <TitlesOfParts>
    <vt:vector size="37" baseType="lpstr">
      <vt:lpstr>Arial</vt:lpstr>
      <vt:lpstr>宋体</vt:lpstr>
      <vt:lpstr>Wingdings</vt:lpstr>
      <vt:lpstr>Calibri</vt:lpstr>
      <vt:lpstr>Tahoma</vt:lpstr>
      <vt:lpstr>黑体</vt:lpstr>
      <vt:lpstr>Webdings</vt:lpstr>
      <vt:lpstr>Arial Black</vt:lpstr>
      <vt:lpstr>Times New Roman</vt:lpstr>
      <vt:lpstr>楷体_GB2312</vt:lpstr>
      <vt:lpstr>新宋体</vt:lpstr>
      <vt:lpstr>微软雅黑</vt:lpstr>
      <vt:lpstr>Arial Unicode MS</vt:lpstr>
      <vt:lpstr>古瓶荷花</vt:lpstr>
      <vt:lpstr>MSPhotoEd.3</vt:lpstr>
      <vt:lpstr>MSPhotoEd.3</vt:lpstr>
      <vt:lpstr>MSPhotoEd.3</vt:lpstr>
      <vt:lpstr>MSPhotoEd.3</vt:lpstr>
      <vt:lpstr>MSPhotoEd.3</vt:lpstr>
      <vt:lpstr>MSPhotoEd.3</vt:lpstr>
      <vt:lpstr>MSPhotoEd.3</vt:lpstr>
      <vt:lpstr>MSPhotoEd.3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周生生</cp:lastModifiedBy>
  <cp:revision>21</cp:revision>
  <dcterms:created xsi:type="dcterms:W3CDTF">2015-05-05T08:02:00Z</dcterms:created>
  <dcterms:modified xsi:type="dcterms:W3CDTF">2020-11-21T15:11:24Z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