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545" r:id="rId2"/>
    <p:sldId id="846" r:id="rId3"/>
    <p:sldId id="461" r:id="rId4"/>
    <p:sldId id="504" r:id="rId5"/>
    <p:sldId id="872" r:id="rId6"/>
    <p:sldId id="873" r:id="rId7"/>
    <p:sldId id="763" r:id="rId8"/>
    <p:sldId id="874" r:id="rId9"/>
    <p:sldId id="875" r:id="rId10"/>
    <p:sldId id="876" r:id="rId11"/>
    <p:sldId id="877" r:id="rId12"/>
    <p:sldId id="375" r:id="rId13"/>
    <p:sldId id="386" r:id="rId14"/>
    <p:sldId id="878" r:id="rId15"/>
    <p:sldId id="389" r:id="rId16"/>
    <p:sldId id="879" r:id="rId17"/>
    <p:sldId id="881" r:id="rId18"/>
    <p:sldId id="880" r:id="rId19"/>
    <p:sldId id="882" r:id="rId20"/>
    <p:sldId id="883" r:id="rId21"/>
    <p:sldId id="884" r:id="rId22"/>
    <p:sldId id="395" r:id="rId23"/>
    <p:sldId id="885" r:id="rId24"/>
    <p:sldId id="886" r:id="rId25"/>
    <p:sldId id="887" r:id="rId26"/>
    <p:sldId id="888" r:id="rId27"/>
    <p:sldId id="889" r:id="rId28"/>
    <p:sldId id="890" r:id="rId29"/>
    <p:sldId id="891" r:id="rId30"/>
    <p:sldId id="892" r:id="rId31"/>
    <p:sldId id="893" r:id="rId32"/>
    <p:sldId id="894" r:id="rId33"/>
    <p:sldId id="896" r:id="rId34"/>
    <p:sldId id="895" r:id="rId35"/>
    <p:sldId id="897" r:id="rId36"/>
    <p:sldId id="898" r:id="rId37"/>
    <p:sldId id="899" r:id="rId38"/>
    <p:sldId id="900" r:id="rId39"/>
    <p:sldId id="902" r:id="rId40"/>
    <p:sldId id="903" r:id="rId41"/>
    <p:sldId id="901" r:id="rId42"/>
    <p:sldId id="581" r:id="rId43"/>
  </p:sldIdLst>
  <p:sldSz cx="12192000" cy="6858000"/>
  <p:notesSz cx="6858000" cy="9144000"/>
  <p:custDataLst>
    <p:tags r:id="rId4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 玉丹" initials="李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11D1"/>
    <a:srgbClr val="81119F"/>
    <a:srgbClr val="C02B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75" autoAdjust="0"/>
    <p:restoredTop sz="94030" autoAdjust="0"/>
  </p:normalViewPr>
  <p:slideViewPr>
    <p:cSldViewPr snapToGrid="0">
      <p:cViewPr varScale="1">
        <p:scale>
          <a:sx n="45" d="100"/>
          <a:sy n="45" d="100"/>
        </p:scale>
        <p:origin x="44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911848-982F-4BF6-BC4A-9F1FA5723AC6}" type="doc">
      <dgm:prSet loTypeId="urn:microsoft.com/office/officeart/2005/8/layout/vList6" loCatId="list" qsTypeId="urn:microsoft.com/office/officeart/2005/8/quickstyle/simple1#1" qsCatId="simple" csTypeId="urn:microsoft.com/office/officeart/2005/8/colors/colorful5#1" csCatId="colorful" phldr="1"/>
      <dgm:spPr/>
      <dgm:t>
        <a:bodyPr/>
        <a:lstStyle/>
        <a:p>
          <a:endParaRPr lang="zh-CN" altLang="en-US"/>
        </a:p>
      </dgm:t>
    </dgm:pt>
    <dgm:pt modelId="{15181059-8568-492D-8FF0-D83E87BF88C6}">
      <dgm:prSet phldrT="[文本]"/>
      <dgm:spPr/>
      <dgm:t>
        <a:bodyPr/>
        <a:lstStyle/>
        <a:p>
          <a:r>
            <a:rPr lang="en-US" altLang="zh-CN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1.</a:t>
          </a:r>
          <a:r>
            <a:rPr lang="zh-CN" altLang="en-US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运送卵子和精子 </a:t>
          </a:r>
          <a:endParaRPr lang="zh-CN" altLang="en-US" dirty="0">
            <a:solidFill>
              <a:schemeClr val="bg1"/>
            </a:solidFill>
          </a:endParaRPr>
        </a:p>
      </dgm:t>
    </dgm:pt>
    <dgm:pt modelId="{25876304-9B14-4C1F-9D24-A68319F00048}" type="parTrans" cxnId="{8AC92A2A-6084-4CF0-816D-AB79AA343E6F}">
      <dgm:prSet/>
      <dgm:spPr/>
      <dgm:t>
        <a:bodyPr/>
        <a:lstStyle/>
        <a:p>
          <a:endParaRPr lang="zh-CN" altLang="en-US"/>
        </a:p>
      </dgm:t>
    </dgm:pt>
    <dgm:pt modelId="{2CD80CEF-B662-43F4-9F44-E77A0381C43B}" type="sibTrans" cxnId="{8AC92A2A-6084-4CF0-816D-AB79AA343E6F}">
      <dgm:prSet/>
      <dgm:spPr/>
      <dgm:t>
        <a:bodyPr/>
        <a:lstStyle/>
        <a:p>
          <a:endParaRPr lang="zh-CN" altLang="en-US"/>
        </a:p>
      </dgm:t>
    </dgm:pt>
    <dgm:pt modelId="{A15BFB96-4CA9-4422-B8A4-6F3379BF7341}">
      <dgm:prSet phldrT="[文本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zh-CN" altLang="en-US" b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从卵巢排出的卵子先到输卵管伞，借助输卵管纤毛的活动，卵子通过壶腹的粘膜襞被运送到壶峡连接部。</a:t>
          </a:r>
          <a:endParaRPr lang="zh-CN" altLang="en-US" b="0" dirty="0"/>
        </a:p>
      </dgm:t>
    </dgm:pt>
    <dgm:pt modelId="{D32624EC-BFB2-47BB-BEB2-BFDE5ADE8979}" type="parTrans" cxnId="{C0714CD7-E4AC-4877-9BAF-304A47ED1A49}">
      <dgm:prSet/>
      <dgm:spPr/>
      <dgm:t>
        <a:bodyPr/>
        <a:lstStyle/>
        <a:p>
          <a:endParaRPr lang="zh-CN" altLang="en-US"/>
        </a:p>
      </dgm:t>
    </dgm:pt>
    <dgm:pt modelId="{CCB1B963-E1CD-4983-9418-5ECA69CBD94F}" type="sibTrans" cxnId="{C0714CD7-E4AC-4877-9BAF-304A47ED1A49}">
      <dgm:prSet/>
      <dgm:spPr/>
      <dgm:t>
        <a:bodyPr/>
        <a:lstStyle/>
        <a:p>
          <a:endParaRPr lang="zh-CN" altLang="en-US"/>
        </a:p>
      </dgm:t>
    </dgm:pt>
    <dgm:pt modelId="{3FC0222E-D0BD-451A-B4DD-DE025B852621}">
      <dgm:prSet phldrT="[文本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zh-CN" altLang="en-US" b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将精子反向由峡部向壶腹部运送。</a:t>
          </a:r>
          <a:endParaRPr lang="zh-CN" altLang="en-US" b="0" dirty="0"/>
        </a:p>
      </dgm:t>
    </dgm:pt>
    <dgm:pt modelId="{153FD24F-8E6A-4F82-9569-CA452DF8421E}" type="parTrans" cxnId="{C487B725-F346-4B17-91F3-4009B3C0A180}">
      <dgm:prSet/>
      <dgm:spPr/>
      <dgm:t>
        <a:bodyPr/>
        <a:lstStyle/>
        <a:p>
          <a:endParaRPr lang="zh-CN" altLang="en-US"/>
        </a:p>
      </dgm:t>
    </dgm:pt>
    <dgm:pt modelId="{9246A03C-43F7-4B38-81E6-283614EB5138}" type="sibTrans" cxnId="{C487B725-F346-4B17-91F3-4009B3C0A180}">
      <dgm:prSet/>
      <dgm:spPr/>
      <dgm:t>
        <a:bodyPr/>
        <a:lstStyle/>
        <a:p>
          <a:endParaRPr lang="zh-CN" altLang="en-US"/>
        </a:p>
      </dgm:t>
    </dgm:pt>
    <dgm:pt modelId="{EAEA74FB-65CC-4EF0-9833-A0E73589C27D}">
      <dgm:prSet phldrT="[文本]"/>
      <dgm:spPr/>
      <dgm:t>
        <a:bodyPr/>
        <a:lstStyle/>
        <a:p>
          <a:r>
            <a:rPr lang="en-US" altLang="zh-CN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2.</a:t>
          </a:r>
          <a:r>
            <a:rPr lang="zh-CN" altLang="en-US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精子获能、卵子受精以及受精卵卵裂的场所 </a:t>
          </a:r>
          <a:endParaRPr lang="zh-CN" altLang="en-US" dirty="0">
            <a:solidFill>
              <a:schemeClr val="bg1"/>
            </a:solidFill>
          </a:endParaRPr>
        </a:p>
      </dgm:t>
    </dgm:pt>
    <dgm:pt modelId="{B48F5217-D30C-4F7E-B008-AF350F4B780E}" type="parTrans" cxnId="{B12958E6-3672-4DF2-BEB5-36748FEE62E0}">
      <dgm:prSet/>
      <dgm:spPr/>
      <dgm:t>
        <a:bodyPr/>
        <a:lstStyle/>
        <a:p>
          <a:endParaRPr lang="zh-CN" altLang="en-US"/>
        </a:p>
      </dgm:t>
    </dgm:pt>
    <dgm:pt modelId="{E73C5AA5-4661-44F6-A9BA-6D785C207123}" type="sibTrans" cxnId="{B12958E6-3672-4DF2-BEB5-36748FEE62E0}">
      <dgm:prSet/>
      <dgm:spPr/>
      <dgm:t>
        <a:bodyPr/>
        <a:lstStyle/>
        <a:p>
          <a:endParaRPr lang="zh-CN" altLang="en-US"/>
        </a:p>
      </dgm:t>
    </dgm:pt>
    <dgm:pt modelId="{5160B83F-74F8-4DC3-826A-5F601E22E2B1}">
      <dgm:prSet phldrT="[文本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zh-CN" altLang="en-US" b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精子在受精前必须获得受精能力。</a:t>
          </a:r>
          <a:endParaRPr lang="zh-CN" altLang="en-US" b="0" dirty="0"/>
        </a:p>
      </dgm:t>
    </dgm:pt>
    <dgm:pt modelId="{D11202BA-5B72-4994-A8C1-AA45F031D453}" type="parTrans" cxnId="{377671DE-4C40-4BA5-A266-32B35AD1E05D}">
      <dgm:prSet/>
      <dgm:spPr/>
      <dgm:t>
        <a:bodyPr/>
        <a:lstStyle/>
        <a:p>
          <a:endParaRPr lang="zh-CN" altLang="en-US"/>
        </a:p>
      </dgm:t>
    </dgm:pt>
    <dgm:pt modelId="{0D463A50-9D18-4424-9146-7BE9A670DAE7}" type="sibTrans" cxnId="{377671DE-4C40-4BA5-A266-32B35AD1E05D}">
      <dgm:prSet/>
      <dgm:spPr/>
      <dgm:t>
        <a:bodyPr/>
        <a:lstStyle/>
        <a:p>
          <a:endParaRPr lang="zh-CN" altLang="en-US"/>
        </a:p>
      </dgm:t>
    </dgm:pt>
    <dgm:pt modelId="{83844A0A-2B51-4E42-A87A-E423268E5179}">
      <dgm:prSet phldrT="[文本]"/>
      <dgm:spPr/>
      <dgm:t>
        <a:bodyPr/>
        <a:lstStyle/>
        <a:p>
          <a:r>
            <a:rPr lang="en-US" altLang="zh-CN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3.</a:t>
          </a:r>
          <a:r>
            <a:rPr lang="zh-CN" altLang="en-US" b="1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分泌机能 </a:t>
          </a:r>
          <a:endParaRPr lang="zh-CN" altLang="en-US" dirty="0">
            <a:solidFill>
              <a:schemeClr val="bg1"/>
            </a:solidFill>
          </a:endParaRPr>
        </a:p>
      </dgm:t>
    </dgm:pt>
    <dgm:pt modelId="{C0397A35-8076-4479-A4BA-B4DFD037DF1E}" type="parTrans" cxnId="{B35A1066-31DD-46BD-9F2E-EC2D67293397}">
      <dgm:prSet/>
      <dgm:spPr/>
      <dgm:t>
        <a:bodyPr/>
        <a:lstStyle/>
        <a:p>
          <a:endParaRPr lang="zh-CN" altLang="en-US"/>
        </a:p>
      </dgm:t>
    </dgm:pt>
    <dgm:pt modelId="{559E476F-7BE2-4228-B310-08BBB48CE378}" type="sibTrans" cxnId="{B35A1066-31DD-46BD-9F2E-EC2D67293397}">
      <dgm:prSet/>
      <dgm:spPr/>
      <dgm:t>
        <a:bodyPr/>
        <a:lstStyle/>
        <a:p>
          <a:endParaRPr lang="zh-CN" altLang="en-US"/>
        </a:p>
      </dgm:t>
    </dgm:pt>
    <dgm:pt modelId="{6A234863-C759-420C-8F92-160E0C28E3F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zh-CN" altLang="en-US" b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输卵管壶腹为卵子受精的部位，受精卵边卵裂边向峡部和子宫角运行。</a:t>
          </a:r>
        </a:p>
      </dgm:t>
    </dgm:pt>
    <dgm:pt modelId="{9C9C9806-659A-4654-9157-09F54B3EA2EA}" type="parTrans" cxnId="{4F2501AF-C54F-41B4-AAB9-DAAE5D442260}">
      <dgm:prSet/>
      <dgm:spPr/>
      <dgm:t>
        <a:bodyPr/>
        <a:lstStyle/>
        <a:p>
          <a:endParaRPr lang="zh-CN" altLang="en-US"/>
        </a:p>
      </dgm:t>
    </dgm:pt>
    <dgm:pt modelId="{21656FB6-3E64-43DC-B108-A88D55B7AA03}" type="sibTrans" cxnId="{4F2501AF-C54F-41B4-AAB9-DAAE5D442260}">
      <dgm:prSet/>
      <dgm:spPr/>
      <dgm:t>
        <a:bodyPr/>
        <a:lstStyle/>
        <a:p>
          <a:endParaRPr lang="zh-CN" altLang="en-US"/>
        </a:p>
      </dgm:t>
    </dgm:pt>
    <dgm:pt modelId="{4BF80194-CA23-4BF0-A88E-67A4F97D403A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zh-CN" altLang="en-US" b="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输卵管分泌物主要为粘蛋白及粘多糖，是精子和卵子的运载工具，也是精子、卵子及早期胚胎的培养液。</a:t>
          </a:r>
          <a:endParaRPr lang="zh-CN" altLang="en-US" b="0" dirty="0"/>
        </a:p>
      </dgm:t>
    </dgm:pt>
    <dgm:pt modelId="{FE85BB6D-7FD4-405B-9741-1D6917CD74D0}" type="parTrans" cxnId="{E6DEA3ED-067E-474C-B01C-4F08F6B42925}">
      <dgm:prSet/>
      <dgm:spPr/>
      <dgm:t>
        <a:bodyPr/>
        <a:lstStyle/>
        <a:p>
          <a:endParaRPr lang="zh-CN" altLang="en-US"/>
        </a:p>
      </dgm:t>
    </dgm:pt>
    <dgm:pt modelId="{6AE2B9CB-83F0-4DE6-823B-E97DDF2A203A}" type="sibTrans" cxnId="{E6DEA3ED-067E-474C-B01C-4F08F6B42925}">
      <dgm:prSet/>
      <dgm:spPr/>
      <dgm:t>
        <a:bodyPr/>
        <a:lstStyle/>
        <a:p>
          <a:endParaRPr lang="zh-CN" altLang="en-US"/>
        </a:p>
      </dgm:t>
    </dgm:pt>
    <dgm:pt modelId="{237BFBC2-695E-4D07-9240-B3C41EEADAE0}" type="pres">
      <dgm:prSet presAssocID="{02911848-982F-4BF6-BC4A-9F1FA5723AC6}" presName="Name0" presStyleCnt="0">
        <dgm:presLayoutVars>
          <dgm:dir/>
          <dgm:animLvl val="lvl"/>
          <dgm:resizeHandles/>
        </dgm:presLayoutVars>
      </dgm:prSet>
      <dgm:spPr/>
    </dgm:pt>
    <dgm:pt modelId="{91F1CD95-154F-4918-AB49-899F7EC88672}" type="pres">
      <dgm:prSet presAssocID="{15181059-8568-492D-8FF0-D83E87BF88C6}" presName="linNode" presStyleCnt="0"/>
      <dgm:spPr/>
    </dgm:pt>
    <dgm:pt modelId="{0E27DB4A-3959-4B52-AE41-25E46827AF11}" type="pres">
      <dgm:prSet presAssocID="{15181059-8568-492D-8FF0-D83E87BF88C6}" presName="parentShp" presStyleLbl="node1" presStyleIdx="0" presStyleCnt="3">
        <dgm:presLayoutVars>
          <dgm:bulletEnabled val="1"/>
        </dgm:presLayoutVars>
      </dgm:prSet>
      <dgm:spPr/>
    </dgm:pt>
    <dgm:pt modelId="{49F5C0E0-68E4-4792-8863-EB8E287EE95C}" type="pres">
      <dgm:prSet presAssocID="{15181059-8568-492D-8FF0-D83E87BF88C6}" presName="childShp" presStyleLbl="bgAccFollowNode1" presStyleIdx="0" presStyleCnt="3">
        <dgm:presLayoutVars>
          <dgm:bulletEnabled val="1"/>
        </dgm:presLayoutVars>
      </dgm:prSet>
      <dgm:spPr/>
    </dgm:pt>
    <dgm:pt modelId="{BF1384FF-F223-4E69-B0DD-B50BE2EE7D5B}" type="pres">
      <dgm:prSet presAssocID="{2CD80CEF-B662-43F4-9F44-E77A0381C43B}" presName="spacing" presStyleCnt="0"/>
      <dgm:spPr/>
    </dgm:pt>
    <dgm:pt modelId="{43506C9C-1B98-48AA-A656-B9E8CFD29340}" type="pres">
      <dgm:prSet presAssocID="{EAEA74FB-65CC-4EF0-9833-A0E73589C27D}" presName="linNode" presStyleCnt="0"/>
      <dgm:spPr/>
    </dgm:pt>
    <dgm:pt modelId="{762531C8-0219-405E-8A04-A249A00C3FDB}" type="pres">
      <dgm:prSet presAssocID="{EAEA74FB-65CC-4EF0-9833-A0E73589C27D}" presName="parentShp" presStyleLbl="node1" presStyleIdx="1" presStyleCnt="3" custLinFactNeighborX="-606" custLinFactNeighborY="1144">
        <dgm:presLayoutVars>
          <dgm:bulletEnabled val="1"/>
        </dgm:presLayoutVars>
      </dgm:prSet>
      <dgm:spPr/>
    </dgm:pt>
    <dgm:pt modelId="{2E4A9C47-2B7F-4B5C-8B4B-855FAAD63905}" type="pres">
      <dgm:prSet presAssocID="{EAEA74FB-65CC-4EF0-9833-A0E73589C27D}" presName="childShp" presStyleLbl="bgAccFollowNode1" presStyleIdx="1" presStyleCnt="3">
        <dgm:presLayoutVars>
          <dgm:bulletEnabled val="1"/>
        </dgm:presLayoutVars>
      </dgm:prSet>
      <dgm:spPr/>
    </dgm:pt>
    <dgm:pt modelId="{BE6FB9A9-3082-481D-840C-C283497C33BB}" type="pres">
      <dgm:prSet presAssocID="{E73C5AA5-4661-44F6-A9BA-6D785C207123}" presName="spacing" presStyleCnt="0"/>
      <dgm:spPr/>
    </dgm:pt>
    <dgm:pt modelId="{2BF85FC9-A8F3-4765-8019-F6C3AA4DAE76}" type="pres">
      <dgm:prSet presAssocID="{83844A0A-2B51-4E42-A87A-E423268E5179}" presName="linNode" presStyleCnt="0"/>
      <dgm:spPr/>
    </dgm:pt>
    <dgm:pt modelId="{BE3B3C52-B358-4B25-97CF-DDB89ADDACEE}" type="pres">
      <dgm:prSet presAssocID="{83844A0A-2B51-4E42-A87A-E423268E5179}" presName="parentShp" presStyleLbl="node1" presStyleIdx="2" presStyleCnt="3">
        <dgm:presLayoutVars>
          <dgm:bulletEnabled val="1"/>
        </dgm:presLayoutVars>
      </dgm:prSet>
      <dgm:spPr/>
    </dgm:pt>
    <dgm:pt modelId="{A2824A28-5D8F-4EA3-A595-838842DE6D30}" type="pres">
      <dgm:prSet presAssocID="{83844A0A-2B51-4E42-A87A-E423268E5179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FBD83908-E3BF-4270-9232-9881218E31D2}" type="presOf" srcId="{EAEA74FB-65CC-4EF0-9833-A0E73589C27D}" destId="{762531C8-0219-405E-8A04-A249A00C3FDB}" srcOrd="0" destOrd="0" presId="urn:microsoft.com/office/officeart/2005/8/layout/vList6"/>
    <dgm:cxn modelId="{3F24E515-C0F4-4B7A-8D0D-9CBE5F8F4F45}" type="presOf" srcId="{5160B83F-74F8-4DC3-826A-5F601E22E2B1}" destId="{2E4A9C47-2B7F-4B5C-8B4B-855FAAD63905}" srcOrd="0" destOrd="0" presId="urn:microsoft.com/office/officeart/2005/8/layout/vList6"/>
    <dgm:cxn modelId="{D38F001A-3423-4194-B7F6-8A4045029B6A}" type="presOf" srcId="{02911848-982F-4BF6-BC4A-9F1FA5723AC6}" destId="{237BFBC2-695E-4D07-9240-B3C41EEADAE0}" srcOrd="0" destOrd="0" presId="urn:microsoft.com/office/officeart/2005/8/layout/vList6"/>
    <dgm:cxn modelId="{C487B725-F346-4B17-91F3-4009B3C0A180}" srcId="{15181059-8568-492D-8FF0-D83E87BF88C6}" destId="{3FC0222E-D0BD-451A-B4DD-DE025B852621}" srcOrd="1" destOrd="0" parTransId="{153FD24F-8E6A-4F82-9569-CA452DF8421E}" sibTransId="{9246A03C-43F7-4B38-81E6-283614EB5138}"/>
    <dgm:cxn modelId="{8AC92A2A-6084-4CF0-816D-AB79AA343E6F}" srcId="{02911848-982F-4BF6-BC4A-9F1FA5723AC6}" destId="{15181059-8568-492D-8FF0-D83E87BF88C6}" srcOrd="0" destOrd="0" parTransId="{25876304-9B14-4C1F-9D24-A68319F00048}" sibTransId="{2CD80CEF-B662-43F4-9F44-E77A0381C43B}"/>
    <dgm:cxn modelId="{B35A1066-31DD-46BD-9F2E-EC2D67293397}" srcId="{02911848-982F-4BF6-BC4A-9F1FA5723AC6}" destId="{83844A0A-2B51-4E42-A87A-E423268E5179}" srcOrd="2" destOrd="0" parTransId="{C0397A35-8076-4479-A4BA-B4DFD037DF1E}" sibTransId="{559E476F-7BE2-4228-B310-08BBB48CE378}"/>
    <dgm:cxn modelId="{A60C3D58-65C2-4C32-BF9C-F5859F0E3FBF}" type="presOf" srcId="{83844A0A-2B51-4E42-A87A-E423268E5179}" destId="{BE3B3C52-B358-4B25-97CF-DDB89ADDACEE}" srcOrd="0" destOrd="0" presId="urn:microsoft.com/office/officeart/2005/8/layout/vList6"/>
    <dgm:cxn modelId="{B4081D9D-7206-4FA8-8C11-9F65FAA6185F}" type="presOf" srcId="{15181059-8568-492D-8FF0-D83E87BF88C6}" destId="{0E27DB4A-3959-4B52-AE41-25E46827AF11}" srcOrd="0" destOrd="0" presId="urn:microsoft.com/office/officeart/2005/8/layout/vList6"/>
    <dgm:cxn modelId="{46CDD4A8-D938-401B-8D09-210B1C62191D}" type="presOf" srcId="{A15BFB96-4CA9-4422-B8A4-6F3379BF7341}" destId="{49F5C0E0-68E4-4792-8863-EB8E287EE95C}" srcOrd="0" destOrd="0" presId="urn:microsoft.com/office/officeart/2005/8/layout/vList6"/>
    <dgm:cxn modelId="{4F2501AF-C54F-41B4-AAB9-DAAE5D442260}" srcId="{EAEA74FB-65CC-4EF0-9833-A0E73589C27D}" destId="{6A234863-C759-420C-8F92-160E0C28E3FC}" srcOrd="1" destOrd="0" parTransId="{9C9C9806-659A-4654-9157-09F54B3EA2EA}" sibTransId="{21656FB6-3E64-43DC-B108-A88D55B7AA03}"/>
    <dgm:cxn modelId="{0B9F43B3-8711-4E7C-9E52-5B2010F16C4A}" type="presOf" srcId="{3FC0222E-D0BD-451A-B4DD-DE025B852621}" destId="{49F5C0E0-68E4-4792-8863-EB8E287EE95C}" srcOrd="0" destOrd="1" presId="urn:microsoft.com/office/officeart/2005/8/layout/vList6"/>
    <dgm:cxn modelId="{CCF808B5-DD48-43A1-830B-D5BB6E4B83AF}" type="presOf" srcId="{4BF80194-CA23-4BF0-A88E-67A4F97D403A}" destId="{A2824A28-5D8F-4EA3-A595-838842DE6D30}" srcOrd="0" destOrd="0" presId="urn:microsoft.com/office/officeart/2005/8/layout/vList6"/>
    <dgm:cxn modelId="{C0714CD7-E4AC-4877-9BAF-304A47ED1A49}" srcId="{15181059-8568-492D-8FF0-D83E87BF88C6}" destId="{A15BFB96-4CA9-4422-B8A4-6F3379BF7341}" srcOrd="0" destOrd="0" parTransId="{D32624EC-BFB2-47BB-BEB2-BFDE5ADE8979}" sibTransId="{CCB1B963-E1CD-4983-9418-5ECA69CBD94F}"/>
    <dgm:cxn modelId="{377671DE-4C40-4BA5-A266-32B35AD1E05D}" srcId="{EAEA74FB-65CC-4EF0-9833-A0E73589C27D}" destId="{5160B83F-74F8-4DC3-826A-5F601E22E2B1}" srcOrd="0" destOrd="0" parTransId="{D11202BA-5B72-4994-A8C1-AA45F031D453}" sibTransId="{0D463A50-9D18-4424-9146-7BE9A670DAE7}"/>
    <dgm:cxn modelId="{B12958E6-3672-4DF2-BEB5-36748FEE62E0}" srcId="{02911848-982F-4BF6-BC4A-9F1FA5723AC6}" destId="{EAEA74FB-65CC-4EF0-9833-A0E73589C27D}" srcOrd="1" destOrd="0" parTransId="{B48F5217-D30C-4F7E-B008-AF350F4B780E}" sibTransId="{E73C5AA5-4661-44F6-A9BA-6D785C207123}"/>
    <dgm:cxn modelId="{E6DEA3ED-067E-474C-B01C-4F08F6B42925}" srcId="{83844A0A-2B51-4E42-A87A-E423268E5179}" destId="{4BF80194-CA23-4BF0-A88E-67A4F97D403A}" srcOrd="0" destOrd="0" parTransId="{FE85BB6D-7FD4-405B-9741-1D6917CD74D0}" sibTransId="{6AE2B9CB-83F0-4DE6-823B-E97DDF2A203A}"/>
    <dgm:cxn modelId="{19A351F0-B8CB-4275-89D8-8780D7C6F582}" type="presOf" srcId="{6A234863-C759-420C-8F92-160E0C28E3FC}" destId="{2E4A9C47-2B7F-4B5C-8B4B-855FAAD63905}" srcOrd="0" destOrd="1" presId="urn:microsoft.com/office/officeart/2005/8/layout/vList6"/>
    <dgm:cxn modelId="{AC76445D-3D9F-4E3C-891E-BDCB4542CF37}" type="presParOf" srcId="{237BFBC2-695E-4D07-9240-B3C41EEADAE0}" destId="{91F1CD95-154F-4918-AB49-899F7EC88672}" srcOrd="0" destOrd="0" presId="urn:microsoft.com/office/officeart/2005/8/layout/vList6"/>
    <dgm:cxn modelId="{0589CEB0-6CCD-4111-A184-A6570832C29D}" type="presParOf" srcId="{91F1CD95-154F-4918-AB49-899F7EC88672}" destId="{0E27DB4A-3959-4B52-AE41-25E46827AF11}" srcOrd="0" destOrd="0" presId="urn:microsoft.com/office/officeart/2005/8/layout/vList6"/>
    <dgm:cxn modelId="{21743724-E1B8-4837-A8F7-D51E3791B340}" type="presParOf" srcId="{91F1CD95-154F-4918-AB49-899F7EC88672}" destId="{49F5C0E0-68E4-4792-8863-EB8E287EE95C}" srcOrd="1" destOrd="0" presId="urn:microsoft.com/office/officeart/2005/8/layout/vList6"/>
    <dgm:cxn modelId="{17A62B66-3C29-4B3B-9442-9718A32FA7F6}" type="presParOf" srcId="{237BFBC2-695E-4D07-9240-B3C41EEADAE0}" destId="{BF1384FF-F223-4E69-B0DD-B50BE2EE7D5B}" srcOrd="1" destOrd="0" presId="urn:microsoft.com/office/officeart/2005/8/layout/vList6"/>
    <dgm:cxn modelId="{5B9DCB72-34C7-42F0-BFA5-5722AD48E112}" type="presParOf" srcId="{237BFBC2-695E-4D07-9240-B3C41EEADAE0}" destId="{43506C9C-1B98-48AA-A656-B9E8CFD29340}" srcOrd="2" destOrd="0" presId="urn:microsoft.com/office/officeart/2005/8/layout/vList6"/>
    <dgm:cxn modelId="{6D77C1FA-BB53-4EE0-ABAD-7B09AC117584}" type="presParOf" srcId="{43506C9C-1B98-48AA-A656-B9E8CFD29340}" destId="{762531C8-0219-405E-8A04-A249A00C3FDB}" srcOrd="0" destOrd="0" presId="urn:microsoft.com/office/officeart/2005/8/layout/vList6"/>
    <dgm:cxn modelId="{99737C51-643E-4CD5-AF21-3090F13C2087}" type="presParOf" srcId="{43506C9C-1B98-48AA-A656-B9E8CFD29340}" destId="{2E4A9C47-2B7F-4B5C-8B4B-855FAAD63905}" srcOrd="1" destOrd="0" presId="urn:microsoft.com/office/officeart/2005/8/layout/vList6"/>
    <dgm:cxn modelId="{EFAA7A16-C501-4FC7-8C00-3DF6CCC50BEF}" type="presParOf" srcId="{237BFBC2-695E-4D07-9240-B3C41EEADAE0}" destId="{BE6FB9A9-3082-481D-840C-C283497C33BB}" srcOrd="3" destOrd="0" presId="urn:microsoft.com/office/officeart/2005/8/layout/vList6"/>
    <dgm:cxn modelId="{4E2A2AFD-9B91-4317-8227-91782C27E1CF}" type="presParOf" srcId="{237BFBC2-695E-4D07-9240-B3C41EEADAE0}" destId="{2BF85FC9-A8F3-4765-8019-F6C3AA4DAE76}" srcOrd="4" destOrd="0" presId="urn:microsoft.com/office/officeart/2005/8/layout/vList6"/>
    <dgm:cxn modelId="{A882F964-2F9D-4F64-9A3E-91F67982F17A}" type="presParOf" srcId="{2BF85FC9-A8F3-4765-8019-F6C3AA4DAE76}" destId="{BE3B3C52-B358-4B25-97CF-DDB89ADDACEE}" srcOrd="0" destOrd="0" presId="urn:microsoft.com/office/officeart/2005/8/layout/vList6"/>
    <dgm:cxn modelId="{D594CB62-0411-42B6-8EF1-62BC7ACD4C8B}" type="presParOf" srcId="{2BF85FC9-A8F3-4765-8019-F6C3AA4DAE76}" destId="{A2824A28-5D8F-4EA3-A595-838842DE6D30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5C0E0-68E4-4792-8863-EB8E287EE95C}">
      <dsp:nvSpPr>
        <dsp:cNvPr id="0" name=""/>
        <dsp:cNvSpPr/>
      </dsp:nvSpPr>
      <dsp:spPr>
        <a:xfrm>
          <a:off x="3727148" y="0"/>
          <a:ext cx="5590723" cy="11784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zh-CN" altLang="en-US" sz="1600" b="0" kern="12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从卵巢排出的卵子先到输卵管伞，借助输卵管纤毛的活动，卵子通过壶腹的粘膜襞被运送到壶峡连接部。</a:t>
          </a:r>
          <a:endParaRPr lang="zh-CN" altLang="en-US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zh-CN" altLang="en-US" sz="1600" b="0" kern="12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将精子反向由峡部向壶腹部运送。</a:t>
          </a:r>
          <a:endParaRPr lang="zh-CN" altLang="en-US" sz="1600" b="0" kern="1200" dirty="0"/>
        </a:p>
      </dsp:txBody>
      <dsp:txXfrm>
        <a:off x="3727148" y="147311"/>
        <a:ext cx="5148790" cy="883867"/>
      </dsp:txXfrm>
    </dsp:sp>
    <dsp:sp modelId="{0E27DB4A-3959-4B52-AE41-25E46827AF11}">
      <dsp:nvSpPr>
        <dsp:cNvPr id="0" name=""/>
        <dsp:cNvSpPr/>
      </dsp:nvSpPr>
      <dsp:spPr>
        <a:xfrm>
          <a:off x="0" y="0"/>
          <a:ext cx="3727148" cy="117848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600" b="1" kern="12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1.</a:t>
          </a:r>
          <a:r>
            <a:rPr lang="zh-CN" altLang="en-US" sz="2600" b="1" kern="12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运送卵子和精子 </a:t>
          </a:r>
          <a:endParaRPr lang="zh-CN" altLang="en-US" sz="2600" kern="1200" dirty="0">
            <a:solidFill>
              <a:schemeClr val="bg1"/>
            </a:solidFill>
          </a:endParaRPr>
        </a:p>
      </dsp:txBody>
      <dsp:txXfrm>
        <a:off x="57529" y="57529"/>
        <a:ext cx="3612090" cy="1063431"/>
      </dsp:txXfrm>
    </dsp:sp>
    <dsp:sp modelId="{2E4A9C47-2B7F-4B5C-8B4B-855FAAD63905}">
      <dsp:nvSpPr>
        <dsp:cNvPr id="0" name=""/>
        <dsp:cNvSpPr/>
      </dsp:nvSpPr>
      <dsp:spPr>
        <a:xfrm>
          <a:off x="3727148" y="1296338"/>
          <a:ext cx="5590723" cy="11784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zh-CN" altLang="en-US" sz="1600" b="0" kern="12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精子在受精前必须获得受精能力。</a:t>
          </a:r>
          <a:endParaRPr lang="zh-CN" altLang="en-US" sz="1600" b="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zh-CN" altLang="en-US" sz="1600" b="0" kern="12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输卵管壶腹为卵子受精的部位，受精卵边卵裂边向峡部和子宫角运行。</a:t>
          </a:r>
        </a:p>
      </dsp:txBody>
      <dsp:txXfrm>
        <a:off x="3727148" y="1443649"/>
        <a:ext cx="5148790" cy="883867"/>
      </dsp:txXfrm>
    </dsp:sp>
    <dsp:sp modelId="{762531C8-0219-405E-8A04-A249A00C3FDB}">
      <dsp:nvSpPr>
        <dsp:cNvPr id="0" name=""/>
        <dsp:cNvSpPr/>
      </dsp:nvSpPr>
      <dsp:spPr>
        <a:xfrm>
          <a:off x="0" y="1309820"/>
          <a:ext cx="3727148" cy="1178489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600" b="1" kern="12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2.</a:t>
          </a:r>
          <a:r>
            <a:rPr lang="zh-CN" altLang="en-US" sz="2600" b="1" kern="12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精子获能、卵子受精以及受精卵卵裂的场所 </a:t>
          </a:r>
          <a:endParaRPr lang="zh-CN" altLang="en-US" sz="2600" kern="1200" dirty="0">
            <a:solidFill>
              <a:schemeClr val="bg1"/>
            </a:solidFill>
          </a:endParaRPr>
        </a:p>
      </dsp:txBody>
      <dsp:txXfrm>
        <a:off x="57529" y="1367349"/>
        <a:ext cx="3612090" cy="1063431"/>
      </dsp:txXfrm>
    </dsp:sp>
    <dsp:sp modelId="{A2824A28-5D8F-4EA3-A595-838842DE6D30}">
      <dsp:nvSpPr>
        <dsp:cNvPr id="0" name=""/>
        <dsp:cNvSpPr/>
      </dsp:nvSpPr>
      <dsp:spPr>
        <a:xfrm>
          <a:off x="3727148" y="2592677"/>
          <a:ext cx="5590723" cy="117848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zh-CN" altLang="en-US" sz="1600" b="0" kern="12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rPr>
            <a:t>输卵管分泌物主要为粘蛋白及粘多糖，是精子和卵子的运载工具，也是精子、卵子及早期胚胎的培养液。</a:t>
          </a:r>
          <a:endParaRPr lang="zh-CN" altLang="en-US" sz="1600" b="0" kern="1200" dirty="0"/>
        </a:p>
      </dsp:txBody>
      <dsp:txXfrm>
        <a:off x="3727148" y="2739988"/>
        <a:ext cx="5148790" cy="883867"/>
      </dsp:txXfrm>
    </dsp:sp>
    <dsp:sp modelId="{BE3B3C52-B358-4B25-97CF-DDB89ADDACEE}">
      <dsp:nvSpPr>
        <dsp:cNvPr id="0" name=""/>
        <dsp:cNvSpPr/>
      </dsp:nvSpPr>
      <dsp:spPr>
        <a:xfrm>
          <a:off x="0" y="2592677"/>
          <a:ext cx="3727148" cy="1178489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600" b="1" kern="12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3.</a:t>
          </a:r>
          <a:r>
            <a:rPr lang="zh-CN" altLang="en-US" sz="2600" b="1" kern="1200" dirty="0">
              <a:solidFill>
                <a:schemeClr val="bg1"/>
              </a:solidFill>
              <a:latin typeface="宋体" panose="02010600030101010101" pitchFamily="2" charset="-122"/>
              <a:ea typeface="宋体" panose="02010600030101010101" pitchFamily="2" charset="-122"/>
            </a:rPr>
            <a:t>分泌机能 </a:t>
          </a:r>
          <a:endParaRPr lang="zh-CN" altLang="en-US" sz="2600" kern="1200" dirty="0">
            <a:solidFill>
              <a:schemeClr val="bg1"/>
            </a:solidFill>
          </a:endParaRPr>
        </a:p>
      </dsp:txBody>
      <dsp:txXfrm>
        <a:off x="57529" y="2650206"/>
        <a:ext cx="3612090" cy="1063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9B1B1-D084-40F3-A8CC-6C808683DC69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1B2CA-97E2-417C-BA7A-89DEDF11C5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4257D9-AFC3-4A65-A4A4-ED3F9CE12E4F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01B2CA-97E2-417C-BA7A-89DEDF11C553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00394-109B-444A-88AE-4CEFFED04FFA}" type="datetimeFigureOut">
              <a:rPr lang="zh-CN" altLang="en-US" smtClean="0"/>
              <a:t>2020/11/22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11B37-4316-4BB0-B8CE-E2E085AA07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image" Target="../media/image46.tmp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1324324" y="-1122089"/>
            <a:ext cx="688932" cy="901874"/>
          </a:xfrm>
          <a:prstGeom prst="rect">
            <a:avLst/>
          </a:prstGeom>
          <a:solidFill>
            <a:srgbClr val="2EA7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013256" y="-1122089"/>
            <a:ext cx="688932" cy="901874"/>
          </a:xfrm>
          <a:prstGeom prst="rect">
            <a:avLst/>
          </a:prstGeom>
          <a:solidFill>
            <a:srgbClr val="2280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702188" y="-1122089"/>
            <a:ext cx="688932" cy="901874"/>
          </a:xfrm>
          <a:prstGeom prst="rect">
            <a:avLst/>
          </a:prstGeom>
          <a:solidFill>
            <a:srgbClr val="5858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391120" y="-1122089"/>
            <a:ext cx="688932" cy="901874"/>
          </a:xfrm>
          <a:prstGeom prst="rect">
            <a:avLst/>
          </a:prstGeom>
          <a:solidFill>
            <a:srgbClr val="873D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080052" y="-1122089"/>
            <a:ext cx="688932" cy="901874"/>
          </a:xfrm>
          <a:prstGeom prst="rect">
            <a:avLst/>
          </a:prstGeom>
          <a:solidFill>
            <a:srgbClr val="DA57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08345" y="31750"/>
            <a:ext cx="6854456" cy="685445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394" y="1668308"/>
            <a:ext cx="4267881" cy="4338134"/>
          </a:xfrm>
          <a:prstGeom prst="rect">
            <a:avLst/>
          </a:pr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2158441" y="3809735"/>
            <a:ext cx="3365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565">
              <a:defRPr/>
            </a:pPr>
            <a:r>
              <a:rPr lang="zh-CN" altLang="en-US" sz="4800" kern="0" dirty="0">
                <a:solidFill>
                  <a:srgbClr val="AE5DAC"/>
                </a:solidFill>
                <a:latin typeface="微软雅黑" panose="020B0503020204020204" charset="-122"/>
                <a:ea typeface="微软雅黑" panose="020B0503020204020204" charset="-122"/>
              </a:rPr>
              <a:t>母畜生殖器官</a:t>
            </a:r>
            <a:endParaRPr lang="en-US" altLang="zh-CN" sz="4800" kern="0" dirty="0">
              <a:solidFill>
                <a:srgbClr val="AE5DA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479424" y="2634841"/>
            <a:ext cx="272382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2B60A5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+mn-ea"/>
              </a:rPr>
              <a:t>任务二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426325" y="2240280"/>
            <a:ext cx="4544060" cy="1146810"/>
            <a:chOff x="11695" y="3528"/>
            <a:chExt cx="7156" cy="1806"/>
          </a:xfrm>
        </p:grpSpPr>
        <p:sp>
          <p:nvSpPr>
            <p:cNvPr id="10" name="文本框 9"/>
            <p:cNvSpPr txBox="1"/>
            <p:nvPr/>
          </p:nvSpPr>
          <p:spPr>
            <a:xfrm>
              <a:off x="11763" y="3996"/>
              <a:ext cx="7020" cy="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微软雅黑" panose="020B0503020204020204" charset="-122"/>
                  <a:ea typeface="微软雅黑" panose="020B0503020204020204" charset="-122"/>
                </a:rPr>
                <a:t>一、母畜生殖器官的组成</a:t>
              </a:r>
            </a:p>
          </p:txBody>
        </p:sp>
        <p:sp>
          <p:nvSpPr>
            <p:cNvPr id="16" name="圆角矩形 51"/>
            <p:cNvSpPr/>
            <p:nvPr/>
          </p:nvSpPr>
          <p:spPr>
            <a:xfrm>
              <a:off x="11695" y="3528"/>
              <a:ext cx="7156" cy="1807"/>
            </a:xfrm>
            <a:prstGeom prst="roundRect">
              <a:avLst/>
            </a:prstGeom>
            <a:noFill/>
            <a:ln>
              <a:solidFill>
                <a:srgbClr val="5858AC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426325" y="3924300"/>
            <a:ext cx="4580890" cy="1195070"/>
            <a:chOff x="11695" y="6180"/>
            <a:chExt cx="7214" cy="1882"/>
          </a:xfrm>
        </p:grpSpPr>
        <p:sp>
          <p:nvSpPr>
            <p:cNvPr id="12" name="文本框 11"/>
            <p:cNvSpPr txBox="1"/>
            <p:nvPr/>
          </p:nvSpPr>
          <p:spPr>
            <a:xfrm>
              <a:off x="11771" y="6322"/>
              <a:ext cx="7139" cy="15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000" dirty="0">
                  <a:latin typeface="微软雅黑" panose="020B0503020204020204" charset="-122"/>
                  <a:ea typeface="微软雅黑" panose="020B0503020204020204" charset="-122"/>
                </a:rPr>
                <a:t>二、母畜生殖器官的形态、组织结构及生理机能</a:t>
              </a:r>
            </a:p>
          </p:txBody>
        </p:sp>
        <p:sp>
          <p:nvSpPr>
            <p:cNvPr id="18" name="圆角矩形 51"/>
            <p:cNvSpPr/>
            <p:nvPr/>
          </p:nvSpPr>
          <p:spPr>
            <a:xfrm>
              <a:off x="11695" y="6180"/>
              <a:ext cx="7156" cy="1883"/>
            </a:xfrm>
            <a:prstGeom prst="roundRect">
              <a:avLst/>
            </a:prstGeom>
            <a:noFill/>
            <a:ln>
              <a:solidFill>
                <a:srgbClr val="5858AC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8193"/>
          <p:cNvSpPr>
            <a:spLocks noGrp="1" noRot="1" noChangeArrowheads="1"/>
          </p:cNvSpPr>
          <p:nvPr>
            <p:ph type="title"/>
          </p:nvPr>
        </p:nvSpPr>
        <p:spPr>
          <a:xfrm>
            <a:off x="1981200" y="274638"/>
            <a:ext cx="41148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zh-CN" altLang="en-US" sz="4000" b="1" dirty="0">
                <a:latin typeface="仿宋" panose="02010609060101010101" pitchFamily="49" charset="-122"/>
                <a:ea typeface="仿宋" panose="02010609060101010101" pitchFamily="49" charset="-122"/>
              </a:rPr>
              <a:t>目的要求</a:t>
            </a:r>
          </a:p>
        </p:txBody>
      </p:sp>
      <p:sp>
        <p:nvSpPr>
          <p:cNvPr id="20483" name="文本占位符 8194"/>
          <p:cNvSpPr>
            <a:spLocks noGrp="1" noChangeArrowheads="1"/>
          </p:cNvSpPr>
          <p:nvPr>
            <p:ph idx="1"/>
          </p:nvPr>
        </p:nvSpPr>
        <p:spPr>
          <a:xfrm>
            <a:off x="2209800" y="1628776"/>
            <a:ext cx="8725422" cy="3593673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457200">
              <a:spcBef>
                <a:spcPts val="0"/>
              </a:spcBef>
              <a:buNone/>
              <a:defRPr/>
            </a:pPr>
            <a:r>
              <a:rPr lang="zh-CN" altLang="en-US" b="1" dirty="0">
                <a:solidFill>
                  <a:schemeClr val="tx1"/>
                </a:solidFill>
              </a:rPr>
              <a:t>知识目标：</a:t>
            </a:r>
            <a:endParaRPr lang="en-US" altLang="zh-CN" b="1" dirty="0">
              <a:solidFill>
                <a:schemeClr val="tx1"/>
              </a:solidFill>
            </a:endParaRPr>
          </a:p>
          <a:p>
            <a:pPr marL="0" indent="457200">
              <a:spcBef>
                <a:spcPts val="0"/>
              </a:spcBef>
              <a:buNone/>
              <a:defRPr/>
            </a:pP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）掌握不同母畜生殖器官的形态、结构、位置、功能；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indent="457200">
              <a:spcBef>
                <a:spcPts val="0"/>
              </a:spcBef>
              <a:buNone/>
              <a:defRPr/>
            </a:pP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）理解母畜生殖器官的结构特点与功能的关系；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indent="457200">
              <a:spcBef>
                <a:spcPts val="0"/>
              </a:spcBef>
              <a:buNone/>
              <a:defRPr/>
            </a:pP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3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）了解影响母畜生殖器官发育的因素。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indent="457200">
              <a:spcBef>
                <a:spcPts val="0"/>
              </a:spcBef>
              <a:buNone/>
              <a:defRPr/>
            </a:pPr>
            <a:r>
              <a:rPr lang="zh-CN" altLang="en-US" b="1" dirty="0">
                <a:solidFill>
                  <a:schemeClr val="tx1"/>
                </a:solidFill>
              </a:rPr>
              <a:t>能力目标：</a:t>
            </a:r>
            <a:endParaRPr lang="en-US" altLang="zh-CN" b="1" dirty="0">
              <a:solidFill>
                <a:schemeClr val="tx1"/>
              </a:solidFill>
            </a:endParaRPr>
          </a:p>
          <a:p>
            <a:pPr marL="0" indent="457200">
              <a:spcBef>
                <a:spcPts val="0"/>
              </a:spcBef>
              <a:buNone/>
              <a:defRPr/>
            </a:pP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1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）能认识母畜生殖器官的位置、结构；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indent="457200">
              <a:spcBef>
                <a:spcPts val="0"/>
              </a:spcBef>
              <a:buNone/>
              <a:defRPr/>
            </a:pP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（</a:t>
            </a:r>
            <a:r>
              <a:rPr lang="en-US" altLang="zh-CN" sz="2400" dirty="0">
                <a:latin typeface="仿宋" panose="02010609060101010101" pitchFamily="49" charset="-122"/>
                <a:ea typeface="仿宋" panose="02010609060101010101" pitchFamily="49" charset="-122"/>
              </a:rPr>
              <a:t>2</a:t>
            </a: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）能分析母畜生殖器官的结构特点与功能的关系。</a:t>
            </a:r>
            <a:endParaRPr lang="en-US" altLang="zh-CN" sz="24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0" indent="457200">
              <a:spcBef>
                <a:spcPts val="0"/>
              </a:spcBef>
              <a:buNone/>
              <a:defRPr/>
            </a:pPr>
            <a:r>
              <a:rPr lang="zh-CN" altLang="en-US" b="1" dirty="0">
                <a:solidFill>
                  <a:schemeClr val="tx1"/>
                </a:solidFill>
              </a:rPr>
              <a:t>职业素养：</a:t>
            </a:r>
            <a:endParaRPr lang="en-US" altLang="zh-CN" b="1" dirty="0">
              <a:solidFill>
                <a:schemeClr val="tx1"/>
              </a:solidFill>
            </a:endParaRPr>
          </a:p>
          <a:p>
            <a:pPr marL="0" indent="457200">
              <a:spcBef>
                <a:spcPts val="0"/>
              </a:spcBef>
              <a:buNone/>
              <a:defRPr/>
            </a:pPr>
            <a:r>
              <a:rPr lang="zh-CN" altLang="en-US" sz="2400" dirty="0">
                <a:latin typeface="仿宋" panose="02010609060101010101" pitchFamily="49" charset="-122"/>
                <a:ea typeface="仿宋" panose="02010609060101010101" pitchFamily="49" charset="-122"/>
              </a:rPr>
              <a:t>养成善于观察和分析的习惯。</a:t>
            </a:r>
            <a:endParaRPr lang="en-US" altLang="zh-CN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eaLnBrk="1" hangingPunct="1">
              <a:lnSpc>
                <a:spcPct val="125000"/>
              </a:lnSpc>
              <a:spcBef>
                <a:spcPct val="0"/>
              </a:spcBef>
              <a:buClrTx/>
              <a:buSzTx/>
              <a:buFont typeface="Monotype Sorts" pitchFamily="2" charset="2"/>
              <a:buNone/>
              <a:defRPr/>
            </a:pPr>
            <a:endParaRPr lang="zh-CN" altLang="en-US" b="1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</a:rPr>
              <a:t>一、母畜生殖器官的组成</a:t>
            </a:r>
          </a:p>
        </p:txBody>
      </p:sp>
      <p:sp>
        <p:nvSpPr>
          <p:cNvPr id="5" name="矩形 4"/>
          <p:cNvSpPr/>
          <p:nvPr/>
        </p:nvSpPr>
        <p:spPr>
          <a:xfrm>
            <a:off x="838200" y="1974210"/>
            <a:ext cx="5681133" cy="39078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spc="114" dirty="0">
                <a:latin typeface="宋体" panose="02010600030101010101" pitchFamily="2" charset="-122"/>
                <a:cs typeface="宋体" panose="02010600030101010101" pitchFamily="2" charset="-122"/>
              </a:rPr>
              <a:t>雌性动物的生殖器官由</a:t>
            </a:r>
            <a:r>
              <a:rPr lang="zh-CN" altLang="en-US" sz="2400" spc="114" dirty="0">
                <a:solidFill>
                  <a:srgbClr val="FF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卵巢、输卵管、子宫（子宫颈、子宫体、子宫角）、阴道和外生殖器</a:t>
            </a:r>
            <a:r>
              <a:rPr lang="zh-CN" altLang="en-US" sz="2400" spc="114" dirty="0">
                <a:latin typeface="宋体" panose="02010600030101010101" pitchFamily="2" charset="-122"/>
                <a:cs typeface="宋体" panose="02010600030101010101" pitchFamily="2" charset="-122"/>
              </a:rPr>
              <a:t>组成。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spc="114" dirty="0">
                <a:latin typeface="宋体" panose="02010600030101010101" pitchFamily="2" charset="-122"/>
                <a:cs typeface="宋体" panose="02010600030101010101" pitchFamily="2" charset="-122"/>
              </a:rPr>
              <a:t>性腺：卵巢</a:t>
            </a:r>
            <a:endParaRPr lang="en-US" altLang="zh-CN" sz="2400" spc="114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spc="114" dirty="0">
                <a:latin typeface="宋体" panose="02010600030101010101" pitchFamily="2" charset="-122"/>
                <a:cs typeface="宋体" panose="02010600030101010101" pitchFamily="2" charset="-122"/>
              </a:rPr>
              <a:t>生殖道：输卵管、子宫、阴道</a:t>
            </a:r>
            <a:endParaRPr lang="en-US" altLang="zh-CN" sz="2400" spc="114" dirty="0">
              <a:latin typeface="宋体" panose="02010600030101010101" pitchFamily="2" charset="-122"/>
              <a:cs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spc="114" dirty="0">
                <a:latin typeface="宋体" panose="02010600030101010101" pitchFamily="2" charset="-122"/>
                <a:cs typeface="宋体" panose="02010600030101010101" pitchFamily="2" charset="-122"/>
              </a:rPr>
              <a:t>尿生殖前庭、阴唇、阴蒂，称为</a:t>
            </a:r>
            <a:r>
              <a:rPr lang="zh-CN" altLang="en-US" sz="2400" spc="114" dirty="0">
                <a:solidFill>
                  <a:srgbClr val="0070C0"/>
                </a:solidFill>
                <a:latin typeface="宋体" panose="02010600030101010101" pitchFamily="2" charset="-122"/>
              </a:rPr>
              <a:t>外生殖器官。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874" y="1974062"/>
            <a:ext cx="3158002" cy="40115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960" y="1928283"/>
            <a:ext cx="5237057" cy="3538427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</a:rPr>
              <a:t>一、母畜生殖器官的组成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985" y="1928283"/>
            <a:ext cx="5429529" cy="33656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</a:rPr>
              <a:t>一、母畜生殖器官的组成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428750" y="5750560"/>
            <a:ext cx="8717280" cy="883920"/>
            <a:chOff x="2250" y="9056"/>
            <a:chExt cx="13728" cy="1392"/>
          </a:xfrm>
        </p:grpSpPr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>
              <a:off x="2250" y="9056"/>
              <a:ext cx="13728" cy="679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>
              <a:spAutoFit/>
            </a:bodyPr>
            <a:lstStyle/>
            <a:p>
              <a:r>
                <a:rPr lang="en-US" altLang="zh-CN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1.</a:t>
              </a:r>
              <a:r>
                <a:rPr lang="zh-CN" altLang="en-US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卵巢  </a:t>
              </a:r>
              <a:r>
                <a:rPr lang="en-US" altLang="zh-CN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2.</a:t>
              </a:r>
              <a:r>
                <a:rPr lang="zh-CN" altLang="en-US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输卵管  </a:t>
              </a:r>
              <a:r>
                <a:rPr lang="en-US" altLang="zh-CN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3.</a:t>
              </a:r>
              <a:r>
                <a:rPr lang="zh-CN" altLang="en-US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子宫角  </a:t>
              </a:r>
              <a:r>
                <a:rPr lang="en-US" altLang="zh-CN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4.</a:t>
              </a:r>
              <a:r>
                <a:rPr lang="zh-CN" altLang="en-US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子宫颈  </a:t>
              </a:r>
              <a:r>
                <a:rPr lang="en-US" altLang="zh-CN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5.</a:t>
              </a:r>
              <a:r>
                <a:rPr lang="zh-CN" altLang="en-US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直肠  </a:t>
              </a:r>
              <a:r>
                <a:rPr lang="en-US" altLang="zh-CN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6.</a:t>
              </a:r>
              <a:r>
                <a:rPr lang="zh-CN" altLang="en-US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阴道  </a:t>
              </a:r>
              <a:r>
                <a:rPr lang="en-US" altLang="zh-CN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7.</a:t>
              </a:r>
              <a:r>
                <a:rPr lang="zh-CN" altLang="en-US" sz="2200" b="1" dirty="0">
                  <a:effectLst>
                    <a:outerShdw blurRad="38100" dist="38100" dir="2700000">
                      <a:srgbClr val="C0C0C0"/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膀胱</a:t>
              </a:r>
            </a:p>
          </p:txBody>
        </p:sp>
        <p:sp>
          <p:nvSpPr>
            <p:cNvPr id="13" name="Rectangle 19"/>
            <p:cNvSpPr/>
            <p:nvPr/>
          </p:nvSpPr>
          <p:spPr>
            <a:xfrm>
              <a:off x="7027" y="9818"/>
              <a:ext cx="3136" cy="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latin typeface="黑体" panose="02010609060101010101" pitchFamily="2" charset="-122"/>
                  <a:ea typeface="宋体" panose="02010600030101010101" pitchFamily="2" charset="-122"/>
                </a:rPr>
                <a:t>母畜的生殖器官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150745" y="1343660"/>
            <a:ext cx="6976745" cy="4309110"/>
            <a:chOff x="3387" y="2116"/>
            <a:chExt cx="10987" cy="6786"/>
          </a:xfrm>
        </p:grpSpPr>
        <p:grpSp>
          <p:nvGrpSpPr>
            <p:cNvPr id="7" name="Group 9"/>
            <p:cNvGrpSpPr/>
            <p:nvPr/>
          </p:nvGrpSpPr>
          <p:grpSpPr>
            <a:xfrm>
              <a:off x="3387" y="2116"/>
              <a:ext cx="10987" cy="6787"/>
              <a:chOff x="720" y="672"/>
              <a:chExt cx="5040" cy="3648"/>
            </a:xfrm>
          </p:grpSpPr>
          <p:pic>
            <p:nvPicPr>
              <p:cNvPr id="8" name="Picture 10" descr="奶牛产道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0" y="672"/>
                <a:ext cx="2592" cy="1824"/>
              </a:xfrm>
              <a:prstGeom prst="rect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  <p:pic>
            <p:nvPicPr>
              <p:cNvPr id="9" name="Picture 11" descr="产道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12" y="672"/>
                <a:ext cx="2448" cy="1824"/>
              </a:xfrm>
              <a:prstGeom prst="rect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  <p:pic>
            <p:nvPicPr>
              <p:cNvPr id="10" name="Picture 12" descr="产道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60" y="2496"/>
                <a:ext cx="2400" cy="1824"/>
              </a:xfrm>
              <a:prstGeom prst="rect">
                <a:avLst/>
              </a:prstGeom>
              <a:noFill/>
              <a:ln w="9525" cap="flat" cmpd="sng">
                <a:solidFill>
                  <a:srgbClr val="3333F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pic>
          <p:graphicFrame>
            <p:nvGraphicFramePr>
              <p:cNvPr id="11" name="Object 13"/>
              <p:cNvGraphicFramePr/>
              <p:nvPr/>
            </p:nvGraphicFramePr>
            <p:xfrm>
              <a:off x="720" y="2496"/>
              <a:ext cx="2640" cy="182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138" r:id="rId6" imgW="4572000" imgH="3429000" progId="PowerPoint.Slide.8">
                      <p:embed/>
                    </p:oleObj>
                  </mc:Choice>
                  <mc:Fallback>
                    <p:oleObj r:id="rId6" imgW="4572000" imgH="3429000" progId="PowerPoint.Slide.8">
                      <p:embed/>
                      <p:pic>
                        <p:nvPicPr>
                          <p:cNvPr id="0" name="Object 13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720" y="2496"/>
                            <a:ext cx="2640" cy="1824"/>
                          </a:xfrm>
                          <a:prstGeom prst="rect">
                            <a:avLst/>
                          </a:prstGeom>
                          <a:noFill/>
                          <a:ln w="9525" cap="flat" cmpd="sng">
                            <a:solidFill>
                              <a:srgbClr val="3333FF"/>
                            </a:solidFill>
                            <a:prstDash val="solid"/>
                            <a:miter/>
                            <a:headEnd type="none" w="med" len="med"/>
                            <a:tailEnd type="none" w="med" len="med"/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8" name="Rectangle 15"/>
            <p:cNvSpPr/>
            <p:nvPr/>
          </p:nvSpPr>
          <p:spPr>
            <a:xfrm>
              <a:off x="7128" y="4727"/>
              <a:ext cx="1412" cy="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0070C0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母牛</a:t>
              </a:r>
            </a:p>
          </p:txBody>
        </p:sp>
        <p:sp>
          <p:nvSpPr>
            <p:cNvPr id="19" name="Rectangle 16"/>
            <p:cNvSpPr/>
            <p:nvPr/>
          </p:nvSpPr>
          <p:spPr>
            <a:xfrm>
              <a:off x="12962" y="4770"/>
              <a:ext cx="1412" cy="6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solidFill>
                    <a:srgbClr val="0070C0"/>
                  </a:solidFill>
                  <a:latin typeface="等线" panose="02010600030101010101" pitchFamily="2" charset="-122"/>
                  <a:ea typeface="等线" panose="02010600030101010101" pitchFamily="2" charset="-122"/>
                </a:rPr>
                <a:t>母马</a:t>
              </a:r>
            </a:p>
          </p:txBody>
        </p:sp>
        <p:sp>
          <p:nvSpPr>
            <p:cNvPr id="20" name="Rectangle 17"/>
            <p:cNvSpPr>
              <a:spLocks noChangeArrowheads="1"/>
            </p:cNvSpPr>
            <p:nvPr/>
          </p:nvSpPr>
          <p:spPr bwMode="auto">
            <a:xfrm>
              <a:off x="12722" y="8208"/>
              <a:ext cx="1412" cy="63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</a:rPr>
                <a:t>母猪</a:t>
              </a:r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7287" y="8054"/>
              <a:ext cx="1412" cy="630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</a:rPr>
                <a:t>母羊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000" dirty="0">
                <a:latin typeface="微软雅黑" panose="020B0503020204020204" charset="-122"/>
                <a:ea typeface="微软雅黑" panose="020B0503020204020204" charset="-122"/>
              </a:rPr>
              <a:t>一、母畜生殖器官的组成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41" y="1816121"/>
            <a:ext cx="4789722" cy="3592291"/>
          </a:xfrm>
          <a:prstGeom prst="rect">
            <a:avLst/>
          </a:prstGeom>
        </p:spPr>
      </p:pic>
      <p:sp>
        <p:nvSpPr>
          <p:cNvPr id="17" name="Rectangle 19"/>
          <p:cNvSpPr/>
          <p:nvPr/>
        </p:nvSpPr>
        <p:spPr>
          <a:xfrm>
            <a:off x="4905259" y="5750560"/>
            <a:ext cx="199125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黑体" panose="02010609060101010101" pitchFamily="2" charset="-122"/>
                <a:ea typeface="宋体" panose="02010600030101010101" pitchFamily="2" charset="-122"/>
              </a:rPr>
              <a:t>母畜的生殖器官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756" y="1816120"/>
            <a:ext cx="4722666" cy="35922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2235810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、形态、位置</a:t>
            </a:r>
          </a:p>
          <a:p>
            <a:pPr>
              <a:buFontTx/>
              <a:buNone/>
            </a:pPr>
            <a:r>
              <a:rPr lang="zh-CN" altLang="en-US" dirty="0">
                <a:latin typeface="+mn-ea"/>
                <a:ea typeface="+mn-ea"/>
              </a:rPr>
              <a:t>    卵巢是成对的实质性器官，其形状和大小因畜种不同而异，且随年龄、繁殖周期而出现变化。 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8" name="矩形 7"/>
          <p:cNvSpPr/>
          <p:nvPr/>
        </p:nvSpPr>
        <p:spPr>
          <a:xfrm>
            <a:off x="1208087" y="3579628"/>
            <a:ext cx="4214813" cy="1698029"/>
          </a:xfrm>
          <a:prstGeom prst="rect">
            <a:avLst/>
          </a:prstGeom>
          <a:ln w="38100">
            <a:solidFill>
              <a:srgbClr val="3333FF"/>
            </a:solidFill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    各种动物的卵巢成对存在，其位置、大小和形状各不相同，与母畜所处的生理阶段有关。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ea"/>
                <a:ea typeface="+mn-ea"/>
                <a:cs typeface="+mn-cs"/>
              </a:rPr>
              <a:t> 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619" y="3579628"/>
            <a:ext cx="3083982" cy="2954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、形态、位置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16" name="Rectangle 5"/>
          <p:cNvSpPr/>
          <p:nvPr/>
        </p:nvSpPr>
        <p:spPr>
          <a:xfrm>
            <a:off x="838200" y="2455070"/>
            <a:ext cx="6494145" cy="232852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牛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endParaRPr lang="en-US" altLang="zh-CN" sz="20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b="1" dirty="0">
                <a:solidFill>
                  <a:srgbClr val="0070C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扁椭圆形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（扁卵圆形），附着在卵巢系膜上，位于子宫角尖端外侧，初产及经产胎次少的母牛，卵巢均在耻骨前缘之后。经产多次的母牛，卵巢前移至耻骨前缘的前下方。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7850505" y="2804160"/>
            <a:ext cx="4340860" cy="3703955"/>
            <a:chOff x="12363" y="4416"/>
            <a:chExt cx="6836" cy="583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363" y="4416"/>
              <a:ext cx="5517" cy="4522"/>
            </a:xfrm>
            <a:prstGeom prst="rect">
              <a:avLst/>
            </a:prstGeom>
          </p:spPr>
        </p:pic>
        <p:sp>
          <p:nvSpPr>
            <p:cNvPr id="18" name="Rectangle 8"/>
            <p:cNvSpPr/>
            <p:nvPr/>
          </p:nvSpPr>
          <p:spPr>
            <a:xfrm>
              <a:off x="13303" y="9523"/>
              <a:ext cx="5897" cy="7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400" dirty="0">
                  <a:latin typeface="等线" panose="02010600030101010101" pitchFamily="2" charset="-122"/>
                  <a:ea typeface="等线" panose="02010600030101010101" pitchFamily="2" charset="-122"/>
                </a:rPr>
                <a:t>牛的卵巢卵泡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、形态、位置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16" name="Rectangle 5"/>
          <p:cNvSpPr/>
          <p:nvPr/>
        </p:nvSpPr>
        <p:spPr>
          <a:xfrm>
            <a:off x="838200" y="2337407"/>
            <a:ext cx="6350001" cy="36317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羊  </a:t>
            </a:r>
            <a:endParaRPr lang="en-US" altLang="zh-CN" sz="20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羊的卵巢比牛的圆且小，位置与牛的相同。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马  </a:t>
            </a:r>
            <a:endParaRPr lang="en-US" altLang="zh-CN" sz="20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卵巢呈肾形，有排卵窝，为马类所特有，卵泡均在此凹陷内破裂并排出卵子。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猪  </a:t>
            </a:r>
            <a:endParaRPr lang="en-US" altLang="zh-CN" sz="20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spcBef>
                <a:spcPts val="1200"/>
              </a:spcBef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初生猪卵巢似肾脏，色红，表面光滑；接近初情期时表面上出现许多小卵泡，很象桑椹；初情期后，卵巢上出现大小不等的卵泡、红体或黄体，近似一串葡萄。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t="14911" b="22478"/>
          <a:stretch>
            <a:fillRect/>
          </a:stretch>
        </p:blipFill>
        <p:spPr>
          <a:xfrm>
            <a:off x="7951503" y="2461052"/>
            <a:ext cx="4064797" cy="1935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2</a:t>
            </a:r>
            <a:r>
              <a:rPr lang="zh-CN" altLang="en-US" dirty="0">
                <a:latin typeface="+mn-ea"/>
                <a:ea typeface="+mn-ea"/>
              </a:rPr>
              <a:t>、组织结构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896" y="2161806"/>
            <a:ext cx="3279083" cy="40357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960" y="2641917"/>
            <a:ext cx="7076439" cy="327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/>
              <a:t>卵巢组织由结缔组织构成，表面被覆致密的</a:t>
            </a:r>
            <a:r>
              <a:rPr lang="zh-CN" altLang="en-US" sz="2000" dirty="0">
                <a:solidFill>
                  <a:srgbClr val="FF0000"/>
                </a:solidFill>
              </a:rPr>
              <a:t>白膜</a:t>
            </a:r>
            <a:r>
              <a:rPr lang="zh-CN" altLang="en-US" sz="2000" dirty="0"/>
              <a:t>，白膜外面有一单层的生殖上皮。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/>
              <a:t>卵巢实质分为</a:t>
            </a:r>
            <a:r>
              <a:rPr lang="zh-CN" altLang="en-US" sz="2000" dirty="0">
                <a:solidFill>
                  <a:srgbClr val="FF0000"/>
                </a:solidFill>
              </a:rPr>
              <a:t>皮质部</a:t>
            </a:r>
            <a:r>
              <a:rPr lang="zh-CN" altLang="en-US" sz="2000" dirty="0"/>
              <a:t>和</a:t>
            </a:r>
            <a:r>
              <a:rPr lang="zh-CN" altLang="en-US" sz="2000" dirty="0">
                <a:solidFill>
                  <a:srgbClr val="FF0000"/>
                </a:solidFill>
              </a:rPr>
              <a:t>髓质部</a:t>
            </a:r>
            <a:r>
              <a:rPr lang="zh-CN" altLang="en-US" sz="2000" dirty="0"/>
              <a:t>两部分。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皮质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内有许多大小不一、不同阶段的卵泡，大的卵泡位于卵巢表面；</a:t>
            </a: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髓质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内含有许多细小的血管、神经，由卵巢门出入。除卵巢门外，卵巢表面各处均能排卵，但马排卵处仅限</a:t>
            </a: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排卵窝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2</a:t>
            </a:r>
            <a:r>
              <a:rPr lang="zh-CN" altLang="en-US" dirty="0">
                <a:latin typeface="+mn-ea"/>
                <a:ea typeface="+mn-ea"/>
              </a:rPr>
              <a:t>、组织结构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896" y="2161806"/>
            <a:ext cx="3279083" cy="403579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95960" y="2641917"/>
            <a:ext cx="7076439" cy="1892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2000" dirty="0"/>
              <a:t>排卵后血液进入卵泡腔，形成</a:t>
            </a:r>
            <a:r>
              <a:rPr lang="zh-CN" altLang="en-US" sz="2000" dirty="0">
                <a:solidFill>
                  <a:srgbClr val="0070C0"/>
                </a:solidFill>
              </a:rPr>
              <a:t>红体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随后残留在卵泡内的颗粒层细胞和卵泡内膜细胞增殖分化，形成</a:t>
            </a: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黄体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周期黄体或妊娠黄体退化后，被结缔组织代替，称</a:t>
            </a: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白体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525" name="Picture 6" descr="卵巢模式图 副本"/>
          <p:cNvPicPr>
            <a:picLocks noChangeAspect="1"/>
          </p:cNvPicPr>
          <p:nvPr/>
        </p:nvPicPr>
        <p:blipFill>
          <a:blip r:embed="rId2">
            <a:lum bright="-12000" contrast="12000"/>
          </a:blip>
          <a:stretch>
            <a:fillRect/>
          </a:stretch>
        </p:blipFill>
        <p:spPr>
          <a:xfrm>
            <a:off x="2208213" y="503238"/>
            <a:ext cx="7359650" cy="5589587"/>
          </a:xfrm>
          <a:prstGeom prst="rect">
            <a:avLst/>
          </a:prstGeom>
          <a:noFill/>
          <a:ln w="9525" cap="flat" cmpd="sng">
            <a:solidFill>
              <a:srgbClr val="3333FF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192526" name="Text Box 7"/>
          <p:cNvSpPr txBox="1"/>
          <p:nvPr/>
        </p:nvSpPr>
        <p:spPr>
          <a:xfrm>
            <a:off x="9692958" y="2087563"/>
            <a:ext cx="675005" cy="2867025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3200" b="1" dirty="0">
                <a:solidFill>
                  <a:srgbClr val="CC0066"/>
                </a:solidFill>
                <a:latin typeface="楷体_GB2312" panose="02010609030101010101" pitchFamily="49" charset="-122"/>
                <a:ea typeface="宋体" panose="02010600030101010101" pitchFamily="2" charset="-122"/>
              </a:rPr>
              <a:t>卵巢结构模式</a:t>
            </a:r>
            <a:endParaRPr lang="zh-CN" altLang="en-US" sz="3200" dirty="0">
              <a:solidFill>
                <a:srgbClr val="CC0066"/>
              </a:solidFill>
              <a:latin typeface="黑体" panose="0201060906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2527" name="Line 8"/>
          <p:cNvSpPr/>
          <p:nvPr/>
        </p:nvSpPr>
        <p:spPr>
          <a:xfrm>
            <a:off x="2855913" y="2879725"/>
            <a:ext cx="503237" cy="0"/>
          </a:xfrm>
          <a:prstGeom prst="line">
            <a:avLst/>
          </a:prstGeom>
          <a:ln w="44450" cap="flat" cmpd="sng">
            <a:solidFill>
              <a:srgbClr val="0033CC"/>
            </a:solidFill>
            <a:prstDash val="solid"/>
            <a:headEnd type="diamond" w="med" len="med"/>
            <a:tailEnd type="diamond" w="med" len="med"/>
          </a:ln>
        </p:spPr>
      </p:sp>
      <p:sp>
        <p:nvSpPr>
          <p:cNvPr id="192529" name="Line 11"/>
          <p:cNvSpPr/>
          <p:nvPr/>
        </p:nvSpPr>
        <p:spPr>
          <a:xfrm>
            <a:off x="2566988" y="792163"/>
            <a:ext cx="792162" cy="0"/>
          </a:xfrm>
          <a:prstGeom prst="line">
            <a:avLst/>
          </a:prstGeom>
          <a:ln w="44450" cap="flat" cmpd="sng">
            <a:solidFill>
              <a:srgbClr val="0033CC"/>
            </a:solidFill>
            <a:prstDash val="solid"/>
            <a:headEnd type="diamond" w="med" len="med"/>
            <a:tailEnd type="diamond" w="med" len="med"/>
          </a:ln>
        </p:spPr>
      </p:sp>
      <p:sp>
        <p:nvSpPr>
          <p:cNvPr id="192530" name="Line 12"/>
          <p:cNvSpPr/>
          <p:nvPr/>
        </p:nvSpPr>
        <p:spPr>
          <a:xfrm>
            <a:off x="2782888" y="1150938"/>
            <a:ext cx="576262" cy="0"/>
          </a:xfrm>
          <a:prstGeom prst="line">
            <a:avLst/>
          </a:prstGeom>
          <a:ln w="44450" cap="flat" cmpd="sng">
            <a:solidFill>
              <a:srgbClr val="0033CC"/>
            </a:solidFill>
            <a:prstDash val="solid"/>
            <a:headEnd type="diamond" w="med" len="med"/>
            <a:tailEnd type="diamond" w="med" len="med"/>
          </a:ln>
        </p:spPr>
      </p:sp>
      <p:sp>
        <p:nvSpPr>
          <p:cNvPr id="192531" name="Line 13"/>
          <p:cNvSpPr/>
          <p:nvPr/>
        </p:nvSpPr>
        <p:spPr>
          <a:xfrm>
            <a:off x="2855913" y="3240088"/>
            <a:ext cx="503237" cy="0"/>
          </a:xfrm>
          <a:prstGeom prst="line">
            <a:avLst/>
          </a:prstGeom>
          <a:ln w="44450" cap="flat" cmpd="sng">
            <a:solidFill>
              <a:srgbClr val="0033CC"/>
            </a:solidFill>
            <a:prstDash val="solid"/>
            <a:headEnd type="diamond" w="med" len="med"/>
            <a:tailEnd type="diamond" w="med" len="med"/>
          </a:ln>
        </p:spPr>
      </p:sp>
      <p:sp>
        <p:nvSpPr>
          <p:cNvPr id="192532" name="Line 14"/>
          <p:cNvSpPr/>
          <p:nvPr/>
        </p:nvSpPr>
        <p:spPr>
          <a:xfrm>
            <a:off x="2640013" y="5327650"/>
            <a:ext cx="792162" cy="0"/>
          </a:xfrm>
          <a:prstGeom prst="line">
            <a:avLst/>
          </a:prstGeom>
          <a:ln w="44450" cap="flat" cmpd="sng">
            <a:solidFill>
              <a:srgbClr val="0033CC"/>
            </a:solidFill>
            <a:prstDash val="solid"/>
            <a:headEnd type="diamond" w="med" len="med"/>
            <a:tailEnd type="diamond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92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5" name="Rectangle 2"/>
          <p:cNvSpPr/>
          <p:nvPr/>
        </p:nvSpPr>
        <p:spPr>
          <a:xfrm>
            <a:off x="22098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endParaRPr lang="zh-CN" altLang="en-US" sz="4400" dirty="0">
              <a:solidFill>
                <a:schemeClr val="tx2"/>
              </a:solidFill>
              <a:latin typeface="黑体" panose="0201060906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03786" name="Text Box 3"/>
          <p:cNvSpPr txBox="1"/>
          <p:nvPr/>
        </p:nvSpPr>
        <p:spPr>
          <a:xfrm>
            <a:off x="1524000" y="5791200"/>
            <a:ext cx="6172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79876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640264"/>
            <a:ext cx="6790441" cy="452460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3788" name="Text Box 5"/>
          <p:cNvSpPr txBox="1"/>
          <p:nvPr/>
        </p:nvSpPr>
        <p:spPr>
          <a:xfrm>
            <a:off x="718483" y="606425"/>
            <a:ext cx="4679950" cy="52197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三种家畜卵巢的比较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3</a:t>
            </a:r>
            <a:r>
              <a:rPr lang="zh-CN" altLang="en-US" dirty="0">
                <a:latin typeface="+mn-ea"/>
                <a:ea typeface="+mn-ea"/>
              </a:rPr>
              <a:t>、生理机能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5" name="矩形 4"/>
          <p:cNvSpPr/>
          <p:nvPr/>
        </p:nvSpPr>
        <p:spPr>
          <a:xfrm>
            <a:off x="695960" y="2641917"/>
            <a:ext cx="7076439" cy="32771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/>
              <a:t>(1)</a:t>
            </a:r>
            <a:r>
              <a:rPr lang="zh-CN" altLang="en-US" sz="2000" b="1" dirty="0"/>
              <a:t>卵泡发育和排卵 。</a:t>
            </a:r>
            <a:endParaRPr lang="en-US" altLang="zh-CN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卵巢皮质部表层聚集着许多原始卵泡。各级卵泡逐渐发育，最终</a:t>
            </a: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排卵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，形成</a:t>
            </a: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黄体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 随着卵泡发育，经过</a:t>
            </a: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初级卵泡、次级卵泡、生长卵泡和成熟卵泡阶段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排卵个数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：单胎动物如牛、马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1~2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个，兔、犬、猫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2~6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个，猪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10~25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个，其它闭锁退化。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399" y="2960477"/>
            <a:ext cx="3881238" cy="29290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38200" y="2448560"/>
            <a:ext cx="5003165" cy="4141470"/>
            <a:chOff x="1320" y="3856"/>
            <a:chExt cx="7879" cy="6522"/>
          </a:xfrm>
        </p:grpSpPr>
        <p:sp>
          <p:nvSpPr>
            <p:cNvPr id="206853" name="Rectangle 2"/>
            <p:cNvSpPr/>
            <p:nvPr/>
          </p:nvSpPr>
          <p:spPr>
            <a:xfrm>
              <a:off x="1387" y="9254"/>
              <a:ext cx="7813" cy="112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Verdana" panose="020B0604030504040204" pitchFamily="34" charset="0"/>
                  <a:ea typeface="微软雅黑" panose="020B0503020204020204" charset="-122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Verdana" panose="020B0604030504040204" pitchFamily="34" charset="0"/>
                  <a:ea typeface="微软雅黑" panose="020B0503020204020204" charset="-122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Verdana" panose="020B0604030504040204" pitchFamily="34" charset="0"/>
                  <a:ea typeface="微软雅黑" panose="020B0503020204020204" charset="-122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Verdana" panose="020B0604030504040204" pitchFamily="34" charset="0"/>
                  <a:ea typeface="微软雅黑" panose="020B0503020204020204" charset="-122"/>
                </a:defRPr>
              </a:lvl5pPr>
            </a:lstStyle>
            <a:p>
              <a:pPr lvl="0" eaLnBrk="1" hangingPunct="1"/>
              <a:r>
                <a:rPr lang="zh-CN" altLang="en-US" sz="2000" b="1" dirty="0">
                  <a:solidFill>
                    <a:srgbClr val="3333FF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Wingdings" panose="05000000000000000000" pitchFamily="2" charset="2"/>
                </a:rPr>
                <a:t>红     体</a:t>
              </a:r>
            </a:p>
          </p:txBody>
        </p:sp>
        <p:pic>
          <p:nvPicPr>
            <p:cNvPr id="206854" name="Picture 4" descr="红体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20" y="3856"/>
              <a:ext cx="7813" cy="515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6708775" y="2432685"/>
            <a:ext cx="4850130" cy="4114800"/>
            <a:chOff x="10241" y="3856"/>
            <a:chExt cx="7638" cy="6480"/>
          </a:xfrm>
        </p:grpSpPr>
        <p:sp>
          <p:nvSpPr>
            <p:cNvPr id="207877" name="Rectangle 2"/>
            <p:cNvSpPr/>
            <p:nvPr/>
          </p:nvSpPr>
          <p:spPr>
            <a:xfrm>
              <a:off x="11356" y="9480"/>
              <a:ext cx="5870" cy="857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lvl1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Verdana" panose="020B0604030504040204" pitchFamily="34" charset="0"/>
                  <a:ea typeface="微软雅黑" panose="020B0503020204020204" charset="-122"/>
                </a:defRPr>
              </a:lvl2pPr>
              <a:lvl3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Verdana" panose="020B0604030504040204" pitchFamily="34" charset="0"/>
                  <a:ea typeface="微软雅黑" panose="020B0503020204020204" charset="-122"/>
                </a:defRPr>
              </a:lvl3pPr>
              <a:lvl4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Verdana" panose="020B0604030504040204" pitchFamily="34" charset="0"/>
                  <a:ea typeface="微软雅黑" panose="020B0503020204020204" charset="-122"/>
                </a:defRPr>
              </a:lvl4pPr>
              <a:lvl5pPr algn="ctr" rtl="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Verdana" panose="020B0604030504040204" pitchFamily="34" charset="0"/>
                  <a:ea typeface="微软雅黑" panose="020B0503020204020204" charset="-122"/>
                </a:defRPr>
              </a:lvl5pPr>
            </a:lstStyle>
            <a:p>
              <a:pPr lvl="0" eaLnBrk="1" hangingPunct="1"/>
              <a:r>
                <a:rPr lang="zh-CN" altLang="en-US" sz="2000" b="1" dirty="0">
                  <a:solidFill>
                    <a:srgbClr val="3333FF"/>
                  </a:solidFill>
                  <a:effectLst>
                    <a:outerShdw blurRad="38100" dist="38100" dir="2700000">
                      <a:srgbClr val="C0C0C0"/>
                    </a:outerShdw>
                  </a:effectLst>
                  <a:latin typeface="Wingdings" panose="05000000000000000000" pitchFamily="2" charset="2"/>
                </a:rPr>
                <a:t>黄体及白体</a:t>
              </a:r>
            </a:p>
          </p:txBody>
        </p:sp>
        <p:pic>
          <p:nvPicPr>
            <p:cNvPr id="207878" name="Picture 4" descr="黄体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241" y="3856"/>
              <a:ext cx="7639" cy="5157"/>
            </a:xfrm>
            <a:prstGeom prst="rect">
              <a:avLst/>
            </a:prstGeom>
            <a:noFill/>
            <a:ln w="9525">
              <a:noFill/>
            </a:ln>
          </p:spPr>
        </p:pic>
      </p:grpSp>
      <p:cxnSp>
        <p:nvCxnSpPr>
          <p:cNvPr id="6" name="直接连接符 5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3</a:t>
            </a:r>
            <a:r>
              <a:rPr lang="zh-CN" altLang="en-US" dirty="0">
                <a:latin typeface="+mn-ea"/>
                <a:ea typeface="+mn-ea"/>
              </a:rPr>
              <a:t>、生理机能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3</a:t>
            </a:r>
            <a:r>
              <a:rPr lang="zh-CN" altLang="en-US" dirty="0">
                <a:latin typeface="+mn-ea"/>
                <a:ea typeface="+mn-ea"/>
              </a:rPr>
              <a:t>、生理机能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615" y="2674350"/>
            <a:ext cx="5788118" cy="3291678"/>
          </a:xfrm>
          <a:prstGeom prst="rect">
            <a:avLst/>
          </a:prstGeom>
        </p:spPr>
      </p:pic>
      <p:sp>
        <p:nvSpPr>
          <p:cNvPr id="10" name="Text Box 6"/>
          <p:cNvSpPr txBox="1"/>
          <p:nvPr/>
        </p:nvSpPr>
        <p:spPr>
          <a:xfrm>
            <a:off x="5576048" y="6207375"/>
            <a:ext cx="1991251" cy="4001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000" b="1" dirty="0">
                <a:solidFill>
                  <a:srgbClr val="00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卵巢排卵实物图</a:t>
            </a:r>
            <a:endParaRPr lang="zh-CN" altLang="en-US" sz="2000" dirty="0">
              <a:solidFill>
                <a:srgbClr val="000000"/>
              </a:solidFill>
              <a:latin typeface="黑体" panose="0201060906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3</a:t>
            </a:r>
            <a:r>
              <a:rPr lang="zh-CN" altLang="en-US" dirty="0">
                <a:latin typeface="+mn-ea"/>
                <a:ea typeface="+mn-ea"/>
              </a:rPr>
              <a:t>、生理机能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546" y="2218692"/>
            <a:ext cx="6022908" cy="4114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（一）卵巢</a:t>
            </a:r>
            <a:r>
              <a:rPr lang="en-US" altLang="zh-CN" sz="2800" b="1" dirty="0">
                <a:latin typeface="+mn-ea"/>
                <a:ea typeface="+mn-ea"/>
              </a:rPr>
              <a:t>(Ovary)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3</a:t>
            </a:r>
            <a:r>
              <a:rPr lang="zh-CN" altLang="en-US" dirty="0">
                <a:latin typeface="+mn-ea"/>
                <a:ea typeface="+mn-ea"/>
              </a:rPr>
              <a:t>、生理机能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5" name="矩形 4"/>
          <p:cNvSpPr/>
          <p:nvPr/>
        </p:nvSpPr>
        <p:spPr>
          <a:xfrm>
            <a:off x="695960" y="2641917"/>
            <a:ext cx="7076439" cy="3713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/>
              <a:t>(2)</a:t>
            </a:r>
            <a:r>
              <a:rPr lang="zh-CN" altLang="en-US" sz="2000" b="1" dirty="0"/>
              <a:t>分泌雌激素和孕酮</a:t>
            </a:r>
            <a:endParaRPr lang="en-US" altLang="zh-CN" sz="2000" b="1" dirty="0"/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在卵泡发育过程中，包围在卵泡细胞外的两层卵巢皮质基质细胞形成</a:t>
            </a: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卵泡膜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。卵泡膜可分为</a:t>
            </a:r>
            <a:r>
              <a:rPr lang="zh-CN" altLang="en-US" sz="2000" dirty="0">
                <a:solidFill>
                  <a:srgbClr val="0070C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血管性的内膜和纤维性的外膜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。内膜可分泌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雌激素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，当体内雌激素水平升高到一定浓度，便引起母畜的发情表现。</a:t>
            </a:r>
            <a:endParaRPr lang="en-US" altLang="zh-CN" sz="2000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lphaLcParenR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由排卵的卵泡形成黄体后，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黄体能分泌孕酮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，当孕酮水平达到一定浓度时，可抑制母畜发情，因此孕酮是维持妊娠所必需的激素之一。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399" y="3079581"/>
            <a:ext cx="4270796" cy="2838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（二）输卵管</a:t>
            </a:r>
            <a:r>
              <a:rPr lang="en-US" altLang="zh-CN" sz="2800" b="1" dirty="0">
                <a:latin typeface="+mn-ea"/>
                <a:ea typeface="+mn-ea"/>
              </a:rPr>
              <a:t>(Oviduct)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、形态位置 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6" name="矩形 5"/>
          <p:cNvSpPr/>
          <p:nvPr/>
        </p:nvSpPr>
        <p:spPr>
          <a:xfrm>
            <a:off x="695960" y="2641917"/>
            <a:ext cx="7076439" cy="2790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输卵管是一对细长而弯曲的管道，位于卵巢和子宫角之间，长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～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30cm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。输卵管可分为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漏斗部、壶腹部和峡部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三部分。</a:t>
            </a:r>
            <a:endParaRPr lang="en-US" altLang="zh-CN" sz="20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输卵管前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1/3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段较粗而弯曲，称为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壶腹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，为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精卵结合受精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的地方。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输卵管的后段细而直的部分即后</a:t>
            </a:r>
            <a:r>
              <a:rPr lang="en-US" altLang="zh-CN" sz="2000" dirty="0">
                <a:latin typeface="仿宋" panose="02010609060101010101" pitchFamily="49" charset="-122"/>
                <a:ea typeface="仿宋" panose="02010609060101010101" pitchFamily="49" charset="-122"/>
              </a:rPr>
              <a:t>2/3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较细部，称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峡部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。壶腹的后端和峡相通，连接的部分称壶峡连接部。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428990" y="1343660"/>
            <a:ext cx="3230880" cy="4883785"/>
            <a:chOff x="13274" y="2116"/>
            <a:chExt cx="5088" cy="7691"/>
          </a:xfrm>
        </p:grpSpPr>
        <p:pic>
          <p:nvPicPr>
            <p:cNvPr id="8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74" y="2116"/>
              <a:ext cx="5088" cy="4125"/>
            </a:xfrm>
            <a:prstGeom prst="rect">
              <a:avLst/>
            </a:prstGeom>
            <a:noFill/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274" y="6579"/>
              <a:ext cx="5088" cy="322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（二）输卵管</a:t>
            </a:r>
            <a:r>
              <a:rPr lang="en-US" altLang="zh-CN" sz="2800" b="1" dirty="0">
                <a:latin typeface="+mn-ea"/>
                <a:ea typeface="+mn-ea"/>
              </a:rPr>
              <a:t>(Oviduct)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、形态位置 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6" name="矩形 5"/>
          <p:cNvSpPr/>
          <p:nvPr/>
        </p:nvSpPr>
        <p:spPr>
          <a:xfrm>
            <a:off x="695960" y="2647314"/>
            <a:ext cx="7076439" cy="2790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输卵管是一对细长而弯曲的管道，位于卵巢和子宫角之间，长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15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～</a:t>
            </a:r>
            <a:r>
              <a:rPr lang="en-US" altLang="zh-CN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30cm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。输卵管可分为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漏斗部、壶腹部和峡部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三部分。</a:t>
            </a:r>
            <a:endParaRPr lang="en-US" altLang="zh-CN" sz="20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输卵管靠近卵巢端扩大呈漏斗状，叫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漏斗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，也即输卵管前端接近卵巢的扩大部。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漏斗边缘有许多不规则的皱褶，呈花边状，称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输卵管伞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。伞的一处附着于卵巢的上端，马附着于排卵窝。</a:t>
            </a:r>
          </a:p>
        </p:txBody>
      </p:sp>
      <p:sp>
        <p:nvSpPr>
          <p:cNvPr id="10" name="矩形 9"/>
          <p:cNvSpPr/>
          <p:nvPr/>
        </p:nvSpPr>
        <p:spPr>
          <a:xfrm>
            <a:off x="695960" y="5397694"/>
            <a:ext cx="7753773" cy="14051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   牛、羊的输卵管伞不发达，而马的输卵管伞发达，猪的伞最发达。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输卵管后端有输卵管子宫口，与子宫角相通，相连处称</a:t>
            </a:r>
            <a:r>
              <a:rPr lang="zh-CN" altLang="en-US" sz="2000" dirty="0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宫管连接部</a:t>
            </a:r>
            <a:r>
              <a:rPr lang="zh-CN" altLang="en-US" sz="2000" dirty="0">
                <a:latin typeface="仿宋" panose="02010609060101010101" pitchFamily="49" charset="-122"/>
                <a:ea typeface="仿宋" panose="02010609060101010101" pitchFamily="49" charset="-122"/>
              </a:rPr>
              <a:t>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667115" y="1372870"/>
            <a:ext cx="3230880" cy="4888230"/>
            <a:chOff x="13649" y="2162"/>
            <a:chExt cx="5088" cy="7698"/>
          </a:xfrm>
        </p:grpSpPr>
        <p:pic>
          <p:nvPicPr>
            <p:cNvPr id="8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701" y="2162"/>
              <a:ext cx="5036" cy="4083"/>
            </a:xfrm>
            <a:prstGeom prst="rect">
              <a:avLst/>
            </a:prstGeom>
            <a:noFill/>
            <a:ln w="9525" cap="flat" cmpd="sng">
              <a:solidFill>
                <a:srgbClr val="3333FF"/>
              </a:solidFill>
              <a:prstDash val="solid"/>
              <a:miter/>
              <a:headEnd type="none" w="med" len="med"/>
              <a:tailEnd type="none" w="med" len="med"/>
            </a:ln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49" y="6632"/>
              <a:ext cx="5088" cy="3229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（二）输卵管</a:t>
            </a:r>
            <a:r>
              <a:rPr lang="en-US" altLang="zh-CN" sz="2800" b="1" dirty="0">
                <a:latin typeface="+mn-ea"/>
                <a:ea typeface="+mn-ea"/>
              </a:rPr>
              <a:t>(Oviduct)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2</a:t>
            </a:r>
            <a:r>
              <a:rPr lang="zh-CN" altLang="en-US" dirty="0">
                <a:latin typeface="+mn-ea"/>
                <a:ea typeface="+mn-ea"/>
              </a:rPr>
              <a:t>、组织结构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6" name="矩形 5"/>
          <p:cNvSpPr/>
          <p:nvPr/>
        </p:nvSpPr>
        <p:spPr>
          <a:xfrm>
            <a:off x="1220893" y="2455070"/>
            <a:ext cx="7076439" cy="481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输卵管的管壁由内向外由</a:t>
            </a:r>
            <a:r>
              <a:rPr lang="zh-CN" altLang="en-US" sz="2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黏膜、肌层和浆膜</a:t>
            </a:r>
            <a:r>
              <a:rPr lang="zh-CN" altLang="en-US" sz="20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构成。</a:t>
            </a:r>
            <a:endParaRPr lang="en-US" altLang="zh-CN" sz="20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11580" y="3017272"/>
            <a:ext cx="9768840" cy="281545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000" b="1" dirty="0">
                <a:solidFill>
                  <a:srgbClr val="FF0000"/>
                </a:solidFill>
              </a:rPr>
              <a:t>黏膜</a:t>
            </a:r>
            <a:r>
              <a:rPr lang="zh-CN" altLang="en-US" sz="2000" dirty="0"/>
              <a:t>形成许多</a:t>
            </a:r>
            <a:r>
              <a:rPr lang="zh-CN" altLang="en-US" sz="2000" b="1" dirty="0">
                <a:solidFill>
                  <a:schemeClr val="tx1"/>
                </a:solidFill>
              </a:rPr>
              <a:t>纵形皱襞</a:t>
            </a:r>
            <a:r>
              <a:rPr lang="zh-CN" altLang="en-US" sz="2000" dirty="0"/>
              <a:t>，壶腹部又分出许多次级纵襞。粘膜被覆柱状上皮，细胞腔面有微绒毛，纤毛可向子宫端波动，有助于</a:t>
            </a:r>
            <a:r>
              <a:rPr lang="zh-CN" altLang="en-US" sz="2000" b="1" dirty="0">
                <a:solidFill>
                  <a:schemeClr val="tx1"/>
                </a:solidFill>
              </a:rPr>
              <a:t>卵子运送</a:t>
            </a:r>
            <a:r>
              <a:rPr lang="zh-CN" altLang="en-US" sz="2000" dirty="0"/>
              <a:t>。有的细胞腔面无纤毛，为分泌细胞，主要成分为粘蛋白及粘多糖，供给卵细胞营养。</a:t>
            </a:r>
          </a:p>
          <a:p>
            <a:pPr marL="342900" indent="-342900">
              <a:lnSpc>
                <a:spcPct val="150000"/>
              </a:lnSpc>
              <a:buFont typeface="+mj-ea"/>
              <a:buAutoNum type="circleNumDbPlain"/>
            </a:pPr>
            <a:r>
              <a:rPr lang="zh-CN" altLang="en-US" sz="2000" b="1" dirty="0">
                <a:solidFill>
                  <a:srgbClr val="FF0000"/>
                </a:solidFill>
              </a:rPr>
              <a:t>肌层</a:t>
            </a:r>
            <a:r>
              <a:rPr lang="zh-CN" altLang="en-US" sz="2000" dirty="0"/>
              <a:t>主要由内环形或螺旋形平滑肌和外纵形</a:t>
            </a:r>
            <a:r>
              <a:rPr lang="zh-CN" altLang="en-US" sz="2000" b="1" dirty="0">
                <a:solidFill>
                  <a:schemeClr val="tx1"/>
                </a:solidFill>
              </a:rPr>
              <a:t>平滑肌</a:t>
            </a:r>
            <a:r>
              <a:rPr lang="zh-CN" altLang="en-US" sz="2000" dirty="0"/>
              <a:t>组成，具有蠕动及逆蠕动功能，并使管腔发生节段性的</a:t>
            </a:r>
            <a:r>
              <a:rPr lang="zh-CN" altLang="en-US" sz="2000" b="1" dirty="0">
                <a:solidFill>
                  <a:schemeClr val="tx1"/>
                </a:solidFill>
              </a:rPr>
              <a:t>扩张与收缩</a:t>
            </a:r>
            <a:r>
              <a:rPr lang="zh-CN" altLang="en-US" sz="2000" dirty="0"/>
              <a:t>。上述机能具有将卵子和精子向相反方向输送的独特功能。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10" name="Text Box 3"/>
          <p:cNvSpPr txBox="1"/>
          <p:nvPr/>
        </p:nvSpPr>
        <p:spPr>
          <a:xfrm>
            <a:off x="2819400" y="5980113"/>
            <a:ext cx="61722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0" hangingPunct="0">
              <a:spcBef>
                <a:spcPct val="50000"/>
              </a:spcBef>
            </a:pPr>
            <a:endParaRPr lang="zh-CN" altLang="en-US" sz="2400" dirty="0">
              <a:solidFill>
                <a:schemeClr val="tx1"/>
              </a:solidFill>
              <a:latin typeface="黑体" panose="0201060906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65885" y="563880"/>
            <a:ext cx="10205720" cy="5593080"/>
            <a:chOff x="2151" y="888"/>
            <a:chExt cx="16072" cy="8808"/>
          </a:xfrm>
        </p:grpSpPr>
        <p:sp>
          <p:nvSpPr>
            <p:cNvPr id="213013" name="Text Box 6"/>
            <p:cNvSpPr txBox="1"/>
            <p:nvPr/>
          </p:nvSpPr>
          <p:spPr>
            <a:xfrm>
              <a:off x="2568" y="7932"/>
              <a:ext cx="1372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l" eaLnBrk="0" hangingPunct="0"/>
              <a:r>
                <a:rPr lang="zh-CN" altLang="en-US" sz="2400" dirty="0">
                  <a:solidFill>
                    <a:srgbClr val="000000"/>
                  </a:solidFill>
                  <a:latin typeface="黑体" panose="02010609060101010101" pitchFamily="2" charset="-122"/>
                  <a:ea typeface="宋体" panose="02010600030101010101" pitchFamily="2" charset="-122"/>
                </a:rPr>
                <a:t>浆膜</a:t>
              </a:r>
            </a:p>
          </p:txBody>
        </p:sp>
        <p:sp>
          <p:nvSpPr>
            <p:cNvPr id="213014" name="Text Box 7"/>
            <p:cNvSpPr txBox="1"/>
            <p:nvPr/>
          </p:nvSpPr>
          <p:spPr>
            <a:xfrm>
              <a:off x="8640" y="7738"/>
              <a:ext cx="124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zh-CN" altLang="en-US" sz="2400" dirty="0">
                  <a:solidFill>
                    <a:srgbClr val="000000"/>
                  </a:solidFill>
                  <a:latin typeface="黑体" panose="02010609060101010101" pitchFamily="2" charset="-122"/>
                  <a:ea typeface="宋体" panose="02010600030101010101" pitchFamily="2" charset="-122"/>
                </a:rPr>
                <a:t>肌层</a:t>
              </a:r>
            </a:p>
          </p:txBody>
        </p:sp>
        <p:sp>
          <p:nvSpPr>
            <p:cNvPr id="213015" name="Text Box 8"/>
            <p:cNvSpPr txBox="1"/>
            <p:nvPr/>
          </p:nvSpPr>
          <p:spPr>
            <a:xfrm>
              <a:off x="10431" y="6479"/>
              <a:ext cx="1248" cy="72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zh-CN" altLang="en-US" sz="2400" dirty="0">
                  <a:solidFill>
                    <a:srgbClr val="000000"/>
                  </a:solidFill>
                  <a:latin typeface="黑体" panose="02010609060101010101" pitchFamily="2" charset="-122"/>
                  <a:ea typeface="宋体" panose="02010600030101010101" pitchFamily="2" charset="-122"/>
                </a:rPr>
                <a:t>粘膜</a:t>
              </a: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151" y="888"/>
              <a:ext cx="16073" cy="8809"/>
              <a:chOff x="1565" y="1122"/>
              <a:chExt cx="16073" cy="8809"/>
            </a:xfrm>
          </p:grpSpPr>
          <p:sp>
            <p:nvSpPr>
              <p:cNvPr id="92164" name="Text Box 4"/>
              <p:cNvSpPr txBox="1">
                <a:spLocks noChangeArrowheads="1"/>
              </p:cNvSpPr>
              <p:nvPr/>
            </p:nvSpPr>
            <p:spPr bwMode="auto">
              <a:xfrm>
                <a:off x="4785" y="9206"/>
                <a:ext cx="10440" cy="72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square">
                <a:spAutoFit/>
              </a:bodyPr>
              <a:lstStyle/>
              <a:p>
                <a:pPr marR="0" defTabSz="914400" eaLnBrk="0" hangingPunct="0">
                  <a:spcBef>
                    <a:spcPct val="50000"/>
                  </a:spcBef>
                  <a:buClrTx/>
                  <a:buSzTx/>
                  <a:buFontTx/>
                  <a:defRPr/>
                </a:pPr>
                <a:r>
                  <a:rPr kumimoji="0" lang="zh-CN" altLang="en-US" sz="2400" b="1" kern="1200" cap="none" spc="0" normalizeH="0" baseline="0" noProof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输卵管组织结构（左</a:t>
                </a:r>
                <a:r>
                  <a:rPr kumimoji="0" lang="en-US" altLang="zh-CN" sz="2400" b="1" kern="1200" cap="none" spc="0" normalizeH="0" baseline="0" noProof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:</a:t>
                </a:r>
                <a:r>
                  <a:rPr kumimoji="0" lang="zh-CN" altLang="en-US" sz="2400" b="1" kern="1200" cap="none" spc="0" normalizeH="0" baseline="0" noProof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模式图 右</a:t>
                </a:r>
                <a:r>
                  <a:rPr kumimoji="0" lang="en-US" altLang="zh-CN" sz="2400" b="1" kern="1200" cap="none" spc="0" normalizeH="0" baseline="0" noProof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:</a:t>
                </a:r>
                <a:r>
                  <a:rPr kumimoji="0" lang="zh-CN" altLang="en-US" sz="2400" b="1" kern="1200" cap="none" spc="0" normalizeH="0" baseline="0" noProof="0">
                    <a:solidFill>
                      <a:srgbClr val="FF0000"/>
                    </a:solidFill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+mn-cs"/>
                  </a:rPr>
                  <a:t>光镜图）</a:t>
                </a:r>
              </a:p>
            </p:txBody>
          </p:sp>
          <p:pic>
            <p:nvPicPr>
              <p:cNvPr id="213012" name="Picture 5" descr="图 19-6 灰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565" y="1123"/>
                <a:ext cx="8280" cy="6825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3016" name="Picture 9" descr="输卵管光镜低倍 copy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723" y="1122"/>
                <a:ext cx="5915" cy="7357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（二）输卵管</a:t>
            </a:r>
            <a:r>
              <a:rPr lang="en-US" altLang="zh-CN" sz="2800" b="1" dirty="0">
                <a:latin typeface="+mn-ea"/>
                <a:ea typeface="+mn-ea"/>
              </a:rPr>
              <a:t>(Oviduct)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3</a:t>
            </a:r>
            <a:r>
              <a:rPr lang="zh-CN" altLang="en-US" dirty="0">
                <a:latin typeface="+mn-ea"/>
                <a:ea typeface="+mn-ea"/>
              </a:rPr>
              <a:t>、生理机能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graphicFrame>
        <p:nvGraphicFramePr>
          <p:cNvPr id="2" name="图示 1"/>
          <p:cNvGraphicFramePr/>
          <p:nvPr/>
        </p:nvGraphicFramePr>
        <p:xfrm>
          <a:off x="1296709" y="2525938"/>
          <a:ext cx="9317872" cy="3771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（二）输卵管</a:t>
            </a:r>
            <a:r>
              <a:rPr lang="en-US" altLang="zh-CN" sz="2800" b="1" dirty="0">
                <a:latin typeface="+mn-ea"/>
                <a:ea typeface="+mn-ea"/>
              </a:rPr>
              <a:t>(Oviduct)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3</a:t>
            </a:r>
            <a:r>
              <a:rPr lang="zh-CN" altLang="en-US" dirty="0">
                <a:latin typeface="+mn-ea"/>
                <a:ea typeface="+mn-ea"/>
              </a:rPr>
              <a:t>、生理机能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687" y="1895408"/>
            <a:ext cx="6905153" cy="4708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（二）输卵管</a:t>
            </a:r>
            <a:r>
              <a:rPr lang="en-US" altLang="zh-CN" sz="2800" b="1" dirty="0">
                <a:latin typeface="+mn-ea"/>
                <a:ea typeface="+mn-ea"/>
              </a:rPr>
              <a:t>(Oviduct)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6" name="Rectangle 6"/>
          <p:cNvSpPr/>
          <p:nvPr/>
        </p:nvSpPr>
        <p:spPr>
          <a:xfrm>
            <a:off x="2015066" y="2004033"/>
            <a:ext cx="9144000" cy="5736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5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在人类生殖调控过程中，结扎输卵管的目的是什么？</a:t>
            </a:r>
          </a:p>
        </p:txBody>
      </p:sp>
      <p:pic>
        <p:nvPicPr>
          <p:cNvPr id="8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9131" y="2806171"/>
            <a:ext cx="4427537" cy="3589337"/>
          </a:xfrm>
          <a:prstGeom prst="rect">
            <a:avLst/>
          </a:prstGeom>
          <a:noFill/>
          <a:ln w="9525" cap="flat" cmpd="sng">
            <a:solidFill>
              <a:srgbClr val="3333FF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3" name="图形 2" descr="问号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40237" y="3143252"/>
            <a:ext cx="2276315" cy="2276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（三）子宫</a:t>
            </a:r>
            <a:r>
              <a:rPr lang="en-US" altLang="zh-CN" sz="2800" b="1" dirty="0">
                <a:latin typeface="+mn-ea"/>
                <a:ea typeface="+mn-ea"/>
              </a:rPr>
              <a:t>(Uterus)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、形态位置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51560" y="2647314"/>
            <a:ext cx="10302240" cy="166776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  子宫是孕育胚胎的器官，借子宫阔韧带附着于腰下部和骨盆腔侧壁。</a:t>
            </a:r>
            <a:r>
              <a:rPr lang="zh-CN" altLang="en-US" sz="2400" dirty="0">
                <a:solidFill>
                  <a:srgbClr val="3333FF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大部分位于腹腔，少部分位于骨盆腔，背侧为直肠，腹侧为膀胱。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  子宫可分为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子宫角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、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子宫体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子宫颈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三部分。</a:t>
            </a:r>
            <a:endParaRPr lang="en-US" altLang="zh-CN" sz="2400" dirty="0">
              <a:solidFill>
                <a:srgbClr val="339933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385" y="3935915"/>
            <a:ext cx="2664910" cy="25497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（三）子宫</a:t>
            </a:r>
            <a:r>
              <a:rPr lang="en-US" altLang="zh-CN" sz="2800" b="1" dirty="0">
                <a:latin typeface="+mn-ea"/>
                <a:ea typeface="+mn-ea"/>
              </a:rPr>
              <a:t>(Uterus)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、形态位置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51560" y="2647314"/>
            <a:ext cx="6771640" cy="332975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）子宫角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子宫角成对位于子宫前部，呈弯曲的圆筒状，有一大弯和一小弯。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大弯游离，小弯供子宫阔韧带附着，血管神经由此出入。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solidFill>
                <a:srgbClr val="339933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00" y="2218692"/>
            <a:ext cx="4124759" cy="40994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（三）子宫</a:t>
            </a:r>
            <a:r>
              <a:rPr lang="en-US" altLang="zh-CN" sz="2800" b="1" dirty="0">
                <a:latin typeface="+mn-ea"/>
                <a:ea typeface="+mn-ea"/>
              </a:rPr>
              <a:t>(Uterus)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、形态位置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51560" y="2647314"/>
            <a:ext cx="6771640" cy="166776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）子宫体 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宋体" panose="02010600030101010101" pitchFamily="2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呈圆筒状，背腹侧略压扁。</a:t>
            </a:r>
            <a:r>
              <a:rPr lang="zh-CN" altLang="en-US" sz="2400" b="1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两个子宫角后部会合为子宫体</a:t>
            </a:r>
            <a:r>
              <a:rPr lang="zh-CN" altLang="en-US" sz="2400" dirty="0"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。 </a:t>
            </a:r>
            <a:endParaRPr lang="en-US" altLang="zh-CN" sz="2400" dirty="0">
              <a:solidFill>
                <a:srgbClr val="339933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200" y="2218692"/>
            <a:ext cx="4049244" cy="3789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（三）子宫</a:t>
            </a:r>
            <a:r>
              <a:rPr lang="en-US" altLang="zh-CN" sz="2800" b="1" dirty="0">
                <a:latin typeface="+mn-ea"/>
                <a:ea typeface="+mn-ea"/>
              </a:rPr>
              <a:t>(Uterus)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、形态位置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1051560" y="2647314"/>
            <a:ext cx="6771640" cy="3459024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）子宫颈</a:t>
            </a:r>
            <a:endParaRPr lang="en-US" altLang="zh-CN" sz="2400" b="1" dirty="0">
              <a:solidFill>
                <a:srgbClr val="FF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宋体" panose="02010600030101010101" pitchFamily="2" charset="-122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p"/>
            </a:pP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子宫颈为子宫后端的缩细部，即</a:t>
            </a:r>
            <a:r>
              <a:rPr lang="zh-CN" altLang="en-US" sz="24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子宫体和阴道的连接部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，粘膜形成许多皱褶，内腔狭窄，称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子宫颈管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。</a:t>
            </a: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p"/>
            </a:pP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子宫颈管的前端以子宫颈内口与子宫体相通，后端突入阴道内，称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子宫颈阴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  <a:sym typeface="+mn-ea"/>
              </a:rPr>
              <a:t>道部,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  <a:sym typeface="+mn-ea"/>
              </a:rPr>
              <a:t>开口称子宫颈外口。</a:t>
            </a:r>
            <a:endParaRPr lang="en-US" altLang="zh-CN" sz="2400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149" y="2647314"/>
            <a:ext cx="3947618" cy="3327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（三）子宫</a:t>
            </a:r>
            <a:r>
              <a:rPr lang="en-US" altLang="zh-CN" sz="2800" b="1" dirty="0">
                <a:latin typeface="+mn-ea"/>
                <a:ea typeface="+mn-ea"/>
              </a:rPr>
              <a:t>(Uterus)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、形态位置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  <a:p>
            <a:pPr marL="457200" lvl="1" indent="0">
              <a:buNone/>
            </a:pP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3801268" y="2377598"/>
            <a:ext cx="4589463" cy="461665"/>
          </a:xfrm>
          <a:prstGeom prst="rect">
            <a:avLst/>
          </a:prstGeom>
          <a:solidFill>
            <a:srgbClr val="00CC00"/>
          </a:solidFill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不同家畜子宫的异同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695960" y="3023929"/>
            <a:ext cx="10920307" cy="32547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marL="34290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CN" altLang="en-US" sz="2400" dirty="0">
                <a:solidFill>
                  <a:srgbClr val="00CC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牛：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牛的子宫角呈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charset="-122"/>
              </a:rPr>
              <a:t>绵羊角状弯曲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，子宫颈长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5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～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10 cm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，粗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3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～</a:t>
            </a:r>
            <a:r>
              <a:rPr lang="en-US" altLang="zh-CN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4cm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，大弯在上，小弯在下，位于骨盆腔内，经产母牛不同程度垂入腹腔。与子宫角基部纵隔相对应的外部有一纵沟，称为</a:t>
            </a:r>
            <a:r>
              <a:rPr lang="zh-CN" altLang="en-US" sz="2400" dirty="0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角间沟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，子宫体短。</a:t>
            </a:r>
          </a:p>
          <a:p>
            <a:pPr marL="34290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CN" altLang="en-US" sz="2400" dirty="0">
                <a:solidFill>
                  <a:srgbClr val="00CC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羊：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羊的子宫形状与牛相似，只是较小而已。</a:t>
            </a:r>
          </a:p>
          <a:p>
            <a:pPr marL="34290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CN" altLang="en-US" sz="2400" dirty="0">
                <a:solidFill>
                  <a:srgbClr val="00CC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马：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马的子宫角为扁圆形，大弯在下，小弯在上，子宫体最为发达，特别长，扁圆桶状。</a:t>
            </a:r>
          </a:p>
          <a:p>
            <a:pPr marL="342900" indent="-34290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zh-CN" altLang="en-US" sz="2400" dirty="0">
                <a:solidFill>
                  <a:srgbClr val="00CC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  猪：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猪的子宫角长而弯曲，</a:t>
            </a:r>
            <a:r>
              <a:rPr lang="zh-CN" altLang="en-US" sz="24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形似小肠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，但管壁较厚，子宫体短。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（三）子宫</a:t>
            </a:r>
            <a:r>
              <a:rPr lang="en-US" altLang="zh-CN" sz="2800" b="1" dirty="0">
                <a:latin typeface="+mn-ea"/>
                <a:ea typeface="+mn-ea"/>
              </a:rPr>
              <a:t>(Uterus)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1</a:t>
            </a:r>
            <a:r>
              <a:rPr lang="zh-CN" altLang="en-US" dirty="0">
                <a:latin typeface="+mn-ea"/>
                <a:ea typeface="+mn-ea"/>
              </a:rPr>
              <a:t>、形态位置</a:t>
            </a:r>
          </a:p>
          <a:p>
            <a:pPr>
              <a:buFontTx/>
              <a:buNone/>
            </a:pP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2" name="矩形 1"/>
          <p:cNvSpPr/>
          <p:nvPr/>
        </p:nvSpPr>
        <p:spPr>
          <a:xfrm>
            <a:off x="838200" y="2570463"/>
            <a:ext cx="5820834" cy="171707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buFont typeface="@宋体" panose="02010600030101010101" charset="-122"/>
            </a:pPr>
            <a:r>
              <a:rPr lang="zh-CN" altLang="en-US" b="1" dirty="0">
                <a:solidFill>
                  <a:srgbClr val="3333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楷体_GB2312" panose="02010609030101010101" pitchFamily="49" charset="-122"/>
                <a:ea typeface="楷体_GB2312" panose="02010609030101010101" pitchFamily="49" charset="-122"/>
              </a:rPr>
              <a:t>各种动物子宫形状不同</a:t>
            </a: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b="1" dirty="0">
                <a:solidFill>
                  <a:srgbClr val="D6009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牛</a:t>
            </a:r>
            <a:r>
              <a:rPr lang="en-US" altLang="zh-CN" b="1" dirty="0">
                <a:solidFill>
                  <a:srgbClr val="D6009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/</a:t>
            </a:r>
            <a:r>
              <a:rPr lang="zh-CN" altLang="en-US" b="1" dirty="0">
                <a:solidFill>
                  <a:srgbClr val="D6009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羊</a:t>
            </a:r>
            <a:r>
              <a:rPr lang="zh-CN" altLang="en-US" b="1" dirty="0">
                <a:solidFill>
                  <a:srgbClr val="33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　子宫角基部将子宫角分开，</a:t>
            </a:r>
            <a:r>
              <a:rPr lang="zh-CN" altLang="en-US" b="1" dirty="0">
                <a:solidFill>
                  <a:srgbClr val="D60093"/>
                </a:solidFill>
                <a:latin typeface="黑体" panose="02010609060101010101" pitchFamily="2" charset="-122"/>
                <a:ea typeface="楷体_GB2312" panose="02010609030101010101" pitchFamily="49" charset="-122"/>
              </a:rPr>
              <a:t>“</a:t>
            </a:r>
            <a:r>
              <a:rPr lang="zh-CN" altLang="en-US" b="1" dirty="0">
                <a:solidFill>
                  <a:srgbClr val="D6009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双间子宫</a:t>
            </a:r>
            <a:r>
              <a:rPr lang="zh-CN" altLang="en-US" b="1" dirty="0">
                <a:solidFill>
                  <a:srgbClr val="D60093"/>
                </a:solidFill>
                <a:latin typeface="黑体" panose="02010609060101010101" pitchFamily="2" charset="-122"/>
                <a:ea typeface="楷体_GB2312" panose="02010609030101010101" pitchFamily="49" charset="-122"/>
              </a:rPr>
              <a:t>”</a:t>
            </a:r>
            <a:endParaRPr lang="zh-CN" altLang="en-US" b="1" dirty="0">
              <a:solidFill>
                <a:srgbClr val="D60093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b="1" dirty="0">
                <a:solidFill>
                  <a:srgbClr val="D6009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马</a:t>
            </a:r>
            <a:r>
              <a:rPr lang="zh-CN" altLang="en-US" b="1" dirty="0">
                <a:solidFill>
                  <a:srgbClr val="33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子宫体较长，子宫角基部无纵隔，</a:t>
            </a:r>
            <a:r>
              <a:rPr lang="zh-CN" altLang="en-US" b="1" dirty="0">
                <a:solidFill>
                  <a:srgbClr val="D60093"/>
                </a:solidFill>
                <a:latin typeface="黑体" panose="02010609060101010101" pitchFamily="2" charset="-122"/>
                <a:ea typeface="楷体_GB2312" panose="02010609030101010101" pitchFamily="49" charset="-122"/>
              </a:rPr>
              <a:t>“</a:t>
            </a:r>
            <a:r>
              <a:rPr lang="zh-CN" altLang="en-US" b="1" dirty="0">
                <a:solidFill>
                  <a:srgbClr val="D6009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双角子宫</a:t>
            </a:r>
            <a:r>
              <a:rPr lang="zh-CN" altLang="en-US" b="1" dirty="0">
                <a:solidFill>
                  <a:srgbClr val="D60093"/>
                </a:solidFill>
                <a:latin typeface="黑体" panose="02010609060101010101" pitchFamily="2" charset="-122"/>
                <a:ea typeface="楷体_GB2312" panose="02010609030101010101" pitchFamily="49" charset="-122"/>
              </a:rPr>
              <a:t>”</a:t>
            </a:r>
            <a:endParaRPr lang="zh-CN" altLang="en-US" b="1" dirty="0">
              <a:solidFill>
                <a:srgbClr val="D60093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 marL="342900" indent="-342900" eaLnBrk="0" hangingPunct="0">
              <a:lnSpc>
                <a:spcPct val="150000"/>
              </a:lnSpc>
              <a:spcBef>
                <a:spcPct val="20000"/>
              </a:spcBef>
              <a:buChar char="•"/>
            </a:pPr>
            <a:r>
              <a:rPr lang="zh-CN" altLang="en-US" b="1" dirty="0">
                <a:solidFill>
                  <a:srgbClr val="D6009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猪</a:t>
            </a:r>
            <a:r>
              <a:rPr lang="zh-CN" altLang="en-US" b="1" dirty="0">
                <a:solidFill>
                  <a:srgbClr val="3333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子宫角很长，</a:t>
            </a:r>
            <a:r>
              <a:rPr lang="zh-CN" altLang="en-US" b="1" dirty="0">
                <a:solidFill>
                  <a:srgbClr val="D60093"/>
                </a:solidFill>
                <a:latin typeface="黑体" panose="02010609060101010101" pitchFamily="2" charset="-122"/>
                <a:ea typeface="楷体_GB2312" panose="02010609030101010101" pitchFamily="49" charset="-122"/>
              </a:rPr>
              <a:t>“</a:t>
            </a:r>
            <a:r>
              <a:rPr lang="zh-CN" altLang="en-US" b="1" dirty="0">
                <a:solidFill>
                  <a:srgbClr val="D60093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双角子宫</a:t>
            </a:r>
            <a:r>
              <a:rPr lang="zh-CN" altLang="en-US" b="1" dirty="0">
                <a:solidFill>
                  <a:srgbClr val="D60093"/>
                </a:solidFill>
                <a:latin typeface="黑体" panose="02010609060101010101" pitchFamily="2" charset="-122"/>
                <a:ea typeface="楷体_GB2312" panose="02010609030101010101" pitchFamily="49" charset="-122"/>
              </a:rPr>
              <a:t>”</a:t>
            </a:r>
            <a:endParaRPr lang="zh-CN" altLang="en-US" b="1" dirty="0">
              <a:solidFill>
                <a:srgbClr val="00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125845" y="1677670"/>
            <a:ext cx="5772150" cy="2561590"/>
            <a:chOff x="9647" y="2642"/>
            <a:chExt cx="9090" cy="4034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7" y="2642"/>
              <a:ext cx="7680" cy="4035"/>
            </a:xfrm>
            <a:prstGeom prst="rect">
              <a:avLst/>
            </a:prstGeom>
          </p:spPr>
        </p:pic>
        <p:sp>
          <p:nvSpPr>
            <p:cNvPr id="5" name="箭头: 右 4"/>
            <p:cNvSpPr/>
            <p:nvPr/>
          </p:nvSpPr>
          <p:spPr>
            <a:xfrm rot="19594033">
              <a:off x="9647" y="4195"/>
              <a:ext cx="1429" cy="357"/>
            </a:xfrm>
            <a:prstGeom prst="rightArrow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746885" y="4189095"/>
            <a:ext cx="4591050" cy="2583180"/>
            <a:chOff x="2751" y="6520"/>
            <a:chExt cx="7230" cy="406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05"/>
            <a:stretch>
              <a:fillRect/>
            </a:stretch>
          </p:blipFill>
          <p:spPr>
            <a:xfrm>
              <a:off x="3535" y="6968"/>
              <a:ext cx="6446" cy="3620"/>
            </a:xfrm>
            <a:prstGeom prst="rect">
              <a:avLst/>
            </a:prstGeom>
          </p:spPr>
        </p:pic>
        <p:sp>
          <p:nvSpPr>
            <p:cNvPr id="13" name="箭头: 右 12"/>
            <p:cNvSpPr/>
            <p:nvPr/>
          </p:nvSpPr>
          <p:spPr>
            <a:xfrm rot="2840706">
              <a:off x="2047" y="7224"/>
              <a:ext cx="1662" cy="255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68035" y="4022090"/>
            <a:ext cx="6045200" cy="2195195"/>
            <a:chOff x="9241" y="6334"/>
            <a:chExt cx="9520" cy="345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7" y="7045"/>
              <a:ext cx="7704" cy="2747"/>
            </a:xfrm>
            <a:prstGeom prst="rect">
              <a:avLst/>
            </a:prstGeom>
          </p:spPr>
        </p:pic>
        <p:sp>
          <p:nvSpPr>
            <p:cNvPr id="18" name="箭头: 右 17"/>
            <p:cNvSpPr/>
            <p:nvPr/>
          </p:nvSpPr>
          <p:spPr>
            <a:xfrm rot="2206719">
              <a:off x="9241" y="6334"/>
              <a:ext cx="1950" cy="284"/>
            </a:xfrm>
            <a:prstGeom prst="rightArrow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（三）子宫</a:t>
            </a:r>
            <a:r>
              <a:rPr lang="en-US" altLang="zh-CN" sz="2800" b="1" dirty="0">
                <a:latin typeface="+mn-ea"/>
                <a:ea typeface="+mn-ea"/>
              </a:rPr>
              <a:t>(Uterus)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2</a:t>
            </a:r>
            <a:r>
              <a:rPr lang="zh-CN" altLang="en-US" dirty="0">
                <a:latin typeface="+mn-ea"/>
                <a:ea typeface="+mn-ea"/>
              </a:rPr>
              <a:t>、组织结构</a:t>
            </a: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6"/>
          <a:stretch>
            <a:fillRect/>
          </a:stretch>
        </p:blipFill>
        <p:spPr>
          <a:xfrm>
            <a:off x="1098386" y="2963069"/>
            <a:ext cx="9925213" cy="3235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（三）子宫</a:t>
            </a:r>
            <a:r>
              <a:rPr lang="en-US" altLang="zh-CN" sz="2800" b="1" dirty="0">
                <a:latin typeface="+mn-ea"/>
                <a:ea typeface="+mn-ea"/>
              </a:rPr>
              <a:t>(Uterus)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2</a:t>
            </a:r>
            <a:r>
              <a:rPr lang="zh-CN" altLang="en-US" dirty="0">
                <a:latin typeface="+mn-ea"/>
                <a:ea typeface="+mn-ea"/>
              </a:rPr>
              <a:t>、组织结构</a:t>
            </a: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058334" y="2607770"/>
            <a:ext cx="5881370" cy="363445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 marL="0" lvl="2" algn="l">
              <a:lnSpc>
                <a:spcPct val="140000"/>
              </a:lnSpc>
            </a:pPr>
            <a:r>
              <a:rPr lang="zh-CN" altLang="en-US" sz="24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charset="-122"/>
              </a:rPr>
              <a:t>子宫阜：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子宫黏膜的突起称为子宫阜。在妊娠期，子宫阜与胚胎滋养层结合，形成胎盘。</a:t>
            </a:r>
            <a:r>
              <a:rPr lang="zh-CN" altLang="en-US" sz="24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牛、羊的子宫阜上无子宫腺。</a:t>
            </a:r>
            <a:endParaRPr lang="zh-CN" altLang="en-US" sz="2400" dirty="0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黑体" panose="02010609060101010101" pitchFamily="2" charset="-122"/>
              <a:ea typeface="宋体" panose="02010600030101010101" pitchFamily="2" charset="-122"/>
            </a:endParaRPr>
          </a:p>
          <a:p>
            <a:pPr algn="l">
              <a:lnSpc>
                <a:spcPct val="140000"/>
              </a:lnSpc>
            </a:pPr>
            <a:r>
              <a:rPr lang="zh-CN" altLang="en-US" sz="24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charset="-122"/>
              </a:rPr>
              <a:t>子宫颈阴道部：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子宫颈前段与子宫体相连，后段突出于阴道，形成子宫颈阴道部。</a:t>
            </a:r>
          </a:p>
          <a:p>
            <a:pPr algn="l">
              <a:lnSpc>
                <a:spcPct val="140000"/>
              </a:lnSpc>
            </a:pPr>
            <a:r>
              <a:rPr lang="zh-CN" altLang="en-US" sz="2400" dirty="0">
                <a:solidFill>
                  <a:srgbClr val="C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微软雅黑" panose="020B0503020204020204" charset="-122"/>
              </a:rPr>
              <a:t>子宫颈状态：</a:t>
            </a:r>
            <a:r>
              <a:rPr lang="zh-CN" altLang="en-US" sz="2400" dirty="0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黑体" panose="02010609060101010101" pitchFamily="2" charset="-122"/>
                <a:ea typeface="宋体" panose="02010600030101010101" pitchFamily="2" charset="-122"/>
              </a:rPr>
              <a:t>不发情时呈封闭状态，发情时管壁稍微开放。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488045" y="2713990"/>
            <a:ext cx="3211195" cy="3820795"/>
            <a:chOff x="13367" y="4274"/>
            <a:chExt cx="5057" cy="601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67" y="4274"/>
              <a:ext cx="4513" cy="5253"/>
            </a:xfrm>
            <a:prstGeom prst="rect">
              <a:avLst/>
            </a:prstGeom>
          </p:spPr>
        </p:pic>
        <p:sp>
          <p:nvSpPr>
            <p:cNvPr id="10" name="Rectangle 8"/>
            <p:cNvSpPr/>
            <p:nvPr/>
          </p:nvSpPr>
          <p:spPr>
            <a:xfrm>
              <a:off x="14454" y="9661"/>
              <a:ext cx="3970" cy="63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000" dirty="0">
                  <a:solidFill>
                    <a:srgbClr val="3333FF"/>
                  </a:solidFill>
                  <a:latin typeface="黑体" panose="02010609060101010101" pitchFamily="2" charset="-122"/>
                  <a:ea typeface="宋体" panose="02010600030101010101" pitchFamily="2" charset="-122"/>
                </a:rPr>
                <a:t>牛的子宫阜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（三）子宫</a:t>
            </a:r>
            <a:r>
              <a:rPr lang="en-US" altLang="zh-CN" sz="2800" b="1" dirty="0">
                <a:latin typeface="+mn-ea"/>
                <a:ea typeface="+mn-ea"/>
              </a:rPr>
              <a:t>(Uterus)</a:t>
            </a:r>
          </a:p>
          <a:p>
            <a:pPr>
              <a:buFontTx/>
              <a:buNone/>
            </a:pPr>
            <a:r>
              <a:rPr lang="en-US" altLang="zh-CN" dirty="0">
                <a:latin typeface="+mn-ea"/>
                <a:ea typeface="+mn-ea"/>
              </a:rPr>
              <a:t>   3</a:t>
            </a:r>
            <a:r>
              <a:rPr lang="zh-CN" altLang="en-US" dirty="0">
                <a:latin typeface="+mn-ea"/>
                <a:ea typeface="+mn-ea"/>
              </a:rPr>
              <a:t>、生理机能</a:t>
            </a: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3"/>
          <a:stretch>
            <a:fillRect/>
          </a:stretch>
        </p:blipFill>
        <p:spPr>
          <a:xfrm>
            <a:off x="695960" y="2432368"/>
            <a:ext cx="3616386" cy="3859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959" y="2562753"/>
            <a:ext cx="3986857" cy="3859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29"/>
          <a:stretch>
            <a:fillRect/>
          </a:stretch>
        </p:blipFill>
        <p:spPr>
          <a:xfrm>
            <a:off x="7898510" y="2752678"/>
            <a:ext cx="3883073" cy="38599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矩形: 圆角 1">
            <a:extLst>
              <a:ext uri="{FF2B5EF4-FFF2-40B4-BE49-F238E27FC236}">
                <a16:creationId xmlns:a16="http://schemas.microsoft.com/office/drawing/2014/main" id="{A7A945B0-2F25-4D94-96AF-97F1E9F5FC66}"/>
              </a:ext>
            </a:extLst>
          </p:cNvPr>
          <p:cNvSpPr/>
          <p:nvPr/>
        </p:nvSpPr>
        <p:spPr>
          <a:xfrm>
            <a:off x="8089816" y="5203596"/>
            <a:ext cx="865648" cy="310586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（四）阴道</a:t>
            </a:r>
            <a:r>
              <a:rPr lang="en-US" altLang="zh-CN" sz="2800" b="1" dirty="0">
                <a:latin typeface="+mn-ea"/>
                <a:ea typeface="+mn-ea"/>
              </a:rPr>
              <a:t>(Vagina)</a:t>
            </a:r>
            <a:br>
              <a:rPr lang="en-US" altLang="zh-CN" sz="2800" b="1" dirty="0">
                <a:latin typeface="+mn-ea"/>
                <a:ea typeface="+mn-ea"/>
              </a:rPr>
            </a:b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2" name="矩形 1"/>
          <p:cNvSpPr/>
          <p:nvPr/>
        </p:nvSpPr>
        <p:spPr>
          <a:xfrm>
            <a:off x="1202266" y="2225090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ts val="1500"/>
              </a:spcBef>
            </a:pP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阴道又称膣，位于</a:t>
            </a:r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骨盆腔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内，背侧为直肠，腹侧为膀胱和尿道。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266" y="3314275"/>
            <a:ext cx="6096000" cy="26314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ts val="1500"/>
              </a:spcBef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阴道前接子宫，阴道腔前部因有子宫颈突入（猪例外）而形成环形或半环形的隐窝，称</a:t>
            </a:r>
            <a:r>
              <a:rPr lang="zh-CN" altLang="en-US" sz="2000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阴道穹窿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，即子宫颈阴道部周围的阴道腔。</a:t>
            </a:r>
            <a:endParaRPr lang="zh-CN" altLang="en-US" sz="20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spcBef>
                <a:spcPts val="1500"/>
              </a:spcBef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阴道向后与阴道前庭相连接，两者在腹侧壁的交界处有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尿道外口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20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342900" indent="-342900">
              <a:spcBef>
                <a:spcPts val="1500"/>
              </a:spcBef>
              <a:buFont typeface="Wingdings" panose="05000000000000000000" pitchFamily="2" charset="2"/>
              <a:buChar char="ü"/>
            </a:pP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牛的阴道长约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25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（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22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～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28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）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cm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；羊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8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～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14 cm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；马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20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～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30 cm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；猪约</a:t>
            </a:r>
            <a:r>
              <a:rPr lang="en-US" altLang="zh-CN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10 cm</a:t>
            </a:r>
            <a:r>
              <a:rPr lang="zh-CN" altLang="en-US" sz="2000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2000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193" y="2432368"/>
            <a:ext cx="2913472" cy="3512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（四）阴道</a:t>
            </a:r>
            <a:r>
              <a:rPr lang="en-US" altLang="zh-CN" sz="2800" b="1" dirty="0">
                <a:latin typeface="+mn-ea"/>
                <a:ea typeface="+mn-ea"/>
              </a:rPr>
              <a:t>(Vagina)</a:t>
            </a:r>
            <a:br>
              <a:rPr lang="en-US" altLang="zh-CN" sz="2800" b="1" dirty="0">
                <a:latin typeface="+mn-ea"/>
                <a:ea typeface="+mn-ea"/>
              </a:rPr>
            </a:b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8" name="Rectangle 11"/>
          <p:cNvSpPr/>
          <p:nvPr/>
        </p:nvSpPr>
        <p:spPr>
          <a:xfrm>
            <a:off x="1031451" y="2255501"/>
            <a:ext cx="5719445" cy="3495059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marL="457200" indent="-457200" algn="l">
              <a:lnSpc>
                <a:spcPct val="140000"/>
              </a:lnSpc>
              <a:buFont typeface="Wingdings" panose="05000000000000000000" charset="0"/>
              <a:buChar char="p"/>
            </a:pP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阴道在生殖过程中具有多种功能。</a:t>
            </a:r>
            <a:r>
              <a:rPr lang="zh-CN" altLang="en-US" sz="2000" dirty="0">
                <a:solidFill>
                  <a:srgbClr val="3333FF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阴道既是交配器官，又是分娩时的产道。</a:t>
            </a:r>
          </a:p>
          <a:p>
            <a:pPr marL="457200" indent="-457200" algn="l">
              <a:lnSpc>
                <a:spcPct val="140000"/>
              </a:lnSpc>
              <a:buFont typeface="Wingdings" panose="05000000000000000000" charset="0"/>
              <a:buChar char="p"/>
            </a:pP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交配时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charset="-122"/>
              </a:rPr>
              <a:t>储存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于子宫颈阴道部的精子不断向子宫颈内运动。</a:t>
            </a:r>
          </a:p>
          <a:p>
            <a:pPr marL="457200" indent="-457200" algn="l">
              <a:lnSpc>
                <a:spcPct val="140000"/>
              </a:lnSpc>
              <a:buFont typeface="Wingdings" panose="05000000000000000000" charset="0"/>
              <a:buChar char="p"/>
            </a:pP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阴道的生化和微生物环境，能够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charset="-122"/>
              </a:rPr>
              <a:t>保护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上生殖道免遭微生物的入侵。</a:t>
            </a:r>
          </a:p>
          <a:p>
            <a:pPr marL="457200" indent="-457200" algn="l">
              <a:lnSpc>
                <a:spcPct val="140000"/>
              </a:lnSpc>
              <a:buFont typeface="Wingdings" panose="05000000000000000000" charset="0"/>
              <a:buChar char="p"/>
            </a:pP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阴道还是子宫颈、子宫黏膜和输卵管分泌物的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charset="-122"/>
              </a:rPr>
              <a:t>排出管道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095" y="1509104"/>
            <a:ext cx="3400472" cy="47867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（五）外生殖器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8" name="Rectangle 11"/>
          <p:cNvSpPr/>
          <p:nvPr/>
        </p:nvSpPr>
        <p:spPr>
          <a:xfrm>
            <a:off x="1031452" y="2255501"/>
            <a:ext cx="2101216" cy="1351332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ct val="5000"/>
              </a:spcBef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sz="2000" b="1" dirty="0">
                <a:solidFill>
                  <a:srgbClr val="FF0066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★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尿生殖前庭</a:t>
            </a:r>
            <a:endParaRPr lang="en-US" altLang="zh-CN" sz="2000" b="1" dirty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40000"/>
              </a:lnSpc>
              <a:spcBef>
                <a:spcPct val="5000"/>
              </a:spcBef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sz="2000" b="1" dirty="0">
                <a:solidFill>
                  <a:srgbClr val="FF0066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★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阴唇</a:t>
            </a:r>
          </a:p>
          <a:p>
            <a:pPr>
              <a:lnSpc>
                <a:spcPct val="140000"/>
              </a:lnSpc>
              <a:spcBef>
                <a:spcPct val="5000"/>
              </a:spcBef>
            </a:pP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zh-CN" sz="2000" b="1" dirty="0">
                <a:solidFill>
                  <a:srgbClr val="FF0066"/>
                </a:solidFill>
                <a:latin typeface="黑体" panose="02010609060101010101" pitchFamily="2" charset="-122"/>
                <a:ea typeface="宋体" panose="02010600030101010101" pitchFamily="2" charset="-122"/>
              </a:rPr>
              <a:t>★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阴蒂</a:t>
            </a:r>
            <a:endParaRPr lang="zh-CN" altLang="en-US" sz="2000" dirty="0">
              <a:solidFill>
                <a:srgbClr val="000000"/>
              </a:solidFill>
              <a:latin typeface="黑体" panose="0201060906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Group 3"/>
          <p:cNvGrpSpPr/>
          <p:nvPr/>
        </p:nvGrpSpPr>
        <p:grpSpPr>
          <a:xfrm>
            <a:off x="5205934" y="1343818"/>
            <a:ext cx="4483100" cy="5029200"/>
            <a:chOff x="0" y="0"/>
            <a:chExt cx="4944" cy="4268"/>
          </a:xfrm>
        </p:grpSpPr>
        <p:pic>
          <p:nvPicPr>
            <p:cNvPr id="12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3" y="0"/>
              <a:ext cx="4581" cy="426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453" y="2108"/>
              <a:ext cx="543" cy="454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阴道</a:t>
              </a:r>
            </a:p>
          </p:txBody>
        </p:sp>
        <p:sp>
          <p:nvSpPr>
            <p:cNvPr id="14" name="Rectangle 6"/>
            <p:cNvSpPr>
              <a:spLocks noChangeArrowheads="1"/>
            </p:cNvSpPr>
            <p:nvPr/>
          </p:nvSpPr>
          <p:spPr bwMode="auto">
            <a:xfrm>
              <a:off x="409" y="3514"/>
              <a:ext cx="544" cy="36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阴唇</a:t>
              </a:r>
            </a:p>
          </p:txBody>
        </p:sp>
        <p:sp>
          <p:nvSpPr>
            <p:cNvPr id="15" name="Rectangle 7"/>
            <p:cNvSpPr>
              <a:spLocks noChangeArrowheads="1"/>
            </p:cNvSpPr>
            <p:nvPr/>
          </p:nvSpPr>
          <p:spPr bwMode="auto">
            <a:xfrm>
              <a:off x="2404" y="3696"/>
              <a:ext cx="1043" cy="27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阴蒂头</a:t>
              </a: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>
              <a:off x="2586" y="3242"/>
              <a:ext cx="998" cy="36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阴道前庭</a:t>
              </a: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0" y="294"/>
              <a:ext cx="793" cy="363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子宫阜</a:t>
              </a:r>
            </a:p>
          </p:txBody>
        </p:sp>
        <p:sp>
          <p:nvSpPr>
            <p:cNvPr id="18" name="Rectangle 10"/>
            <p:cNvSpPr>
              <a:spLocks noChangeArrowheads="1"/>
            </p:cNvSpPr>
            <p:nvPr/>
          </p:nvSpPr>
          <p:spPr bwMode="auto">
            <a:xfrm>
              <a:off x="2586" y="1428"/>
              <a:ext cx="998" cy="27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阴道穹窿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580229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（五）外生殖器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二、母畜生殖器官的形态、组织结构及生理机能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695960" y="1888410"/>
            <a:ext cx="10983756" cy="448738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anchor="ctr">
            <a:spAutoFit/>
          </a:bodyPr>
          <a:lstStyle/>
          <a:p>
            <a:pPr indent="266700" algn="l">
              <a:lnSpc>
                <a:spcPct val="130000"/>
              </a:lnSpc>
            </a:pPr>
            <a:r>
              <a:rPr lang="en-US" altLang="zh-CN" sz="2400" dirty="0">
                <a:solidFill>
                  <a:srgbClr val="FF0000"/>
                </a:solidFill>
                <a:effectLst/>
                <a:latin typeface="微软雅黑" panose="020B0503020204020204" charset="-122"/>
                <a:cs typeface="微软雅黑" panose="020B0503020204020204" charset="-122"/>
              </a:rPr>
              <a:t>1. </a:t>
            </a:r>
            <a:r>
              <a:rPr lang="zh-CN" altLang="en-US" sz="2400" dirty="0">
                <a:solidFill>
                  <a:srgbClr val="FF0000"/>
                </a:solidFill>
                <a:effectLst/>
                <a:latin typeface="微软雅黑" panose="020B0503020204020204" charset="-122"/>
                <a:cs typeface="微软雅黑" panose="020B0503020204020204" charset="-122"/>
              </a:rPr>
              <a:t>尿生殖前庭</a:t>
            </a:r>
          </a:p>
          <a:p>
            <a:pPr indent="266700" algn="l">
              <a:lnSpc>
                <a:spcPct val="100000"/>
              </a:lnSpc>
            </a:pPr>
            <a:r>
              <a:rPr lang="zh-CN" altLang="en-US" sz="24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尿生殖前庭为前接阴道，后接阴门裂的短管，为雌性交配器官和软产道的一部分，尿液也经此排出，前高后低，稍微倾斜。与阴道交界为阴瓣，其后为尿道外口。</a:t>
            </a:r>
          </a:p>
          <a:p>
            <a:pPr indent="266700" algn="l">
              <a:lnSpc>
                <a:spcPct val="130000"/>
              </a:lnSpc>
              <a:buClrTx/>
              <a:buSzTx/>
              <a:buFontTx/>
            </a:pPr>
            <a:r>
              <a:rPr lang="en-US" altLang="zh-CN" sz="2400" dirty="0">
                <a:solidFill>
                  <a:srgbClr val="FF0000"/>
                </a:solidFill>
                <a:effectLst/>
                <a:latin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2400" dirty="0">
                <a:solidFill>
                  <a:srgbClr val="FF0000"/>
                </a:solidFill>
                <a:effectLst/>
                <a:latin typeface="微软雅黑" panose="020B0503020204020204" charset="-122"/>
                <a:cs typeface="微软雅黑" panose="020B0503020204020204" charset="-122"/>
              </a:rPr>
              <a:t>阴唇</a:t>
            </a:r>
          </a:p>
          <a:p>
            <a:pPr indent="266700"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阴唇分为左、右两片构成阴门，两侧阴唇的上下端联合形成阴门的上下角。两阴唇之间的裂缝称为阴门裂。背侧连合与肛门之间的部分称会阴。</a:t>
            </a:r>
          </a:p>
          <a:p>
            <a:pPr indent="266700" algn="l">
              <a:lnSpc>
                <a:spcPct val="130000"/>
              </a:lnSpc>
              <a:buClrTx/>
              <a:buSzTx/>
              <a:buFontTx/>
            </a:pPr>
            <a:r>
              <a:rPr lang="en-US" altLang="zh-CN" sz="2400" dirty="0">
                <a:solidFill>
                  <a:srgbClr val="FF0000"/>
                </a:solidFill>
                <a:effectLst/>
                <a:latin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2400" dirty="0">
                <a:solidFill>
                  <a:srgbClr val="FF0000"/>
                </a:solidFill>
                <a:effectLst/>
                <a:latin typeface="微软雅黑" panose="020B0503020204020204" charset="-122"/>
                <a:cs typeface="微软雅黑" panose="020B0503020204020204" charset="-122"/>
              </a:rPr>
              <a:t>阴蒂</a:t>
            </a:r>
          </a:p>
          <a:p>
            <a:pPr indent="266700"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  由两个勃起组织构成，相当于雄性动物的阴茎，位于阴门裂下角的阴蒂凹内，由海绵体构成，具有丰富的感觉神经末梢。</a:t>
            </a:r>
          </a:p>
          <a:p>
            <a:pPr indent="266700"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dirty="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马的最发达，猪的长而弯曲，末端为一小圆锥。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3C96CB5A-4330-43E4-9797-38F20054FF1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19200" y="635000"/>
            <a:ext cx="9753600" cy="2143125"/>
          </a:xfrm>
          <a:prstGeom prst="rect">
            <a:avLst/>
          </a:prstGeom>
          <a:noFill/>
        </p:spPr>
        <p:txBody>
          <a:bodyPr vert="horz" wrap="square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牛的子宫属于（ 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E40E78A-4A3C-4500-BA70-D7E0C276BBA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2438400" y="2786063"/>
            <a:ext cx="85344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双子宫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427709B-2087-4C33-A148-1CE95203C60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438400" y="3643313"/>
            <a:ext cx="85344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单子宫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60B74E1-3061-4AED-B72A-755F3BBFA9A0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2438400" y="4500563"/>
            <a:ext cx="85344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双角子宫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1AE0A1F-0167-4C11-AFA3-7B0BC50018A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438400" y="5357813"/>
            <a:ext cx="8534400" cy="642938"/>
          </a:xfrm>
          <a:prstGeom prst="rect">
            <a:avLst/>
          </a:prstGeom>
          <a:noFill/>
        </p:spPr>
        <p:txBody>
          <a:bodyPr vert="horz" rtlCol="0" anchor="ctr" anchorCtr="0">
            <a:noAutofit/>
          </a:bodyPr>
          <a:lstStyle/>
          <a:p>
            <a:r>
              <a:rPr lang="zh-CN" altLang="en-US" sz="26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对分子宫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4C7CDC8-BDCA-4222-89F0-AD4450FF48C5}"/>
              </a:ext>
            </a:extLst>
          </p:cNvPr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1571625" y="28503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A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FA571FC-69BE-4B9E-AAA8-653932560707}"/>
              </a:ext>
            </a:extLst>
          </p:cNvPr>
          <p:cNvSpPr>
            <a:spLocks noChangeAspect="1"/>
          </p:cNvSpPr>
          <p:nvPr>
            <p:custDataLst>
              <p:tags r:id="rId8"/>
            </p:custDataLst>
          </p:nvPr>
        </p:nvSpPr>
        <p:spPr>
          <a:xfrm>
            <a:off x="1571625" y="37076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B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EEB9DA1A-80AA-4B3F-8204-1C3722734951}"/>
              </a:ext>
            </a:extLst>
          </p:cNvPr>
          <p:cNvSpPr>
            <a:spLocks noChangeAspect="1"/>
          </p:cNvSpPr>
          <p:nvPr>
            <p:custDataLst>
              <p:tags r:id="rId9"/>
            </p:custDataLst>
          </p:nvPr>
        </p:nvSpPr>
        <p:spPr>
          <a:xfrm>
            <a:off x="1571625" y="456485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C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97E81364-4EBC-47AF-BFF1-B1BD6A843506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>
          <a:xfrm>
            <a:off x="1571625" y="5422106"/>
            <a:ext cx="514350" cy="514350"/>
          </a:xfrm>
          <a:prstGeom prst="ellipse">
            <a:avLst/>
          </a:prstGeom>
          <a:solidFill>
            <a:srgbClr val="808080"/>
          </a:solidFill>
          <a:ln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en-US" altLang="zh-CN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D</a:t>
            </a:r>
            <a:endParaRPr lang="zh-CN" altLang="en-US" sz="1600">
              <a:solidFill>
                <a:srgbClr val="FFFFFF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8942CEFA-D6F3-4060-8911-6878D8AD2AA0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8915400" y="6215063"/>
            <a:ext cx="1543050" cy="411480"/>
          </a:xfrm>
          <a:prstGeom prst="roundRect">
            <a:avLst/>
          </a:prstGeom>
          <a:solidFill>
            <a:srgbClr val="808080"/>
          </a:solidFill>
          <a:ln w="38100" cmpd="sng">
            <a:solidFill>
              <a:srgbClr val="00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no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提交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D5EEA8D-F9E5-4873-8B5B-3E46290910C6}"/>
              </a:ext>
            </a:extLst>
          </p:cNvPr>
          <p:cNvGrpSpPr/>
          <p:nvPr>
            <p:custDataLst>
              <p:tags r:id="rId12"/>
            </p:custDataLst>
          </p:nvPr>
        </p:nvGrpSpPr>
        <p:grpSpPr>
          <a:xfrm>
            <a:off x="0" y="0"/>
            <a:ext cx="12192000" cy="635000"/>
            <a:chOff x="0" y="0"/>
            <a:chExt cx="12192000" cy="635000"/>
          </a:xfrm>
        </p:grpSpPr>
        <p:sp>
          <p:nvSpPr>
            <p:cNvPr id="16" name="TitleBackground">
              <a:extLst>
                <a:ext uri="{FF2B5EF4-FFF2-40B4-BE49-F238E27FC236}">
                  <a16:creationId xmlns:a16="http://schemas.microsoft.com/office/drawing/2014/main" id="{54C48B88-8DBB-4340-975F-F219DBFC0317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0"/>
              <a:ext cx="12192000" cy="635000"/>
            </a:xfrm>
            <a:prstGeom prst="rect">
              <a:avLst/>
            </a:prstGeom>
            <a:solidFill>
              <a:srgbClr val="F6F7F8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ColorBlock">
              <a:extLst>
                <a:ext uri="{FF2B5EF4-FFF2-40B4-BE49-F238E27FC236}">
                  <a16:creationId xmlns:a16="http://schemas.microsoft.com/office/drawing/2014/main" id="{F0847473-4ECF-4EC8-8B5E-0D5E06D59DE1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0" y="0"/>
              <a:ext cx="190500" cy="635000"/>
            </a:xfrm>
            <a:prstGeom prst="rect">
              <a:avLst/>
            </a:prstGeom>
            <a:solidFill>
              <a:srgbClr val="639EF4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ypeText">
              <a:extLst>
                <a:ext uri="{FF2B5EF4-FFF2-40B4-BE49-F238E27FC236}">
                  <a16:creationId xmlns:a16="http://schemas.microsoft.com/office/drawing/2014/main" id="{E2B6FB66-A616-4FF2-97E9-3E61C8D78620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254000" y="0"/>
              <a:ext cx="1905000" cy="635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zh-CN" altLang="en-US" sz="2600">
                  <a:solidFill>
                    <a:srgbClr val="00000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单选题</a:t>
              </a:r>
            </a:p>
          </p:txBody>
        </p:sp>
        <p:sp>
          <p:nvSpPr>
            <p:cNvPr id="19" name="TipText">
              <a:extLst>
                <a:ext uri="{FF2B5EF4-FFF2-40B4-BE49-F238E27FC236}">
                  <a16:creationId xmlns:a16="http://schemas.microsoft.com/office/drawing/2014/main" id="{71C64561-A69B-45A8-B89D-1CAFD71D7045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1525905" y="109220"/>
              <a:ext cx="2286000" cy="508000"/>
            </a:xfrm>
            <a:prstGeom prst="rect">
              <a:avLst/>
            </a:prstGeom>
            <a:noFill/>
          </p:spPr>
          <p:txBody>
            <a:bodyPr vert="horz" wrap="none" rtlCol="0" anchor="ctr" anchorCtr="0">
              <a:noAutofit/>
            </a:bodyPr>
            <a:lstStyle/>
            <a:p>
              <a:r>
                <a:rPr lang="en-US" altLang="zh-CN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1</a:t>
              </a:r>
              <a:r>
                <a:rPr lang="zh-CN" altLang="en-US" sz="2000">
                  <a:solidFill>
                    <a:srgbClr val="808080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  <a:sym typeface="Microsoft Yahei" panose="020B0503020204020204" pitchFamily="34" charset="-122"/>
                </a:rPr>
                <a:t>分</a:t>
              </a:r>
            </a:p>
          </p:txBody>
        </p: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3BB00A3E-C175-4205-B135-50F4FF3F4291}"/>
              </a:ext>
            </a:extLst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2600" y="63500"/>
            <a:ext cx="1422400" cy="5080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1AA4A3E9-39C3-4C4D-8F41-4C1696E8B81E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1219200" y="635000"/>
            <a:ext cx="9753600" cy="487680"/>
          </a:xfrm>
          <a:prstGeom prst="rect">
            <a:avLst/>
          </a:prstGeom>
          <a:solidFill>
            <a:srgbClr val="FBFAEF">
              <a:alpha val="90000"/>
            </a:srgbClr>
          </a:solidFill>
        </p:spPr>
        <p:txBody>
          <a:bodyPr vert="horz" wrap="none" rtlCol="0" anchor="ctr" anchorCtr="1">
            <a:noAutofit/>
          </a:bodyPr>
          <a:lstStyle/>
          <a:p>
            <a:r>
              <a:rPr lang="zh-CN" altLang="en-US" sz="1600">
                <a:solidFill>
                  <a:srgbClr val="F84F4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此题未设置答案，请点击右侧设置按钮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14573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D76FAA7-F655-41A2-AF0A-7DD8ECC7AAB8}"/>
              </a:ext>
            </a:extLst>
          </p:cNvPr>
          <p:cNvSpPr/>
          <p:nvPr/>
        </p:nvSpPr>
        <p:spPr>
          <a:xfrm>
            <a:off x="1534949" y="1280067"/>
            <a:ext cx="825258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 </a:t>
            </a:r>
            <a:r>
              <a:rPr lang="en-US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  </a:t>
            </a:r>
            <a:r>
              <a:rPr lang="zh-CN" altLang="zh-CN" sz="36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）是精子获能、卵子受精的场所。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74998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V="1">
            <a:off x="695960" y="1107440"/>
            <a:ext cx="9453880" cy="2206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614965" y="1343818"/>
            <a:ext cx="11317538" cy="1089185"/>
          </a:xfrm>
          <a:prstGeom prst="rect">
            <a:avLst/>
          </a:prstGeom>
        </p:spPr>
        <p:txBody>
          <a:bodyPr/>
          <a:lstStyle>
            <a:lvl1pPr marL="347345" indent="-347345" algn="l" defTabSz="914400" rtl="0" eaLnBrk="1" latinLnBrk="0" hangingPunct="1">
              <a:lnSpc>
                <a:spcPct val="10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0410" indent="-28321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zh-CN" altLang="en-US" sz="2800" b="1" dirty="0">
                <a:latin typeface="+mn-ea"/>
                <a:ea typeface="+mn-ea"/>
              </a:rPr>
              <a:t>母畜生殖系统由那些器官构成，其形态、位置、功能如何？</a:t>
            </a:r>
            <a:endParaRPr lang="zh-CN" altLang="en-US" dirty="0">
              <a:latin typeface="+mn-ea"/>
              <a:ea typeface="+mn-ea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600" dirty="0">
                <a:latin typeface="微软雅黑" panose="020B0503020204020204" charset="-122"/>
                <a:ea typeface="微软雅黑" panose="020B0503020204020204" charset="-122"/>
              </a:rPr>
              <a:t>总结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255" y="2023110"/>
            <a:ext cx="6994525" cy="46443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Grp="1" noChangeArrowheads="1"/>
          </p:cNvSpPr>
          <p:nvPr>
            <p:ph idx="1"/>
          </p:nvPr>
        </p:nvSpPr>
        <p:spPr>
          <a:xfrm>
            <a:off x="838200" y="2159000"/>
            <a:ext cx="10515600" cy="43513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defRPr>
            </a:lvl1pPr>
          </a:lstStyle>
          <a:p>
            <a:pPr algn="ctr"/>
            <a:r>
              <a:rPr lang="zh-CN" altLang="en-US" sz="7200" dirty="0">
                <a:solidFill>
                  <a:srgbClr val="000099"/>
                </a:solidFill>
                <a:ea typeface="华文行楷" pitchFamily="2" charset="-122"/>
              </a:rPr>
              <a:t>谢谢大家！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OC_GUID" val="{61597699-70f1-4b6a-ab61-0095a58b52bb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MultipleChoice"/>
  <p:tag name="PROBLEMSCORE" val="1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ody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Item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Bullet"/>
  <p:tag name="RAINPROBLEMTYPE" val="MultipleChoice"/>
  <p:tag name="RAINBULLET" val="Wron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ubmit"/>
  <p:tag name="RAINPROBLEMTYPE" val="MultipleChoic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Setting"/>
  <p:tag name="RAINPROBLEMTYPE" val="MultipleChoic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" val="ProblemWarnin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AINPROBLEMTYPE" val="ProblemTypeMarker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项目一</Template>
  <TotalTime>10</TotalTime>
  <Words>2708</Words>
  <Application>Microsoft Office PowerPoint</Application>
  <PresentationFormat>宽屏</PresentationFormat>
  <Paragraphs>270</Paragraphs>
  <Slides>42</Slides>
  <Notes>30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58" baseType="lpstr">
      <vt:lpstr>@宋体</vt:lpstr>
      <vt:lpstr>Monotype Sorts</vt:lpstr>
      <vt:lpstr>等线</vt:lpstr>
      <vt:lpstr>等线 Light</vt:lpstr>
      <vt:lpstr>方正兰亭超细黑简体</vt:lpstr>
      <vt:lpstr>仿宋</vt:lpstr>
      <vt:lpstr>黑体</vt:lpstr>
      <vt:lpstr>楷体_GB2312</vt:lpstr>
      <vt:lpstr>宋体</vt:lpstr>
      <vt:lpstr>微软雅黑</vt:lpstr>
      <vt:lpstr>微软雅黑</vt:lpstr>
      <vt:lpstr>Arial</vt:lpstr>
      <vt:lpstr>Times New Roman</vt:lpstr>
      <vt:lpstr>Wingdings</vt:lpstr>
      <vt:lpstr>Office 主题​​</vt:lpstr>
      <vt:lpstr>Microsoft PowerPoint 幻灯片</vt:lpstr>
      <vt:lpstr>PowerPoint 演示文稿</vt:lpstr>
      <vt:lpstr>目的要求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动物繁殖与改良</dc:title>
  <dc:creator>李 玉丹</dc:creator>
  <cp:lastModifiedBy>李 玉丹</cp:lastModifiedBy>
  <cp:revision>465</cp:revision>
  <dcterms:created xsi:type="dcterms:W3CDTF">2019-09-17T02:06:00Z</dcterms:created>
  <dcterms:modified xsi:type="dcterms:W3CDTF">2020-11-22T15:03:20Z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2052-11.1.0.9584</vt:lpwstr>
  </property>
</Properties>
</file>