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622" r:id="rId3"/>
    <p:sldId id="627" r:id="rId4"/>
    <p:sldId id="628" r:id="rId5"/>
    <p:sldId id="624" r:id="rId6"/>
    <p:sldId id="258" r:id="rId7"/>
    <p:sldId id="623" r:id="rId8"/>
    <p:sldId id="621" r:id="rId9"/>
    <p:sldId id="625" r:id="rId10"/>
    <p:sldId id="626" r:id="rId1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0000"/>
    <a:srgbClr val="FFFFFF"/>
    <a:srgbClr val="117AAF"/>
    <a:srgbClr val="3C9094"/>
    <a:srgbClr val="DD6A23"/>
    <a:srgbClr val="CC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 autoAdjust="0"/>
    <p:restoredTop sz="94706" autoAdjust="0"/>
  </p:normalViewPr>
  <p:slideViewPr>
    <p:cSldViewPr>
      <p:cViewPr varScale="1">
        <p:scale>
          <a:sx n="97" d="100"/>
          <a:sy n="97" d="100"/>
        </p:scale>
        <p:origin x="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96" y="242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12713" y="6172200"/>
            <a:ext cx="8936037" cy="414338"/>
            <a:chOff x="71" y="3751"/>
            <a:chExt cx="5629" cy="398"/>
          </a:xfrm>
        </p:grpSpPr>
        <p:sp>
          <p:nvSpPr>
            <p:cNvPr id="5" name="Freeform 9"/>
            <p:cNvSpPr>
              <a:spLocks/>
            </p:cNvSpPr>
            <p:nvPr userDrawn="1"/>
          </p:nvSpPr>
          <p:spPr bwMode="gray">
            <a:xfrm>
              <a:off x="71" y="3751"/>
              <a:ext cx="5626" cy="349"/>
            </a:xfrm>
            <a:custGeom>
              <a:avLst/>
              <a:gdLst/>
              <a:ahLst/>
              <a:cxnLst>
                <a:cxn ang="0">
                  <a:pos x="5626" y="349"/>
                </a:cxn>
                <a:cxn ang="0">
                  <a:pos x="0" y="349"/>
                </a:cxn>
                <a:cxn ang="0">
                  <a:pos x="0" y="187"/>
                </a:cxn>
                <a:cxn ang="0">
                  <a:pos x="0" y="114"/>
                </a:cxn>
                <a:cxn ang="0">
                  <a:pos x="4064" y="118"/>
                </a:cxn>
                <a:cxn ang="0">
                  <a:pos x="4329" y="0"/>
                </a:cxn>
                <a:cxn ang="0">
                  <a:pos x="5623" y="0"/>
                </a:cxn>
                <a:cxn ang="0">
                  <a:pos x="5626" y="349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78" y="103"/>
                    <a:pt x="3343" y="137"/>
                    <a:pt x="4064" y="118"/>
                  </a:cubicBezTo>
                  <a:lnTo>
                    <a:pt x="4329" y="0"/>
                  </a:lnTo>
                  <a:lnTo>
                    <a:pt x="5623" y="0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Freeform 10"/>
            <p:cNvSpPr>
              <a:spLocks/>
            </p:cNvSpPr>
            <p:nvPr userDrawn="1"/>
          </p:nvSpPr>
          <p:spPr bwMode="gray">
            <a:xfrm>
              <a:off x="71" y="3800"/>
              <a:ext cx="5626" cy="349"/>
            </a:xfrm>
            <a:custGeom>
              <a:avLst/>
              <a:gdLst/>
              <a:ahLst/>
              <a:cxnLst>
                <a:cxn ang="0">
                  <a:pos x="5626" y="349"/>
                </a:cxn>
                <a:cxn ang="0">
                  <a:pos x="0" y="349"/>
                </a:cxn>
                <a:cxn ang="0">
                  <a:pos x="0" y="187"/>
                </a:cxn>
                <a:cxn ang="0">
                  <a:pos x="0" y="114"/>
                </a:cxn>
                <a:cxn ang="0">
                  <a:pos x="4082" y="118"/>
                </a:cxn>
                <a:cxn ang="0">
                  <a:pos x="4345" y="0"/>
                </a:cxn>
                <a:cxn ang="0">
                  <a:pos x="5623" y="6"/>
                </a:cxn>
                <a:cxn ang="0">
                  <a:pos x="5626" y="349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80" y="103"/>
                    <a:pt x="3358" y="137"/>
                    <a:pt x="4082" y="118"/>
                  </a:cubicBezTo>
                  <a:lnTo>
                    <a:pt x="4345" y="0"/>
                  </a:lnTo>
                  <a:lnTo>
                    <a:pt x="5623" y="6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Freeform 11"/>
            <p:cNvSpPr>
              <a:spLocks/>
            </p:cNvSpPr>
            <p:nvPr userDrawn="1"/>
          </p:nvSpPr>
          <p:spPr bwMode="gray">
            <a:xfrm>
              <a:off x="4209" y="3833"/>
              <a:ext cx="1491" cy="87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223" y="0"/>
                </a:cxn>
                <a:cxn ang="0">
                  <a:pos x="1491" y="0"/>
                </a:cxn>
                <a:cxn ang="0">
                  <a:pos x="1488" y="60"/>
                </a:cxn>
                <a:cxn ang="0">
                  <a:pos x="383" y="59"/>
                </a:cxn>
                <a:cxn ang="0">
                  <a:pos x="273" y="88"/>
                </a:cxn>
                <a:cxn ang="0">
                  <a:pos x="0" y="84"/>
                </a:cxn>
              </a:cxnLst>
              <a:rect l="0" t="0" r="r" b="b"/>
              <a:pathLst>
                <a:path w="1491" h="88">
                  <a:moveTo>
                    <a:pt x="0" y="84"/>
                  </a:moveTo>
                  <a:lnTo>
                    <a:pt x="223" y="0"/>
                  </a:lnTo>
                  <a:lnTo>
                    <a:pt x="1491" y="0"/>
                  </a:lnTo>
                  <a:lnTo>
                    <a:pt x="1488" y="60"/>
                  </a:lnTo>
                  <a:lnTo>
                    <a:pt x="383" y="59"/>
                  </a:lnTo>
                  <a:lnTo>
                    <a:pt x="273" y="88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8" name="Group 12"/>
          <p:cNvGrpSpPr>
            <a:grpSpLocks/>
          </p:cNvGrpSpPr>
          <p:nvPr/>
        </p:nvGrpSpPr>
        <p:grpSpPr bwMode="auto">
          <a:xfrm rot="10800000">
            <a:off x="6003925" y="1295400"/>
            <a:ext cx="2768600" cy="779463"/>
            <a:chOff x="1566" y="164"/>
            <a:chExt cx="1455" cy="425"/>
          </a:xfrm>
        </p:grpSpPr>
        <p:sp>
          <p:nvSpPr>
            <p:cNvPr id="9" name="Freeform 13"/>
            <p:cNvSpPr>
              <a:spLocks/>
            </p:cNvSpPr>
            <p:nvPr/>
          </p:nvSpPr>
          <p:spPr bwMode="gray">
            <a:xfrm>
              <a:off x="1894" y="468"/>
              <a:ext cx="38" cy="121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5" y="36"/>
                </a:cxn>
                <a:cxn ang="0">
                  <a:pos x="30" y="36"/>
                </a:cxn>
                <a:cxn ang="0">
                  <a:pos x="22" y="34"/>
                </a:cxn>
                <a:cxn ang="0">
                  <a:pos x="15" y="30"/>
                </a:cxn>
                <a:cxn ang="0">
                  <a:pos x="7" y="23"/>
                </a:cxn>
                <a:cxn ang="0">
                  <a:pos x="3" y="1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15" y="3"/>
                </a:cxn>
                <a:cxn ang="0">
                  <a:pos x="23" y="5"/>
                </a:cxn>
                <a:cxn ang="0">
                  <a:pos x="30" y="11"/>
                </a:cxn>
                <a:cxn ang="0">
                  <a:pos x="37" y="20"/>
                </a:cxn>
                <a:cxn ang="0">
                  <a:pos x="39" y="34"/>
                </a:cxn>
                <a:cxn ang="0">
                  <a:pos x="39" y="121"/>
                </a:cxn>
                <a:cxn ang="0">
                  <a:pos x="37" y="121"/>
                </a:cxn>
                <a:cxn ang="0">
                  <a:pos x="37" y="36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gray">
            <a:xfrm>
              <a:off x="2271" y="455"/>
              <a:ext cx="45" cy="138"/>
            </a:xfrm>
            <a:custGeom>
              <a:avLst/>
              <a:gdLst/>
              <a:ahLst/>
              <a:cxnLst>
                <a:cxn ang="0">
                  <a:pos x="3" y="42"/>
                </a:cxn>
                <a:cxn ang="0">
                  <a:pos x="6" y="42"/>
                </a:cxn>
                <a:cxn ang="0">
                  <a:pos x="12" y="42"/>
                </a:cxn>
                <a:cxn ang="0">
                  <a:pos x="20" y="39"/>
                </a:cxn>
                <a:cxn ang="0">
                  <a:pos x="29" y="35"/>
                </a:cxn>
                <a:cxn ang="0">
                  <a:pos x="37" y="27"/>
                </a:cxn>
                <a:cxn ang="0">
                  <a:pos x="43" y="17"/>
                </a:cxn>
                <a:cxn ang="0">
                  <a:pos x="45" y="2"/>
                </a:cxn>
                <a:cxn ang="0">
                  <a:pos x="43" y="0"/>
                </a:cxn>
                <a:cxn ang="0">
                  <a:pos x="37" y="2"/>
                </a:cxn>
                <a:cxn ang="0">
                  <a:pos x="29" y="3"/>
                </a:cxn>
                <a:cxn ang="0">
                  <a:pos x="19" y="7"/>
                </a:cxn>
                <a:cxn ang="0">
                  <a:pos x="11" y="14"/>
                </a:cxn>
                <a:cxn ang="0">
                  <a:pos x="4" y="23"/>
                </a:cxn>
                <a:cxn ang="0">
                  <a:pos x="0" y="39"/>
                </a:cxn>
                <a:cxn ang="0">
                  <a:pos x="0" y="139"/>
                </a:cxn>
                <a:cxn ang="0">
                  <a:pos x="3" y="139"/>
                </a:cxn>
                <a:cxn ang="0">
                  <a:pos x="3" y="42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gray">
            <a:xfrm>
              <a:off x="1773" y="378"/>
              <a:ext cx="146" cy="211"/>
            </a:xfrm>
            <a:custGeom>
              <a:avLst/>
              <a:gdLst/>
              <a:ahLst/>
              <a:cxnLst>
                <a:cxn ang="0">
                  <a:pos x="68" y="67"/>
                </a:cxn>
                <a:cxn ang="0">
                  <a:pos x="67" y="67"/>
                </a:cxn>
                <a:cxn ang="0">
                  <a:pos x="60" y="66"/>
                </a:cxn>
                <a:cxn ang="0">
                  <a:pos x="50" y="64"/>
                </a:cxn>
                <a:cxn ang="0">
                  <a:pos x="41" y="62"/>
                </a:cxn>
                <a:cxn ang="0">
                  <a:pos x="29" y="55"/>
                </a:cxn>
                <a:cxn ang="0">
                  <a:pos x="18" y="47"/>
                </a:cxn>
                <a:cxn ang="0">
                  <a:pos x="10" y="35"/>
                </a:cxn>
                <a:cxn ang="0">
                  <a:pos x="3" y="2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10" y="0"/>
                </a:cxn>
                <a:cxn ang="0">
                  <a:pos x="19" y="0"/>
                </a:cxn>
                <a:cxn ang="0">
                  <a:pos x="30" y="2"/>
                </a:cxn>
                <a:cxn ang="0">
                  <a:pos x="41" y="6"/>
                </a:cxn>
                <a:cxn ang="0">
                  <a:pos x="53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5" y="45"/>
                </a:cxn>
                <a:cxn ang="0">
                  <a:pos x="79" y="36"/>
                </a:cxn>
                <a:cxn ang="0">
                  <a:pos x="84" y="25"/>
                </a:cxn>
                <a:cxn ang="0">
                  <a:pos x="92" y="16"/>
                </a:cxn>
                <a:cxn ang="0">
                  <a:pos x="106" y="8"/>
                </a:cxn>
                <a:cxn ang="0">
                  <a:pos x="123" y="2"/>
                </a:cxn>
                <a:cxn ang="0">
                  <a:pos x="146" y="0"/>
                </a:cxn>
                <a:cxn ang="0">
                  <a:pos x="145" y="2"/>
                </a:cxn>
                <a:cxn ang="0">
                  <a:pos x="145" y="8"/>
                </a:cxn>
                <a:cxn ang="0">
                  <a:pos x="143" y="17"/>
                </a:cxn>
                <a:cxn ang="0">
                  <a:pos x="139" y="28"/>
                </a:cxn>
                <a:cxn ang="0">
                  <a:pos x="134" y="39"/>
                </a:cxn>
                <a:cxn ang="0">
                  <a:pos x="126" y="49"/>
                </a:cxn>
                <a:cxn ang="0">
                  <a:pos x="114" y="59"/>
                </a:cxn>
                <a:cxn ang="0">
                  <a:pos x="98" y="64"/>
                </a:cxn>
                <a:cxn ang="0">
                  <a:pos x="79" y="67"/>
                </a:cxn>
                <a:cxn ang="0">
                  <a:pos x="79" y="211"/>
                </a:cxn>
                <a:cxn ang="0">
                  <a:pos x="68" y="211"/>
                </a:cxn>
                <a:cxn ang="0">
                  <a:pos x="68" y="67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gray">
            <a:xfrm>
              <a:off x="2795" y="378"/>
              <a:ext cx="143" cy="21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6" y="67"/>
                </a:cxn>
                <a:cxn ang="0">
                  <a:pos x="59" y="66"/>
                </a:cxn>
                <a:cxn ang="0">
                  <a:pos x="50" y="64"/>
                </a:cxn>
                <a:cxn ang="0">
                  <a:pos x="39" y="62"/>
                </a:cxn>
                <a:cxn ang="0">
                  <a:pos x="28" y="55"/>
                </a:cxn>
                <a:cxn ang="0">
                  <a:pos x="17" y="47"/>
                </a:cxn>
                <a:cxn ang="0">
                  <a:pos x="9" y="35"/>
                </a:cxn>
                <a:cxn ang="0">
                  <a:pos x="2" y="2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8" y="2"/>
                </a:cxn>
                <a:cxn ang="0">
                  <a:pos x="40" y="6"/>
                </a:cxn>
                <a:cxn ang="0">
                  <a:pos x="51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4" y="45"/>
                </a:cxn>
                <a:cxn ang="0">
                  <a:pos x="77" y="36"/>
                </a:cxn>
                <a:cxn ang="0">
                  <a:pos x="82" y="25"/>
                </a:cxn>
                <a:cxn ang="0">
                  <a:pos x="91" y="16"/>
                </a:cxn>
                <a:cxn ang="0">
                  <a:pos x="105" y="8"/>
                </a:cxn>
                <a:cxn ang="0">
                  <a:pos x="121" y="2"/>
                </a:cxn>
                <a:cxn ang="0">
                  <a:pos x="144" y="0"/>
                </a:cxn>
                <a:cxn ang="0">
                  <a:pos x="144" y="2"/>
                </a:cxn>
                <a:cxn ang="0">
                  <a:pos x="144" y="8"/>
                </a:cxn>
                <a:cxn ang="0">
                  <a:pos x="141" y="17"/>
                </a:cxn>
                <a:cxn ang="0">
                  <a:pos x="139" y="28"/>
                </a:cxn>
                <a:cxn ang="0">
                  <a:pos x="133" y="39"/>
                </a:cxn>
                <a:cxn ang="0">
                  <a:pos x="125" y="49"/>
                </a:cxn>
                <a:cxn ang="0">
                  <a:pos x="113" y="59"/>
                </a:cxn>
                <a:cxn ang="0">
                  <a:pos x="97" y="64"/>
                </a:cxn>
                <a:cxn ang="0">
                  <a:pos x="77" y="67"/>
                </a:cxn>
                <a:cxn ang="0">
                  <a:pos x="77" y="211"/>
                </a:cxn>
                <a:cxn ang="0">
                  <a:pos x="67" y="211"/>
                </a:cxn>
                <a:cxn ang="0">
                  <a:pos x="67" y="67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gray">
            <a:xfrm>
              <a:off x="2634" y="457"/>
              <a:ext cx="88" cy="132"/>
            </a:xfrm>
            <a:custGeom>
              <a:avLst/>
              <a:gdLst/>
              <a:ahLst/>
              <a:cxnLst>
                <a:cxn ang="0">
                  <a:pos x="42" y="43"/>
                </a:cxn>
                <a:cxn ang="0">
                  <a:pos x="39" y="42"/>
                </a:cxn>
                <a:cxn ang="0">
                  <a:pos x="33" y="42"/>
                </a:cxn>
                <a:cxn ang="0">
                  <a:pos x="25" y="39"/>
                </a:cxn>
                <a:cxn ang="0">
                  <a:pos x="16" y="35"/>
                </a:cxn>
                <a:cxn ang="0">
                  <a:pos x="8" y="27"/>
                </a:cxn>
                <a:cxn ang="0">
                  <a:pos x="2" y="16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29" y="8"/>
                </a:cxn>
                <a:cxn ang="0">
                  <a:pos x="37" y="15"/>
                </a:cxn>
                <a:cxn ang="0">
                  <a:pos x="42" y="26"/>
                </a:cxn>
                <a:cxn ang="0">
                  <a:pos x="45" y="39"/>
                </a:cxn>
                <a:cxn ang="0">
                  <a:pos x="45" y="38"/>
                </a:cxn>
                <a:cxn ang="0">
                  <a:pos x="45" y="34"/>
                </a:cxn>
                <a:cxn ang="0">
                  <a:pos x="46" y="27"/>
                </a:cxn>
                <a:cxn ang="0">
                  <a:pos x="49" y="20"/>
                </a:cxn>
                <a:cxn ang="0">
                  <a:pos x="54" y="14"/>
                </a:cxn>
                <a:cxn ang="0">
                  <a:pos x="62" y="7"/>
                </a:cxn>
                <a:cxn ang="0">
                  <a:pos x="73" y="3"/>
                </a:cxn>
                <a:cxn ang="0">
                  <a:pos x="89" y="0"/>
                </a:cxn>
                <a:cxn ang="0">
                  <a:pos x="89" y="3"/>
                </a:cxn>
                <a:cxn ang="0">
                  <a:pos x="88" y="10"/>
                </a:cxn>
                <a:cxn ang="0">
                  <a:pos x="87" y="18"/>
                </a:cxn>
                <a:cxn ang="0">
                  <a:pos x="81" y="26"/>
                </a:cxn>
                <a:cxn ang="0">
                  <a:pos x="74" y="34"/>
                </a:cxn>
                <a:cxn ang="0">
                  <a:pos x="64" y="41"/>
                </a:cxn>
                <a:cxn ang="0">
                  <a:pos x="47" y="43"/>
                </a:cxn>
                <a:cxn ang="0">
                  <a:pos x="47" y="132"/>
                </a:cxn>
                <a:cxn ang="0">
                  <a:pos x="42" y="132"/>
                </a:cxn>
                <a:cxn ang="0">
                  <a:pos x="42" y="43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gray">
            <a:xfrm>
              <a:off x="2433" y="405"/>
              <a:ext cx="88" cy="186"/>
            </a:xfrm>
            <a:custGeom>
              <a:avLst/>
              <a:gdLst/>
              <a:ahLst/>
              <a:cxnLst>
                <a:cxn ang="0">
                  <a:pos x="43" y="43"/>
                </a:cxn>
                <a:cxn ang="0">
                  <a:pos x="41" y="43"/>
                </a:cxn>
                <a:cxn ang="0">
                  <a:pos x="35" y="43"/>
                </a:cxn>
                <a:cxn ang="0">
                  <a:pos x="27" y="41"/>
                </a:cxn>
                <a:cxn ang="0">
                  <a:pos x="18" y="35"/>
                </a:cxn>
                <a:cxn ang="0">
                  <a:pos x="8" y="28"/>
                </a:cxn>
                <a:cxn ang="0">
                  <a:pos x="3" y="1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17" y="1"/>
                </a:cxn>
                <a:cxn ang="0">
                  <a:pos x="26" y="6"/>
                </a:cxn>
                <a:cxn ang="0">
                  <a:pos x="35" y="12"/>
                </a:cxn>
                <a:cxn ang="0">
                  <a:pos x="42" y="24"/>
                </a:cxn>
                <a:cxn ang="0">
                  <a:pos x="48" y="41"/>
                </a:cxn>
                <a:cxn ang="0">
                  <a:pos x="48" y="90"/>
                </a:cxn>
                <a:cxn ang="0">
                  <a:pos x="48" y="88"/>
                </a:cxn>
                <a:cxn ang="0">
                  <a:pos x="48" y="82"/>
                </a:cxn>
                <a:cxn ang="0">
                  <a:pos x="50" y="74"/>
                </a:cxn>
                <a:cxn ang="0">
                  <a:pos x="54" y="66"/>
                </a:cxn>
                <a:cxn ang="0">
                  <a:pos x="61" y="58"/>
                </a:cxn>
                <a:cxn ang="0">
                  <a:pos x="72" y="53"/>
                </a:cxn>
                <a:cxn ang="0">
                  <a:pos x="87" y="50"/>
                </a:cxn>
                <a:cxn ang="0">
                  <a:pos x="88" y="51"/>
                </a:cxn>
                <a:cxn ang="0">
                  <a:pos x="88" y="57"/>
                </a:cxn>
                <a:cxn ang="0">
                  <a:pos x="87" y="64"/>
                </a:cxn>
                <a:cxn ang="0">
                  <a:pos x="84" y="72"/>
                </a:cxn>
                <a:cxn ang="0">
                  <a:pos x="80" y="80"/>
                </a:cxn>
                <a:cxn ang="0">
                  <a:pos x="73" y="86"/>
                </a:cxn>
                <a:cxn ang="0">
                  <a:pos x="62" y="92"/>
                </a:cxn>
                <a:cxn ang="0">
                  <a:pos x="48" y="93"/>
                </a:cxn>
                <a:cxn ang="0">
                  <a:pos x="48" y="186"/>
                </a:cxn>
                <a:cxn ang="0">
                  <a:pos x="43" y="186"/>
                </a:cxn>
                <a:cxn ang="0">
                  <a:pos x="43" y="143"/>
                </a:cxn>
                <a:cxn ang="0">
                  <a:pos x="42" y="143"/>
                </a:cxn>
                <a:cxn ang="0">
                  <a:pos x="37" y="142"/>
                </a:cxn>
                <a:cxn ang="0">
                  <a:pos x="29" y="140"/>
                </a:cxn>
                <a:cxn ang="0">
                  <a:pos x="22" y="136"/>
                </a:cxn>
                <a:cxn ang="0">
                  <a:pos x="14" y="130"/>
                </a:cxn>
                <a:cxn ang="0">
                  <a:pos x="8" y="120"/>
                </a:cxn>
                <a:cxn ang="0">
                  <a:pos x="7" y="105"/>
                </a:cxn>
                <a:cxn ang="0">
                  <a:pos x="8" y="105"/>
                </a:cxn>
                <a:cxn ang="0">
                  <a:pos x="12" y="107"/>
                </a:cxn>
                <a:cxn ang="0">
                  <a:pos x="19" y="108"/>
                </a:cxn>
                <a:cxn ang="0">
                  <a:pos x="26" y="111"/>
                </a:cxn>
                <a:cxn ang="0">
                  <a:pos x="34" y="117"/>
                </a:cxn>
                <a:cxn ang="0">
                  <a:pos x="39" y="127"/>
                </a:cxn>
                <a:cxn ang="0">
                  <a:pos x="43" y="140"/>
                </a:cxn>
                <a:cxn ang="0">
                  <a:pos x="43" y="43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gray">
            <a:xfrm>
              <a:off x="1917" y="238"/>
              <a:ext cx="164" cy="357"/>
            </a:xfrm>
            <a:custGeom>
              <a:avLst/>
              <a:gdLst/>
              <a:ahLst/>
              <a:cxnLst>
                <a:cxn ang="0">
                  <a:pos x="85" y="84"/>
                </a:cxn>
                <a:cxn ang="0">
                  <a:pos x="101" y="81"/>
                </a:cxn>
                <a:cxn ang="0">
                  <a:pos x="124" y="73"/>
                </a:cxn>
                <a:cxn ang="0">
                  <a:pos x="148" y="56"/>
                </a:cxn>
                <a:cxn ang="0">
                  <a:pos x="163" y="23"/>
                </a:cxn>
                <a:cxn ang="0">
                  <a:pos x="163" y="0"/>
                </a:cxn>
                <a:cxn ang="0">
                  <a:pos x="148" y="0"/>
                </a:cxn>
                <a:cxn ang="0">
                  <a:pos x="125" y="6"/>
                </a:cxn>
                <a:cxn ang="0">
                  <a:pos x="101" y="22"/>
                </a:cxn>
                <a:cxn ang="0">
                  <a:pos x="82" y="54"/>
                </a:cxn>
                <a:cxn ang="0">
                  <a:pos x="77" y="173"/>
                </a:cxn>
                <a:cxn ang="0">
                  <a:pos x="77" y="165"/>
                </a:cxn>
                <a:cxn ang="0">
                  <a:pos x="71" y="146"/>
                </a:cxn>
                <a:cxn ang="0">
                  <a:pos x="60" y="123"/>
                </a:cxn>
                <a:cxn ang="0">
                  <a:pos x="38" y="104"/>
                </a:cxn>
                <a:cxn ang="0">
                  <a:pos x="0" y="96"/>
                </a:cxn>
                <a:cxn ang="0">
                  <a:pos x="0" y="103"/>
                </a:cxn>
                <a:cxn ang="0">
                  <a:pos x="0" y="120"/>
                </a:cxn>
                <a:cxn ang="0">
                  <a:pos x="8" y="143"/>
                </a:cxn>
                <a:cxn ang="0">
                  <a:pos x="24" y="163"/>
                </a:cxn>
                <a:cxn ang="0">
                  <a:pos x="55" y="177"/>
                </a:cxn>
                <a:cxn ang="0">
                  <a:pos x="77" y="356"/>
                </a:cxn>
                <a:cxn ang="0">
                  <a:pos x="82" y="274"/>
                </a:cxn>
                <a:cxn ang="0">
                  <a:pos x="91" y="273"/>
                </a:cxn>
                <a:cxn ang="0">
                  <a:pos x="112" y="267"/>
                </a:cxn>
                <a:cxn ang="0">
                  <a:pos x="135" y="252"/>
                </a:cxn>
                <a:cxn ang="0">
                  <a:pos x="151" y="224"/>
                </a:cxn>
                <a:cxn ang="0">
                  <a:pos x="152" y="203"/>
                </a:cxn>
                <a:cxn ang="0">
                  <a:pos x="137" y="204"/>
                </a:cxn>
                <a:cxn ang="0">
                  <a:pos x="117" y="211"/>
                </a:cxn>
                <a:cxn ang="0">
                  <a:pos x="97" y="231"/>
                </a:cxn>
                <a:cxn ang="0">
                  <a:pos x="82" y="267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gray">
            <a:xfrm>
              <a:off x="2515" y="384"/>
              <a:ext cx="93" cy="209"/>
            </a:xfrm>
            <a:custGeom>
              <a:avLst/>
              <a:gdLst/>
              <a:ahLst/>
              <a:cxnLst>
                <a:cxn ang="0">
                  <a:pos x="43" y="162"/>
                </a:cxn>
                <a:cxn ang="0">
                  <a:pos x="36" y="160"/>
                </a:cxn>
                <a:cxn ang="0">
                  <a:pos x="23" y="155"/>
                </a:cxn>
                <a:cxn ang="0">
                  <a:pos x="12" y="141"/>
                </a:cxn>
                <a:cxn ang="0">
                  <a:pos x="12" y="129"/>
                </a:cxn>
                <a:cxn ang="0">
                  <a:pos x="23" y="132"/>
                </a:cxn>
                <a:cxn ang="0">
                  <a:pos x="38" y="145"/>
                </a:cxn>
                <a:cxn ang="0">
                  <a:pos x="43" y="108"/>
                </a:cxn>
                <a:cxn ang="0">
                  <a:pos x="35" y="106"/>
                </a:cxn>
                <a:cxn ang="0">
                  <a:pos x="20" y="101"/>
                </a:cxn>
                <a:cxn ang="0">
                  <a:pos x="7" y="83"/>
                </a:cxn>
                <a:cxn ang="0">
                  <a:pos x="7" y="70"/>
                </a:cxn>
                <a:cxn ang="0">
                  <a:pos x="17" y="71"/>
                </a:cxn>
                <a:cxn ang="0">
                  <a:pos x="31" y="81"/>
                </a:cxn>
                <a:cxn ang="0">
                  <a:pos x="43" y="105"/>
                </a:cxn>
                <a:cxn ang="0">
                  <a:pos x="40" y="43"/>
                </a:cxn>
                <a:cxn ang="0">
                  <a:pos x="26" y="39"/>
                </a:cxn>
                <a:cxn ang="0">
                  <a:pos x="8" y="27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3" y="5"/>
                </a:cxn>
                <a:cxn ang="0">
                  <a:pos x="39" y="23"/>
                </a:cxn>
                <a:cxn ang="0">
                  <a:pos x="46" y="38"/>
                </a:cxn>
                <a:cxn ang="0">
                  <a:pos x="51" y="24"/>
                </a:cxn>
                <a:cxn ang="0">
                  <a:pos x="66" y="8"/>
                </a:cxn>
                <a:cxn ang="0">
                  <a:pos x="92" y="0"/>
                </a:cxn>
                <a:cxn ang="0">
                  <a:pos x="90" y="8"/>
                </a:cxn>
                <a:cxn ang="0">
                  <a:pos x="82" y="25"/>
                </a:cxn>
                <a:cxn ang="0">
                  <a:pos x="63" y="40"/>
                </a:cxn>
                <a:cxn ang="0">
                  <a:pos x="49" y="124"/>
                </a:cxn>
                <a:cxn ang="0">
                  <a:pos x="50" y="116"/>
                </a:cxn>
                <a:cxn ang="0">
                  <a:pos x="59" y="100"/>
                </a:cxn>
                <a:cxn ang="0">
                  <a:pos x="81" y="92"/>
                </a:cxn>
                <a:cxn ang="0">
                  <a:pos x="80" y="98"/>
                </a:cxn>
                <a:cxn ang="0">
                  <a:pos x="73" y="114"/>
                </a:cxn>
                <a:cxn ang="0">
                  <a:pos x="59" y="127"/>
                </a:cxn>
                <a:cxn ang="0">
                  <a:pos x="49" y="210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gray">
            <a:xfrm>
              <a:off x="1567" y="302"/>
              <a:ext cx="128" cy="293"/>
            </a:xfrm>
            <a:custGeom>
              <a:avLst/>
              <a:gdLst/>
              <a:ahLst/>
              <a:cxnLst>
                <a:cxn ang="0">
                  <a:pos x="61" y="225"/>
                </a:cxn>
                <a:cxn ang="0">
                  <a:pos x="54" y="225"/>
                </a:cxn>
                <a:cxn ang="0">
                  <a:pos x="38" y="219"/>
                </a:cxn>
                <a:cxn ang="0">
                  <a:pos x="23" y="206"/>
                </a:cxn>
                <a:cxn ang="0">
                  <a:pos x="15" y="180"/>
                </a:cxn>
                <a:cxn ang="0">
                  <a:pos x="23" y="180"/>
                </a:cxn>
                <a:cxn ang="0">
                  <a:pos x="38" y="186"/>
                </a:cxn>
                <a:cxn ang="0">
                  <a:pos x="54" y="205"/>
                </a:cxn>
                <a:cxn ang="0">
                  <a:pos x="61" y="151"/>
                </a:cxn>
                <a:cxn ang="0">
                  <a:pos x="52" y="149"/>
                </a:cxn>
                <a:cxn ang="0">
                  <a:pos x="34" y="144"/>
                </a:cxn>
                <a:cxn ang="0">
                  <a:pos x="16" y="128"/>
                </a:cxn>
                <a:cxn ang="0">
                  <a:pos x="8" y="98"/>
                </a:cxn>
                <a:cxn ang="0">
                  <a:pos x="15" y="97"/>
                </a:cxn>
                <a:cxn ang="0">
                  <a:pos x="29" y="101"/>
                </a:cxn>
                <a:cxn ang="0">
                  <a:pos x="47" y="116"/>
                </a:cxn>
                <a:cxn ang="0">
                  <a:pos x="61" y="147"/>
                </a:cxn>
                <a:cxn ang="0">
                  <a:pos x="58" y="60"/>
                </a:cxn>
                <a:cxn ang="0">
                  <a:pos x="44" y="58"/>
                </a:cxn>
                <a:cxn ang="0">
                  <a:pos x="25" y="50"/>
                </a:cxn>
                <a:cxn ang="0">
                  <a:pos x="8" y="32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7" y="5"/>
                </a:cxn>
                <a:cxn ang="0">
                  <a:pos x="48" y="21"/>
                </a:cxn>
                <a:cxn ang="0">
                  <a:pos x="65" y="56"/>
                </a:cxn>
                <a:cxn ang="0">
                  <a:pos x="66" y="48"/>
                </a:cxn>
                <a:cxn ang="0">
                  <a:pos x="77" y="28"/>
                </a:cxn>
                <a:cxn ang="0">
                  <a:pos x="96" y="9"/>
                </a:cxn>
                <a:cxn ang="0">
                  <a:pos x="128" y="0"/>
                </a:cxn>
                <a:cxn ang="0">
                  <a:pos x="127" y="9"/>
                </a:cxn>
                <a:cxn ang="0">
                  <a:pos x="119" y="31"/>
                </a:cxn>
                <a:cxn ang="0">
                  <a:pos x="101" y="51"/>
                </a:cxn>
                <a:cxn ang="0">
                  <a:pos x="67" y="60"/>
                </a:cxn>
                <a:cxn ang="0">
                  <a:pos x="69" y="170"/>
                </a:cxn>
                <a:cxn ang="0">
                  <a:pos x="73" y="155"/>
                </a:cxn>
                <a:cxn ang="0">
                  <a:pos x="86" y="136"/>
                </a:cxn>
                <a:cxn ang="0">
                  <a:pos x="113" y="128"/>
                </a:cxn>
                <a:cxn ang="0">
                  <a:pos x="112" y="136"/>
                </a:cxn>
                <a:cxn ang="0">
                  <a:pos x="105" y="153"/>
                </a:cxn>
                <a:cxn ang="0">
                  <a:pos x="92" y="172"/>
                </a:cxn>
                <a:cxn ang="0">
                  <a:pos x="67" y="180"/>
                </a:cxn>
                <a:cxn ang="0">
                  <a:pos x="61" y="292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gray">
            <a:xfrm>
              <a:off x="2599" y="338"/>
              <a:ext cx="68" cy="254"/>
            </a:xfrm>
            <a:custGeom>
              <a:avLst/>
              <a:gdLst/>
              <a:ahLst/>
              <a:cxnLst>
                <a:cxn ang="0">
                  <a:pos x="31" y="164"/>
                </a:cxn>
                <a:cxn ang="0">
                  <a:pos x="23" y="163"/>
                </a:cxn>
                <a:cxn ang="0">
                  <a:pos x="8" y="155"/>
                </a:cxn>
                <a:cxn ang="0">
                  <a:pos x="0" y="132"/>
                </a:cxn>
                <a:cxn ang="0">
                  <a:pos x="7" y="132"/>
                </a:cxn>
                <a:cxn ang="0">
                  <a:pos x="22" y="139"/>
                </a:cxn>
                <a:cxn ang="0">
                  <a:pos x="31" y="160"/>
                </a:cxn>
                <a:cxn ang="0">
                  <a:pos x="29" y="101"/>
                </a:cxn>
                <a:cxn ang="0">
                  <a:pos x="16" y="97"/>
                </a:cxn>
                <a:cxn ang="0">
                  <a:pos x="3" y="83"/>
                </a:cxn>
                <a:cxn ang="0">
                  <a:pos x="3" y="70"/>
                </a:cxn>
                <a:cxn ang="0">
                  <a:pos x="15" y="74"/>
                </a:cxn>
                <a:cxn ang="0">
                  <a:pos x="27" y="86"/>
                </a:cxn>
                <a:cxn ang="0">
                  <a:pos x="31" y="31"/>
                </a:cxn>
                <a:cxn ang="0">
                  <a:pos x="33" y="23"/>
                </a:cxn>
                <a:cxn ang="0">
                  <a:pos x="41" y="8"/>
                </a:cxn>
                <a:cxn ang="0">
                  <a:pos x="62" y="0"/>
                </a:cxn>
                <a:cxn ang="0">
                  <a:pos x="61" y="8"/>
                </a:cxn>
                <a:cxn ang="0">
                  <a:pos x="53" y="23"/>
                </a:cxn>
                <a:cxn ang="0">
                  <a:pos x="35" y="31"/>
                </a:cxn>
                <a:cxn ang="0">
                  <a:pos x="35" y="75"/>
                </a:cxn>
                <a:cxn ang="0">
                  <a:pos x="39" y="62"/>
                </a:cxn>
                <a:cxn ang="0">
                  <a:pos x="54" y="48"/>
                </a:cxn>
                <a:cxn ang="0">
                  <a:pos x="68" y="48"/>
                </a:cxn>
                <a:cxn ang="0">
                  <a:pos x="66" y="59"/>
                </a:cxn>
                <a:cxn ang="0">
                  <a:pos x="58" y="72"/>
                </a:cxn>
                <a:cxn ang="0">
                  <a:pos x="35" y="82"/>
                </a:cxn>
                <a:cxn ang="0">
                  <a:pos x="35" y="143"/>
                </a:cxn>
                <a:cxn ang="0">
                  <a:pos x="38" y="132"/>
                </a:cxn>
                <a:cxn ang="0">
                  <a:pos x="49" y="122"/>
                </a:cxn>
                <a:cxn ang="0">
                  <a:pos x="60" y="122"/>
                </a:cxn>
                <a:cxn ang="0">
                  <a:pos x="58" y="133"/>
                </a:cxn>
                <a:cxn ang="0">
                  <a:pos x="47" y="144"/>
                </a:cxn>
                <a:cxn ang="0">
                  <a:pos x="35" y="25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gray">
            <a:xfrm>
              <a:off x="1674" y="167"/>
              <a:ext cx="111" cy="425"/>
            </a:xfrm>
            <a:custGeom>
              <a:avLst/>
              <a:gdLst/>
              <a:ahLst/>
              <a:cxnLst>
                <a:cxn ang="0">
                  <a:pos x="52" y="272"/>
                </a:cxn>
                <a:cxn ang="0">
                  <a:pos x="44" y="270"/>
                </a:cxn>
                <a:cxn ang="0">
                  <a:pos x="26" y="265"/>
                </a:cxn>
                <a:cxn ang="0">
                  <a:pos x="8" y="249"/>
                </a:cxn>
                <a:cxn ang="0">
                  <a:pos x="0" y="219"/>
                </a:cxn>
                <a:cxn ang="0">
                  <a:pos x="8" y="219"/>
                </a:cxn>
                <a:cxn ang="0">
                  <a:pos x="25" y="223"/>
                </a:cxn>
                <a:cxn ang="0">
                  <a:pos x="41" y="235"/>
                </a:cxn>
                <a:cxn ang="0">
                  <a:pos x="52" y="265"/>
                </a:cxn>
                <a:cxn ang="0">
                  <a:pos x="50" y="168"/>
                </a:cxn>
                <a:cxn ang="0">
                  <a:pos x="35" y="165"/>
                </a:cxn>
                <a:cxn ang="0">
                  <a:pos x="17" y="156"/>
                </a:cxn>
                <a:cxn ang="0">
                  <a:pos x="3" y="134"/>
                </a:cxn>
                <a:cxn ang="0">
                  <a:pos x="3" y="116"/>
                </a:cxn>
                <a:cxn ang="0">
                  <a:pos x="19" y="120"/>
                </a:cxn>
                <a:cxn ang="0">
                  <a:pos x="39" y="133"/>
                </a:cxn>
                <a:cxn ang="0">
                  <a:pos x="52" y="161"/>
                </a:cxn>
                <a:cxn ang="0">
                  <a:pos x="53" y="50"/>
                </a:cxn>
                <a:cxn ang="0">
                  <a:pos x="54" y="36"/>
                </a:cxn>
                <a:cxn ang="0">
                  <a:pos x="65" y="17"/>
                </a:cxn>
                <a:cxn ang="0">
                  <a:pos x="87" y="3"/>
                </a:cxn>
                <a:cxn ang="0">
                  <a:pos x="103" y="3"/>
                </a:cxn>
                <a:cxn ang="0">
                  <a:pos x="99" y="21"/>
                </a:cxn>
                <a:cxn ang="0">
                  <a:pos x="84" y="42"/>
                </a:cxn>
                <a:cxn ang="0">
                  <a:pos x="58" y="52"/>
                </a:cxn>
                <a:cxn ang="0">
                  <a:pos x="58" y="127"/>
                </a:cxn>
                <a:cxn ang="0">
                  <a:pos x="61" y="112"/>
                </a:cxn>
                <a:cxn ang="0">
                  <a:pos x="72" y="94"/>
                </a:cxn>
                <a:cxn ang="0">
                  <a:pos x="93" y="80"/>
                </a:cxn>
                <a:cxn ang="0">
                  <a:pos x="111" y="80"/>
                </a:cxn>
                <a:cxn ang="0">
                  <a:pos x="111" y="91"/>
                </a:cxn>
                <a:cxn ang="0">
                  <a:pos x="107" y="108"/>
                </a:cxn>
                <a:cxn ang="0">
                  <a:pos x="91" y="126"/>
                </a:cxn>
                <a:cxn ang="0">
                  <a:pos x="58" y="135"/>
                </a:cxn>
                <a:cxn ang="0">
                  <a:pos x="58" y="236"/>
                </a:cxn>
                <a:cxn ang="0">
                  <a:pos x="61" y="223"/>
                </a:cxn>
                <a:cxn ang="0">
                  <a:pos x="73" y="208"/>
                </a:cxn>
                <a:cxn ang="0">
                  <a:pos x="97" y="200"/>
                </a:cxn>
                <a:cxn ang="0">
                  <a:pos x="99" y="207"/>
                </a:cxn>
                <a:cxn ang="0">
                  <a:pos x="97" y="220"/>
                </a:cxn>
                <a:cxn ang="0">
                  <a:pos x="87" y="235"/>
                </a:cxn>
                <a:cxn ang="0">
                  <a:pos x="58" y="245"/>
                </a:cxn>
                <a:cxn ang="0">
                  <a:pos x="52" y="42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gray">
            <a:xfrm>
              <a:off x="2065" y="367"/>
              <a:ext cx="100" cy="229"/>
            </a:xfrm>
            <a:custGeom>
              <a:avLst/>
              <a:gdLst/>
              <a:ahLst/>
              <a:cxnLst>
                <a:cxn ang="0">
                  <a:pos x="52" y="176"/>
                </a:cxn>
                <a:cxn ang="0">
                  <a:pos x="59" y="176"/>
                </a:cxn>
                <a:cxn ang="0">
                  <a:pos x="74" y="169"/>
                </a:cxn>
                <a:cxn ang="0">
                  <a:pos x="86" y="154"/>
                </a:cxn>
                <a:cxn ang="0">
                  <a:pos x="86" y="141"/>
                </a:cxn>
                <a:cxn ang="0">
                  <a:pos x="74" y="143"/>
                </a:cxn>
                <a:cxn ang="0">
                  <a:pos x="58" y="158"/>
                </a:cxn>
                <a:cxn ang="0">
                  <a:pos x="52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2" y="115"/>
                </a:cxn>
                <a:cxn ang="0">
                  <a:pos x="55" y="48"/>
                </a:cxn>
                <a:cxn ang="0">
                  <a:pos x="67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3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1" y="3"/>
                </a:cxn>
                <a:cxn ang="0">
                  <a:pos x="5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5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5" y="132"/>
                </a:cxn>
                <a:cxn ang="0">
                  <a:pos x="47" y="141"/>
                </a:cxn>
                <a:cxn ang="0">
                  <a:pos x="52" y="228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gray">
            <a:xfrm>
              <a:off x="2921" y="367"/>
              <a:ext cx="100" cy="229"/>
            </a:xfrm>
            <a:custGeom>
              <a:avLst/>
              <a:gdLst/>
              <a:ahLst/>
              <a:cxnLst>
                <a:cxn ang="0">
                  <a:pos x="53" y="176"/>
                </a:cxn>
                <a:cxn ang="0">
                  <a:pos x="60" y="176"/>
                </a:cxn>
                <a:cxn ang="0">
                  <a:pos x="74" y="169"/>
                </a:cxn>
                <a:cxn ang="0">
                  <a:pos x="87" y="154"/>
                </a:cxn>
                <a:cxn ang="0">
                  <a:pos x="87" y="141"/>
                </a:cxn>
                <a:cxn ang="0">
                  <a:pos x="74" y="143"/>
                </a:cxn>
                <a:cxn ang="0">
                  <a:pos x="60" y="158"/>
                </a:cxn>
                <a:cxn ang="0">
                  <a:pos x="53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3" y="115"/>
                </a:cxn>
                <a:cxn ang="0">
                  <a:pos x="56" y="48"/>
                </a:cxn>
                <a:cxn ang="0">
                  <a:pos x="68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4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2" y="3"/>
                </a:cxn>
                <a:cxn ang="0">
                  <a:pos x="6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6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6" y="132"/>
                </a:cxn>
                <a:cxn ang="0">
                  <a:pos x="47" y="141"/>
                </a:cxn>
                <a:cxn ang="0">
                  <a:pos x="53" y="228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/>
              <a:ahLst/>
              <a:cxnLst>
                <a:cxn ang="0">
                  <a:pos x="93" y="309"/>
                </a:cxn>
                <a:cxn ang="0">
                  <a:pos x="101" y="309"/>
                </a:cxn>
                <a:cxn ang="0">
                  <a:pos x="118" y="304"/>
                </a:cxn>
                <a:cxn ang="0">
                  <a:pos x="138" y="292"/>
                </a:cxn>
                <a:cxn ang="0">
                  <a:pos x="152" y="266"/>
                </a:cxn>
                <a:cxn ang="0">
                  <a:pos x="152" y="247"/>
                </a:cxn>
                <a:cxn ang="0">
                  <a:pos x="138" y="250"/>
                </a:cxn>
                <a:cxn ang="0">
                  <a:pos x="120" y="259"/>
                </a:cxn>
                <a:cxn ang="0">
                  <a:pos x="99" y="285"/>
                </a:cxn>
                <a:cxn ang="0">
                  <a:pos x="93" y="207"/>
                </a:cxn>
                <a:cxn ang="0">
                  <a:pos x="102" y="205"/>
                </a:cxn>
                <a:cxn ang="0">
                  <a:pos x="122" y="200"/>
                </a:cxn>
                <a:cxn ang="0">
                  <a:pos x="147" y="185"/>
                </a:cxn>
                <a:cxn ang="0">
                  <a:pos x="163" y="155"/>
                </a:cxn>
                <a:cxn ang="0">
                  <a:pos x="163" y="134"/>
                </a:cxn>
                <a:cxn ang="0">
                  <a:pos x="149" y="135"/>
                </a:cxn>
                <a:cxn ang="0">
                  <a:pos x="129" y="142"/>
                </a:cxn>
                <a:cxn ang="0">
                  <a:pos x="107" y="162"/>
                </a:cxn>
                <a:cxn ang="0">
                  <a:pos x="93" y="201"/>
                </a:cxn>
                <a:cxn ang="0">
                  <a:pos x="95" y="83"/>
                </a:cxn>
                <a:cxn ang="0">
                  <a:pos x="110" y="81"/>
                </a:cxn>
                <a:cxn ang="0">
                  <a:pos x="134" y="73"/>
                </a:cxn>
                <a:cxn ang="0">
                  <a:pos x="157" y="54"/>
                </a:cxn>
                <a:cxn ang="0">
                  <a:pos x="174" y="23"/>
                </a:cxn>
                <a:cxn ang="0">
                  <a:pos x="174" y="0"/>
                </a:cxn>
                <a:cxn ang="0">
                  <a:pos x="157" y="2"/>
                </a:cxn>
                <a:cxn ang="0">
                  <a:pos x="133" y="10"/>
                </a:cxn>
                <a:cxn ang="0">
                  <a:pos x="107" y="33"/>
                </a:cxn>
                <a:cxn ang="0">
                  <a:pos x="87" y="77"/>
                </a:cxn>
                <a:cxn ang="0">
                  <a:pos x="85" y="68"/>
                </a:cxn>
                <a:cxn ang="0">
                  <a:pos x="75" y="46"/>
                </a:cxn>
                <a:cxn ang="0">
                  <a:pos x="55" y="21"/>
                </a:cxn>
                <a:cxn ang="0">
                  <a:pos x="22" y="3"/>
                </a:cxn>
                <a:cxn ang="0">
                  <a:pos x="1" y="3"/>
                </a:cxn>
                <a:cxn ang="0">
                  <a:pos x="4" y="18"/>
                </a:cxn>
                <a:cxn ang="0">
                  <a:pos x="12" y="42"/>
                </a:cxn>
                <a:cxn ang="0">
                  <a:pos x="31" y="65"/>
                </a:cxn>
                <a:cxn ang="0">
                  <a:pos x="62" y="81"/>
                </a:cxn>
                <a:cxn ang="0">
                  <a:pos x="82" y="238"/>
                </a:cxn>
                <a:cxn ang="0">
                  <a:pos x="80" y="228"/>
                </a:cxn>
                <a:cxn ang="0">
                  <a:pos x="72" y="207"/>
                </a:cxn>
                <a:cxn ang="0">
                  <a:pos x="55" y="185"/>
                </a:cxn>
                <a:cxn ang="0">
                  <a:pos x="21" y="176"/>
                </a:cxn>
                <a:cxn ang="0">
                  <a:pos x="22" y="185"/>
                </a:cxn>
                <a:cxn ang="0">
                  <a:pos x="28" y="205"/>
                </a:cxn>
                <a:cxn ang="0">
                  <a:pos x="41" y="230"/>
                </a:cxn>
                <a:cxn ang="0">
                  <a:pos x="66" y="246"/>
                </a:cxn>
                <a:cxn ang="0">
                  <a:pos x="82" y="402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gray">
            <a:xfrm>
              <a:off x="2161" y="222"/>
              <a:ext cx="97" cy="370"/>
            </a:xfrm>
            <a:custGeom>
              <a:avLst/>
              <a:gdLst/>
              <a:ahLst/>
              <a:cxnLst>
                <a:cxn ang="0">
                  <a:pos x="52" y="237"/>
                </a:cxn>
                <a:cxn ang="0">
                  <a:pos x="59" y="237"/>
                </a:cxn>
                <a:cxn ang="0">
                  <a:pos x="74" y="232"/>
                </a:cxn>
                <a:cxn ang="0">
                  <a:pos x="90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1" y="197"/>
                </a:cxn>
                <a:cxn ang="0">
                  <a:pos x="56" y="215"/>
                </a:cxn>
                <a:cxn ang="0">
                  <a:pos x="52" y="147"/>
                </a:cxn>
                <a:cxn ang="0">
                  <a:pos x="59" y="147"/>
                </a:cxn>
                <a:cxn ang="0">
                  <a:pos x="74" y="141"/>
                </a:cxn>
                <a:cxn ang="0">
                  <a:pos x="90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1" y="109"/>
                </a:cxn>
                <a:cxn ang="0">
                  <a:pos x="56" y="126"/>
                </a:cxn>
                <a:cxn ang="0">
                  <a:pos x="52" y="46"/>
                </a:cxn>
                <a:cxn ang="0">
                  <a:pos x="51" y="37"/>
                </a:cxn>
                <a:cxn ang="0">
                  <a:pos x="45" y="23"/>
                </a:cxn>
                <a:cxn ang="0">
                  <a:pos x="32" y="6"/>
                </a:cxn>
                <a:cxn ang="0">
                  <a:pos x="6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3" y="43"/>
                </a:cxn>
                <a:cxn ang="0">
                  <a:pos x="45" y="113"/>
                </a:cxn>
                <a:cxn ang="0">
                  <a:pos x="45" y="106"/>
                </a:cxn>
                <a:cxn ang="0">
                  <a:pos x="40" y="90"/>
                </a:cxn>
                <a:cxn ang="0">
                  <a:pos x="27" y="75"/>
                </a:cxn>
                <a:cxn ang="0">
                  <a:pos x="1" y="67"/>
                </a:cxn>
                <a:cxn ang="0">
                  <a:pos x="0" y="75"/>
                </a:cxn>
                <a:cxn ang="0">
                  <a:pos x="2" y="91"/>
                </a:cxn>
                <a:cxn ang="0">
                  <a:pos x="14" y="109"/>
                </a:cxn>
                <a:cxn ang="0">
                  <a:pos x="45" y="118"/>
                </a:cxn>
                <a:cxn ang="0">
                  <a:pos x="45" y="207"/>
                </a:cxn>
                <a:cxn ang="0">
                  <a:pos x="43" y="195"/>
                </a:cxn>
                <a:cxn ang="0">
                  <a:pos x="33" y="182"/>
                </a:cxn>
                <a:cxn ang="0">
                  <a:pos x="12" y="175"/>
                </a:cxn>
                <a:cxn ang="0">
                  <a:pos x="10" y="182"/>
                </a:cxn>
                <a:cxn ang="0">
                  <a:pos x="13" y="197"/>
                </a:cxn>
                <a:cxn ang="0">
                  <a:pos x="29" y="211"/>
                </a:cxn>
                <a:cxn ang="0">
                  <a:pos x="45" y="373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gray">
            <a:xfrm>
              <a:off x="2708" y="222"/>
              <a:ext cx="97" cy="370"/>
            </a:xfrm>
            <a:custGeom>
              <a:avLst/>
              <a:gdLst/>
              <a:ahLst/>
              <a:cxnLst>
                <a:cxn ang="0">
                  <a:pos x="51" y="237"/>
                </a:cxn>
                <a:cxn ang="0">
                  <a:pos x="60" y="237"/>
                </a:cxn>
                <a:cxn ang="0">
                  <a:pos x="74" y="232"/>
                </a:cxn>
                <a:cxn ang="0">
                  <a:pos x="91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2" y="197"/>
                </a:cxn>
                <a:cxn ang="0">
                  <a:pos x="55" y="215"/>
                </a:cxn>
                <a:cxn ang="0">
                  <a:pos x="51" y="147"/>
                </a:cxn>
                <a:cxn ang="0">
                  <a:pos x="60" y="147"/>
                </a:cxn>
                <a:cxn ang="0">
                  <a:pos x="74" y="141"/>
                </a:cxn>
                <a:cxn ang="0">
                  <a:pos x="91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2" y="109"/>
                </a:cxn>
                <a:cxn ang="0">
                  <a:pos x="55" y="126"/>
                </a:cxn>
                <a:cxn ang="0">
                  <a:pos x="51" y="46"/>
                </a:cxn>
                <a:cxn ang="0">
                  <a:pos x="51" y="37"/>
                </a:cxn>
                <a:cxn ang="0">
                  <a:pos x="46" y="23"/>
                </a:cxn>
                <a:cxn ang="0">
                  <a:pos x="33" y="6"/>
                </a:cxn>
                <a:cxn ang="0">
                  <a:pos x="7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4" y="43"/>
                </a:cxn>
                <a:cxn ang="0">
                  <a:pos x="46" y="113"/>
                </a:cxn>
                <a:cxn ang="0">
                  <a:pos x="46" y="106"/>
                </a:cxn>
                <a:cxn ang="0">
                  <a:pos x="41" y="90"/>
                </a:cxn>
                <a:cxn ang="0">
                  <a:pos x="27" y="75"/>
                </a:cxn>
                <a:cxn ang="0">
                  <a:pos x="0" y="67"/>
                </a:cxn>
                <a:cxn ang="0">
                  <a:pos x="0" y="75"/>
                </a:cxn>
                <a:cxn ang="0">
                  <a:pos x="3" y="91"/>
                </a:cxn>
                <a:cxn ang="0">
                  <a:pos x="15" y="109"/>
                </a:cxn>
                <a:cxn ang="0">
                  <a:pos x="46" y="118"/>
                </a:cxn>
                <a:cxn ang="0">
                  <a:pos x="46" y="207"/>
                </a:cxn>
                <a:cxn ang="0">
                  <a:pos x="43" y="195"/>
                </a:cxn>
                <a:cxn ang="0">
                  <a:pos x="34" y="182"/>
                </a:cxn>
                <a:cxn ang="0">
                  <a:pos x="12" y="175"/>
                </a:cxn>
                <a:cxn ang="0">
                  <a:pos x="11" y="182"/>
                </a:cxn>
                <a:cxn ang="0">
                  <a:pos x="14" y="197"/>
                </a:cxn>
                <a:cxn ang="0">
                  <a:pos x="30" y="211"/>
                </a:cxn>
                <a:cxn ang="0">
                  <a:pos x="46" y="373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25" name="Freeform 29" descr="Dark upward diagonal"/>
          <p:cNvSpPr>
            <a:spLocks/>
          </p:cNvSpPr>
          <p:nvPr/>
        </p:nvSpPr>
        <p:spPr bwMode="gray">
          <a:xfrm>
            <a:off x="85725" y="76200"/>
            <a:ext cx="8977313" cy="381000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5546" y="0"/>
              </a:cxn>
              <a:cxn ang="0">
                <a:pos x="5655" y="84"/>
              </a:cxn>
              <a:cxn ang="0">
                <a:pos x="5649" y="315"/>
              </a:cxn>
              <a:cxn ang="0">
                <a:pos x="1" y="314"/>
              </a:cxn>
              <a:cxn ang="0">
                <a:pos x="0" y="1"/>
              </a:cxn>
            </a:cxnLst>
            <a:rect l="0" t="0" r="r" b="b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pattFill prst="dkUpDiag">
            <a:fgClr>
              <a:schemeClr val="bg1">
                <a:alpha val="77000"/>
              </a:schemeClr>
            </a:fgClr>
            <a:bgClr>
              <a:schemeClr val="tx1">
                <a:alpha val="77000"/>
              </a:schemeClr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grpSp>
        <p:nvGrpSpPr>
          <p:cNvPr id="27" name="Group 31"/>
          <p:cNvGrpSpPr>
            <a:grpSpLocks/>
          </p:cNvGrpSpPr>
          <p:nvPr/>
        </p:nvGrpSpPr>
        <p:grpSpPr bwMode="auto">
          <a:xfrm>
            <a:off x="85725" y="457200"/>
            <a:ext cx="8982075" cy="1131888"/>
            <a:chOff x="54" y="538"/>
            <a:chExt cx="5658" cy="713"/>
          </a:xfrm>
        </p:grpSpPr>
        <p:sp>
          <p:nvSpPr>
            <p:cNvPr id="28" name="Freeform 32"/>
            <p:cNvSpPr>
              <a:spLocks/>
            </p:cNvSpPr>
            <p:nvPr userDrawn="1"/>
          </p:nvSpPr>
          <p:spPr bwMode="gray">
            <a:xfrm>
              <a:off x="54" y="736"/>
              <a:ext cx="5658" cy="5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46" y="0"/>
                </a:cxn>
                <a:cxn ang="0">
                  <a:pos x="5446" y="312"/>
                </a:cxn>
                <a:cxn ang="0">
                  <a:pos x="5446" y="451"/>
                </a:cxn>
                <a:cxn ang="0">
                  <a:pos x="1512" y="443"/>
                </a:cxn>
                <a:cxn ang="0">
                  <a:pos x="1288" y="584"/>
                </a:cxn>
                <a:cxn ang="0">
                  <a:pos x="0" y="590"/>
                </a:cxn>
                <a:cxn ang="0">
                  <a:pos x="0" y="0"/>
                </a:cxn>
              </a:cxnLst>
              <a:rect l="0" t="0" r="r" b="b"/>
              <a:pathLst>
                <a:path w="5446" h="590">
                  <a:moveTo>
                    <a:pt x="0" y="0"/>
                  </a:moveTo>
                  <a:lnTo>
                    <a:pt x="5446" y="0"/>
                  </a:lnTo>
                  <a:lnTo>
                    <a:pt x="5446" y="312"/>
                  </a:lnTo>
                  <a:lnTo>
                    <a:pt x="5446" y="451"/>
                  </a:lnTo>
                  <a:cubicBezTo>
                    <a:pt x="4790" y="473"/>
                    <a:pt x="2205" y="421"/>
                    <a:pt x="1512" y="443"/>
                  </a:cubicBezTo>
                  <a:lnTo>
                    <a:pt x="1288" y="584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Freeform 33"/>
            <p:cNvSpPr>
              <a:spLocks/>
            </p:cNvSpPr>
            <p:nvPr userDrawn="1"/>
          </p:nvSpPr>
          <p:spPr bwMode="gray">
            <a:xfrm>
              <a:off x="54" y="538"/>
              <a:ext cx="5658" cy="65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657" y="0"/>
                </a:cxn>
                <a:cxn ang="0">
                  <a:pos x="5658" y="534"/>
                </a:cxn>
                <a:cxn ang="0">
                  <a:pos x="1553" y="528"/>
                </a:cxn>
                <a:cxn ang="0">
                  <a:pos x="1317" y="651"/>
                </a:cxn>
                <a:cxn ang="0">
                  <a:pos x="0" y="655"/>
                </a:cxn>
                <a:cxn ang="0">
                  <a:pos x="1" y="0"/>
                </a:cxn>
              </a:cxnLst>
              <a:rect l="0" t="0" r="r" b="b"/>
              <a:pathLst>
                <a:path w="5658" h="655">
                  <a:moveTo>
                    <a:pt x="1" y="0"/>
                  </a:moveTo>
                  <a:lnTo>
                    <a:pt x="5657" y="0"/>
                  </a:lnTo>
                  <a:lnTo>
                    <a:pt x="5658" y="534"/>
                  </a:lnTo>
                  <a:lnTo>
                    <a:pt x="1553" y="528"/>
                  </a:lnTo>
                  <a:lnTo>
                    <a:pt x="1317" y="651"/>
                  </a:lnTo>
                  <a:lnTo>
                    <a:pt x="0" y="6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Freeform 34"/>
            <p:cNvSpPr>
              <a:spLocks/>
            </p:cNvSpPr>
            <p:nvPr userDrawn="1"/>
          </p:nvSpPr>
          <p:spPr bwMode="gray">
            <a:xfrm>
              <a:off x="54" y="1062"/>
              <a:ext cx="1496" cy="98"/>
            </a:xfrm>
            <a:custGeom>
              <a:avLst/>
              <a:gdLst/>
              <a:ahLst/>
              <a:cxnLst>
                <a:cxn ang="0">
                  <a:pos x="1440" y="1"/>
                </a:cxn>
                <a:cxn ang="0">
                  <a:pos x="1261" y="112"/>
                </a:cxn>
                <a:cxn ang="0">
                  <a:pos x="0" y="110"/>
                </a:cxn>
                <a:cxn ang="0">
                  <a:pos x="0" y="49"/>
                </a:cxn>
                <a:cxn ang="0">
                  <a:pos x="1069" y="50"/>
                </a:cxn>
                <a:cxn ang="0">
                  <a:pos x="1142" y="0"/>
                </a:cxn>
                <a:cxn ang="0">
                  <a:pos x="1440" y="1"/>
                </a:cxn>
              </a:cxnLst>
              <a:rect l="0" t="0" r="r" b="b"/>
              <a:pathLst>
                <a:path w="1440" h="112">
                  <a:moveTo>
                    <a:pt x="1440" y="1"/>
                  </a:moveTo>
                  <a:lnTo>
                    <a:pt x="1261" y="112"/>
                  </a:lnTo>
                  <a:lnTo>
                    <a:pt x="0" y="110"/>
                  </a:lnTo>
                  <a:lnTo>
                    <a:pt x="0" y="49"/>
                  </a:lnTo>
                  <a:lnTo>
                    <a:pt x="1069" y="50"/>
                  </a:lnTo>
                  <a:lnTo>
                    <a:pt x="1142" y="0"/>
                  </a:lnTo>
                  <a:lnTo>
                    <a:pt x="1440" y="1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1" name="Rectangle 35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2" name="TextBox 43"/>
          <p:cNvSpPr txBox="1"/>
          <p:nvPr userDrawn="1"/>
        </p:nvSpPr>
        <p:spPr>
          <a:xfrm>
            <a:off x="0" y="765175"/>
            <a:ext cx="49958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33" name="图片 42" descr="DSC05377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324036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图片 45" descr="2012-07-15_17-52-37_70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915816" y="4437112"/>
            <a:ext cx="3024336" cy="17281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5" name="图片 40" descr="DSC0384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300192" y="4293096"/>
            <a:ext cx="2520280" cy="16561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6" name="图片 41" descr="DSC05353.JP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3850" y="4076700"/>
            <a:ext cx="2447925" cy="1944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2376" name="Rectangle 40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6196013"/>
            <a:ext cx="4811713" cy="403225"/>
          </a:xfrm>
        </p:spPr>
        <p:txBody>
          <a:bodyPr/>
          <a:lstStyle>
            <a:lvl1pPr marL="0" indent="0" algn="r">
              <a:buFontTx/>
              <a:buNone/>
              <a:defRPr sz="1000" i="1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42385" name="Rectangle 49"/>
          <p:cNvSpPr>
            <a:spLocks noGrp="1" noChangeArrowheads="1"/>
          </p:cNvSpPr>
          <p:nvPr>
            <p:ph type="ctrTitle"/>
          </p:nvPr>
        </p:nvSpPr>
        <p:spPr>
          <a:xfrm>
            <a:off x="3124200" y="1628800"/>
            <a:ext cx="6019800" cy="1470025"/>
          </a:xfrm>
        </p:spPr>
        <p:txBody>
          <a:bodyPr/>
          <a:lstStyle>
            <a:lvl1pPr algn="ctr">
              <a:defRPr sz="4400">
                <a:solidFill>
                  <a:srgbClr val="00000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7" name="Rectangle 41"/>
          <p:cNvSpPr>
            <a:spLocks noGrp="1" noChangeArrowheads="1"/>
          </p:cNvSpPr>
          <p:nvPr>
            <p:ph type="dt" sz="half" idx="10"/>
          </p:nvPr>
        </p:nvSpPr>
        <p:spPr>
          <a:xfrm>
            <a:off x="231775" y="6445250"/>
            <a:ext cx="2205038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574925" y="6445250"/>
            <a:ext cx="2990850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" name="Rectangle 4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700713" y="6445250"/>
            <a:ext cx="2205037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9E9F4-B38C-4FB3-8324-28428422BCB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1" grpId="0" animBg="1"/>
      <p:bldP spid="32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07270-07E9-4A8D-ADE7-63E8E4E587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2F303-1A2F-4A21-832A-0A58DCF8D7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C17F7-F3D9-40BE-B60A-6AD13BA8F5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B1064-BF6D-447F-A39E-55FFED021A9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EC717-D3EA-4352-BD53-8B1DA70B63B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59357-EEAD-45F0-A8C1-0A129762697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DB40C-1C3E-4E6E-B907-FBEFEEF36B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CF3C8-E75A-4F6F-B34E-7E588BACE6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A9C65-DCD9-421F-85D8-737306EDBF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38125"/>
            <a:ext cx="2057400" cy="59340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19800" cy="59340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BC449-54EE-4F48-9432-29B6101B741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spd="slow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553200" y="6013450"/>
            <a:ext cx="2392363" cy="563563"/>
            <a:chOff x="1566" y="164"/>
            <a:chExt cx="1455" cy="425"/>
          </a:xfrm>
        </p:grpSpPr>
        <p:sp>
          <p:nvSpPr>
            <p:cNvPr id="141315" name="Freeform 3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5" y="36"/>
                </a:cxn>
                <a:cxn ang="0">
                  <a:pos x="30" y="36"/>
                </a:cxn>
                <a:cxn ang="0">
                  <a:pos x="22" y="34"/>
                </a:cxn>
                <a:cxn ang="0">
                  <a:pos x="15" y="30"/>
                </a:cxn>
                <a:cxn ang="0">
                  <a:pos x="7" y="23"/>
                </a:cxn>
                <a:cxn ang="0">
                  <a:pos x="3" y="1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15" y="3"/>
                </a:cxn>
                <a:cxn ang="0">
                  <a:pos x="23" y="5"/>
                </a:cxn>
                <a:cxn ang="0">
                  <a:pos x="30" y="11"/>
                </a:cxn>
                <a:cxn ang="0">
                  <a:pos x="37" y="20"/>
                </a:cxn>
                <a:cxn ang="0">
                  <a:pos x="39" y="34"/>
                </a:cxn>
                <a:cxn ang="0">
                  <a:pos x="39" y="121"/>
                </a:cxn>
                <a:cxn ang="0">
                  <a:pos x="37" y="121"/>
                </a:cxn>
                <a:cxn ang="0">
                  <a:pos x="37" y="36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16" name="Freeform 4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/>
              <a:ahLst/>
              <a:cxnLst>
                <a:cxn ang="0">
                  <a:pos x="3" y="42"/>
                </a:cxn>
                <a:cxn ang="0">
                  <a:pos x="6" y="42"/>
                </a:cxn>
                <a:cxn ang="0">
                  <a:pos x="12" y="42"/>
                </a:cxn>
                <a:cxn ang="0">
                  <a:pos x="20" y="39"/>
                </a:cxn>
                <a:cxn ang="0">
                  <a:pos x="29" y="35"/>
                </a:cxn>
                <a:cxn ang="0">
                  <a:pos x="37" y="27"/>
                </a:cxn>
                <a:cxn ang="0">
                  <a:pos x="43" y="17"/>
                </a:cxn>
                <a:cxn ang="0">
                  <a:pos x="45" y="2"/>
                </a:cxn>
                <a:cxn ang="0">
                  <a:pos x="43" y="0"/>
                </a:cxn>
                <a:cxn ang="0">
                  <a:pos x="37" y="2"/>
                </a:cxn>
                <a:cxn ang="0">
                  <a:pos x="29" y="3"/>
                </a:cxn>
                <a:cxn ang="0">
                  <a:pos x="19" y="7"/>
                </a:cxn>
                <a:cxn ang="0">
                  <a:pos x="11" y="14"/>
                </a:cxn>
                <a:cxn ang="0">
                  <a:pos x="4" y="23"/>
                </a:cxn>
                <a:cxn ang="0">
                  <a:pos x="0" y="39"/>
                </a:cxn>
                <a:cxn ang="0">
                  <a:pos x="0" y="139"/>
                </a:cxn>
                <a:cxn ang="0">
                  <a:pos x="3" y="139"/>
                </a:cxn>
                <a:cxn ang="0">
                  <a:pos x="3" y="42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17" name="Freeform 5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/>
              <a:ahLst/>
              <a:cxnLst>
                <a:cxn ang="0">
                  <a:pos x="68" y="67"/>
                </a:cxn>
                <a:cxn ang="0">
                  <a:pos x="67" y="67"/>
                </a:cxn>
                <a:cxn ang="0">
                  <a:pos x="60" y="66"/>
                </a:cxn>
                <a:cxn ang="0">
                  <a:pos x="50" y="64"/>
                </a:cxn>
                <a:cxn ang="0">
                  <a:pos x="41" y="62"/>
                </a:cxn>
                <a:cxn ang="0">
                  <a:pos x="29" y="55"/>
                </a:cxn>
                <a:cxn ang="0">
                  <a:pos x="18" y="47"/>
                </a:cxn>
                <a:cxn ang="0">
                  <a:pos x="10" y="35"/>
                </a:cxn>
                <a:cxn ang="0">
                  <a:pos x="3" y="2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10" y="0"/>
                </a:cxn>
                <a:cxn ang="0">
                  <a:pos x="19" y="0"/>
                </a:cxn>
                <a:cxn ang="0">
                  <a:pos x="30" y="2"/>
                </a:cxn>
                <a:cxn ang="0">
                  <a:pos x="41" y="6"/>
                </a:cxn>
                <a:cxn ang="0">
                  <a:pos x="53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5" y="45"/>
                </a:cxn>
                <a:cxn ang="0">
                  <a:pos x="79" y="36"/>
                </a:cxn>
                <a:cxn ang="0">
                  <a:pos x="84" y="25"/>
                </a:cxn>
                <a:cxn ang="0">
                  <a:pos x="92" y="16"/>
                </a:cxn>
                <a:cxn ang="0">
                  <a:pos x="106" y="8"/>
                </a:cxn>
                <a:cxn ang="0">
                  <a:pos x="123" y="2"/>
                </a:cxn>
                <a:cxn ang="0">
                  <a:pos x="146" y="0"/>
                </a:cxn>
                <a:cxn ang="0">
                  <a:pos x="145" y="2"/>
                </a:cxn>
                <a:cxn ang="0">
                  <a:pos x="145" y="8"/>
                </a:cxn>
                <a:cxn ang="0">
                  <a:pos x="143" y="17"/>
                </a:cxn>
                <a:cxn ang="0">
                  <a:pos x="139" y="28"/>
                </a:cxn>
                <a:cxn ang="0">
                  <a:pos x="134" y="39"/>
                </a:cxn>
                <a:cxn ang="0">
                  <a:pos x="126" y="49"/>
                </a:cxn>
                <a:cxn ang="0">
                  <a:pos x="114" y="59"/>
                </a:cxn>
                <a:cxn ang="0">
                  <a:pos x="98" y="64"/>
                </a:cxn>
                <a:cxn ang="0">
                  <a:pos x="79" y="67"/>
                </a:cxn>
                <a:cxn ang="0">
                  <a:pos x="79" y="211"/>
                </a:cxn>
                <a:cxn ang="0">
                  <a:pos x="68" y="211"/>
                </a:cxn>
                <a:cxn ang="0">
                  <a:pos x="68" y="67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18" name="Freeform 6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6" y="67"/>
                </a:cxn>
                <a:cxn ang="0">
                  <a:pos x="59" y="66"/>
                </a:cxn>
                <a:cxn ang="0">
                  <a:pos x="50" y="64"/>
                </a:cxn>
                <a:cxn ang="0">
                  <a:pos x="39" y="62"/>
                </a:cxn>
                <a:cxn ang="0">
                  <a:pos x="28" y="55"/>
                </a:cxn>
                <a:cxn ang="0">
                  <a:pos x="17" y="47"/>
                </a:cxn>
                <a:cxn ang="0">
                  <a:pos x="9" y="35"/>
                </a:cxn>
                <a:cxn ang="0">
                  <a:pos x="2" y="2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8" y="2"/>
                </a:cxn>
                <a:cxn ang="0">
                  <a:pos x="40" y="6"/>
                </a:cxn>
                <a:cxn ang="0">
                  <a:pos x="51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4" y="45"/>
                </a:cxn>
                <a:cxn ang="0">
                  <a:pos x="77" y="36"/>
                </a:cxn>
                <a:cxn ang="0">
                  <a:pos x="82" y="25"/>
                </a:cxn>
                <a:cxn ang="0">
                  <a:pos x="91" y="16"/>
                </a:cxn>
                <a:cxn ang="0">
                  <a:pos x="105" y="8"/>
                </a:cxn>
                <a:cxn ang="0">
                  <a:pos x="121" y="2"/>
                </a:cxn>
                <a:cxn ang="0">
                  <a:pos x="144" y="0"/>
                </a:cxn>
                <a:cxn ang="0">
                  <a:pos x="144" y="2"/>
                </a:cxn>
                <a:cxn ang="0">
                  <a:pos x="144" y="8"/>
                </a:cxn>
                <a:cxn ang="0">
                  <a:pos x="141" y="17"/>
                </a:cxn>
                <a:cxn ang="0">
                  <a:pos x="139" y="28"/>
                </a:cxn>
                <a:cxn ang="0">
                  <a:pos x="133" y="39"/>
                </a:cxn>
                <a:cxn ang="0">
                  <a:pos x="125" y="49"/>
                </a:cxn>
                <a:cxn ang="0">
                  <a:pos x="113" y="59"/>
                </a:cxn>
                <a:cxn ang="0">
                  <a:pos x="97" y="64"/>
                </a:cxn>
                <a:cxn ang="0">
                  <a:pos x="77" y="67"/>
                </a:cxn>
                <a:cxn ang="0">
                  <a:pos x="77" y="211"/>
                </a:cxn>
                <a:cxn ang="0">
                  <a:pos x="67" y="211"/>
                </a:cxn>
                <a:cxn ang="0">
                  <a:pos x="67" y="67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19" name="Freeform 7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/>
              <a:ahLst/>
              <a:cxnLst>
                <a:cxn ang="0">
                  <a:pos x="42" y="43"/>
                </a:cxn>
                <a:cxn ang="0">
                  <a:pos x="39" y="42"/>
                </a:cxn>
                <a:cxn ang="0">
                  <a:pos x="33" y="42"/>
                </a:cxn>
                <a:cxn ang="0">
                  <a:pos x="25" y="39"/>
                </a:cxn>
                <a:cxn ang="0">
                  <a:pos x="16" y="35"/>
                </a:cxn>
                <a:cxn ang="0">
                  <a:pos x="8" y="27"/>
                </a:cxn>
                <a:cxn ang="0">
                  <a:pos x="2" y="16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29" y="8"/>
                </a:cxn>
                <a:cxn ang="0">
                  <a:pos x="37" y="15"/>
                </a:cxn>
                <a:cxn ang="0">
                  <a:pos x="42" y="26"/>
                </a:cxn>
                <a:cxn ang="0">
                  <a:pos x="45" y="39"/>
                </a:cxn>
                <a:cxn ang="0">
                  <a:pos x="45" y="38"/>
                </a:cxn>
                <a:cxn ang="0">
                  <a:pos x="45" y="34"/>
                </a:cxn>
                <a:cxn ang="0">
                  <a:pos x="46" y="27"/>
                </a:cxn>
                <a:cxn ang="0">
                  <a:pos x="49" y="20"/>
                </a:cxn>
                <a:cxn ang="0">
                  <a:pos x="54" y="14"/>
                </a:cxn>
                <a:cxn ang="0">
                  <a:pos x="62" y="7"/>
                </a:cxn>
                <a:cxn ang="0">
                  <a:pos x="73" y="3"/>
                </a:cxn>
                <a:cxn ang="0">
                  <a:pos x="89" y="0"/>
                </a:cxn>
                <a:cxn ang="0">
                  <a:pos x="89" y="3"/>
                </a:cxn>
                <a:cxn ang="0">
                  <a:pos x="88" y="10"/>
                </a:cxn>
                <a:cxn ang="0">
                  <a:pos x="87" y="18"/>
                </a:cxn>
                <a:cxn ang="0">
                  <a:pos x="81" y="26"/>
                </a:cxn>
                <a:cxn ang="0">
                  <a:pos x="74" y="34"/>
                </a:cxn>
                <a:cxn ang="0">
                  <a:pos x="64" y="41"/>
                </a:cxn>
                <a:cxn ang="0">
                  <a:pos x="47" y="43"/>
                </a:cxn>
                <a:cxn ang="0">
                  <a:pos x="47" y="132"/>
                </a:cxn>
                <a:cxn ang="0">
                  <a:pos x="42" y="132"/>
                </a:cxn>
                <a:cxn ang="0">
                  <a:pos x="42" y="43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0" name="Freeform 8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/>
              <a:ahLst/>
              <a:cxnLst>
                <a:cxn ang="0">
                  <a:pos x="43" y="43"/>
                </a:cxn>
                <a:cxn ang="0">
                  <a:pos x="41" y="43"/>
                </a:cxn>
                <a:cxn ang="0">
                  <a:pos x="35" y="43"/>
                </a:cxn>
                <a:cxn ang="0">
                  <a:pos x="27" y="41"/>
                </a:cxn>
                <a:cxn ang="0">
                  <a:pos x="18" y="35"/>
                </a:cxn>
                <a:cxn ang="0">
                  <a:pos x="8" y="28"/>
                </a:cxn>
                <a:cxn ang="0">
                  <a:pos x="3" y="1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17" y="1"/>
                </a:cxn>
                <a:cxn ang="0">
                  <a:pos x="26" y="6"/>
                </a:cxn>
                <a:cxn ang="0">
                  <a:pos x="35" y="12"/>
                </a:cxn>
                <a:cxn ang="0">
                  <a:pos x="42" y="24"/>
                </a:cxn>
                <a:cxn ang="0">
                  <a:pos x="48" y="41"/>
                </a:cxn>
                <a:cxn ang="0">
                  <a:pos x="48" y="90"/>
                </a:cxn>
                <a:cxn ang="0">
                  <a:pos x="48" y="88"/>
                </a:cxn>
                <a:cxn ang="0">
                  <a:pos x="48" y="82"/>
                </a:cxn>
                <a:cxn ang="0">
                  <a:pos x="50" y="74"/>
                </a:cxn>
                <a:cxn ang="0">
                  <a:pos x="54" y="66"/>
                </a:cxn>
                <a:cxn ang="0">
                  <a:pos x="61" y="58"/>
                </a:cxn>
                <a:cxn ang="0">
                  <a:pos x="72" y="53"/>
                </a:cxn>
                <a:cxn ang="0">
                  <a:pos x="87" y="50"/>
                </a:cxn>
                <a:cxn ang="0">
                  <a:pos x="88" y="51"/>
                </a:cxn>
                <a:cxn ang="0">
                  <a:pos x="88" y="57"/>
                </a:cxn>
                <a:cxn ang="0">
                  <a:pos x="87" y="64"/>
                </a:cxn>
                <a:cxn ang="0">
                  <a:pos x="84" y="72"/>
                </a:cxn>
                <a:cxn ang="0">
                  <a:pos x="80" y="80"/>
                </a:cxn>
                <a:cxn ang="0">
                  <a:pos x="73" y="86"/>
                </a:cxn>
                <a:cxn ang="0">
                  <a:pos x="62" y="92"/>
                </a:cxn>
                <a:cxn ang="0">
                  <a:pos x="48" y="93"/>
                </a:cxn>
                <a:cxn ang="0">
                  <a:pos x="48" y="186"/>
                </a:cxn>
                <a:cxn ang="0">
                  <a:pos x="43" y="186"/>
                </a:cxn>
                <a:cxn ang="0">
                  <a:pos x="43" y="143"/>
                </a:cxn>
                <a:cxn ang="0">
                  <a:pos x="42" y="143"/>
                </a:cxn>
                <a:cxn ang="0">
                  <a:pos x="37" y="142"/>
                </a:cxn>
                <a:cxn ang="0">
                  <a:pos x="29" y="140"/>
                </a:cxn>
                <a:cxn ang="0">
                  <a:pos x="22" y="136"/>
                </a:cxn>
                <a:cxn ang="0">
                  <a:pos x="14" y="130"/>
                </a:cxn>
                <a:cxn ang="0">
                  <a:pos x="8" y="120"/>
                </a:cxn>
                <a:cxn ang="0">
                  <a:pos x="7" y="105"/>
                </a:cxn>
                <a:cxn ang="0">
                  <a:pos x="8" y="105"/>
                </a:cxn>
                <a:cxn ang="0">
                  <a:pos x="12" y="107"/>
                </a:cxn>
                <a:cxn ang="0">
                  <a:pos x="19" y="108"/>
                </a:cxn>
                <a:cxn ang="0">
                  <a:pos x="26" y="111"/>
                </a:cxn>
                <a:cxn ang="0">
                  <a:pos x="34" y="117"/>
                </a:cxn>
                <a:cxn ang="0">
                  <a:pos x="39" y="127"/>
                </a:cxn>
                <a:cxn ang="0">
                  <a:pos x="43" y="140"/>
                </a:cxn>
                <a:cxn ang="0">
                  <a:pos x="43" y="43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1" name="Freeform 9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/>
              <a:ahLst/>
              <a:cxnLst>
                <a:cxn ang="0">
                  <a:pos x="85" y="84"/>
                </a:cxn>
                <a:cxn ang="0">
                  <a:pos x="101" y="81"/>
                </a:cxn>
                <a:cxn ang="0">
                  <a:pos x="124" y="73"/>
                </a:cxn>
                <a:cxn ang="0">
                  <a:pos x="148" y="56"/>
                </a:cxn>
                <a:cxn ang="0">
                  <a:pos x="163" y="23"/>
                </a:cxn>
                <a:cxn ang="0">
                  <a:pos x="163" y="0"/>
                </a:cxn>
                <a:cxn ang="0">
                  <a:pos x="148" y="0"/>
                </a:cxn>
                <a:cxn ang="0">
                  <a:pos x="125" y="6"/>
                </a:cxn>
                <a:cxn ang="0">
                  <a:pos x="101" y="22"/>
                </a:cxn>
                <a:cxn ang="0">
                  <a:pos x="82" y="54"/>
                </a:cxn>
                <a:cxn ang="0">
                  <a:pos x="77" y="173"/>
                </a:cxn>
                <a:cxn ang="0">
                  <a:pos x="77" y="165"/>
                </a:cxn>
                <a:cxn ang="0">
                  <a:pos x="71" y="146"/>
                </a:cxn>
                <a:cxn ang="0">
                  <a:pos x="60" y="123"/>
                </a:cxn>
                <a:cxn ang="0">
                  <a:pos x="38" y="104"/>
                </a:cxn>
                <a:cxn ang="0">
                  <a:pos x="0" y="96"/>
                </a:cxn>
                <a:cxn ang="0">
                  <a:pos x="0" y="103"/>
                </a:cxn>
                <a:cxn ang="0">
                  <a:pos x="0" y="120"/>
                </a:cxn>
                <a:cxn ang="0">
                  <a:pos x="8" y="143"/>
                </a:cxn>
                <a:cxn ang="0">
                  <a:pos x="24" y="163"/>
                </a:cxn>
                <a:cxn ang="0">
                  <a:pos x="55" y="177"/>
                </a:cxn>
                <a:cxn ang="0">
                  <a:pos x="77" y="356"/>
                </a:cxn>
                <a:cxn ang="0">
                  <a:pos x="82" y="274"/>
                </a:cxn>
                <a:cxn ang="0">
                  <a:pos x="91" y="273"/>
                </a:cxn>
                <a:cxn ang="0">
                  <a:pos x="112" y="267"/>
                </a:cxn>
                <a:cxn ang="0">
                  <a:pos x="135" y="252"/>
                </a:cxn>
                <a:cxn ang="0">
                  <a:pos x="151" y="224"/>
                </a:cxn>
                <a:cxn ang="0">
                  <a:pos x="152" y="203"/>
                </a:cxn>
                <a:cxn ang="0">
                  <a:pos x="137" y="204"/>
                </a:cxn>
                <a:cxn ang="0">
                  <a:pos x="117" y="211"/>
                </a:cxn>
                <a:cxn ang="0">
                  <a:pos x="97" y="231"/>
                </a:cxn>
                <a:cxn ang="0">
                  <a:pos x="82" y="267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2" name="Freeform 10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/>
              <a:ahLst/>
              <a:cxnLst>
                <a:cxn ang="0">
                  <a:pos x="43" y="162"/>
                </a:cxn>
                <a:cxn ang="0">
                  <a:pos x="36" y="160"/>
                </a:cxn>
                <a:cxn ang="0">
                  <a:pos x="23" y="155"/>
                </a:cxn>
                <a:cxn ang="0">
                  <a:pos x="12" y="141"/>
                </a:cxn>
                <a:cxn ang="0">
                  <a:pos x="12" y="129"/>
                </a:cxn>
                <a:cxn ang="0">
                  <a:pos x="23" y="132"/>
                </a:cxn>
                <a:cxn ang="0">
                  <a:pos x="38" y="145"/>
                </a:cxn>
                <a:cxn ang="0">
                  <a:pos x="43" y="108"/>
                </a:cxn>
                <a:cxn ang="0">
                  <a:pos x="35" y="106"/>
                </a:cxn>
                <a:cxn ang="0">
                  <a:pos x="20" y="101"/>
                </a:cxn>
                <a:cxn ang="0">
                  <a:pos x="7" y="83"/>
                </a:cxn>
                <a:cxn ang="0">
                  <a:pos x="7" y="70"/>
                </a:cxn>
                <a:cxn ang="0">
                  <a:pos x="17" y="71"/>
                </a:cxn>
                <a:cxn ang="0">
                  <a:pos x="31" y="81"/>
                </a:cxn>
                <a:cxn ang="0">
                  <a:pos x="43" y="105"/>
                </a:cxn>
                <a:cxn ang="0">
                  <a:pos x="40" y="43"/>
                </a:cxn>
                <a:cxn ang="0">
                  <a:pos x="26" y="39"/>
                </a:cxn>
                <a:cxn ang="0">
                  <a:pos x="8" y="27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3" y="5"/>
                </a:cxn>
                <a:cxn ang="0">
                  <a:pos x="39" y="23"/>
                </a:cxn>
                <a:cxn ang="0">
                  <a:pos x="46" y="38"/>
                </a:cxn>
                <a:cxn ang="0">
                  <a:pos x="51" y="24"/>
                </a:cxn>
                <a:cxn ang="0">
                  <a:pos x="66" y="8"/>
                </a:cxn>
                <a:cxn ang="0">
                  <a:pos x="92" y="0"/>
                </a:cxn>
                <a:cxn ang="0">
                  <a:pos x="90" y="8"/>
                </a:cxn>
                <a:cxn ang="0">
                  <a:pos x="82" y="25"/>
                </a:cxn>
                <a:cxn ang="0">
                  <a:pos x="63" y="40"/>
                </a:cxn>
                <a:cxn ang="0">
                  <a:pos x="49" y="124"/>
                </a:cxn>
                <a:cxn ang="0">
                  <a:pos x="50" y="116"/>
                </a:cxn>
                <a:cxn ang="0">
                  <a:pos x="59" y="100"/>
                </a:cxn>
                <a:cxn ang="0">
                  <a:pos x="81" y="92"/>
                </a:cxn>
                <a:cxn ang="0">
                  <a:pos x="80" y="98"/>
                </a:cxn>
                <a:cxn ang="0">
                  <a:pos x="73" y="114"/>
                </a:cxn>
                <a:cxn ang="0">
                  <a:pos x="59" y="127"/>
                </a:cxn>
                <a:cxn ang="0">
                  <a:pos x="49" y="210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3" name="Freeform 11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/>
              <a:ahLst/>
              <a:cxnLst>
                <a:cxn ang="0">
                  <a:pos x="61" y="225"/>
                </a:cxn>
                <a:cxn ang="0">
                  <a:pos x="54" y="225"/>
                </a:cxn>
                <a:cxn ang="0">
                  <a:pos x="38" y="219"/>
                </a:cxn>
                <a:cxn ang="0">
                  <a:pos x="23" y="206"/>
                </a:cxn>
                <a:cxn ang="0">
                  <a:pos x="15" y="180"/>
                </a:cxn>
                <a:cxn ang="0">
                  <a:pos x="23" y="180"/>
                </a:cxn>
                <a:cxn ang="0">
                  <a:pos x="38" y="186"/>
                </a:cxn>
                <a:cxn ang="0">
                  <a:pos x="54" y="205"/>
                </a:cxn>
                <a:cxn ang="0">
                  <a:pos x="61" y="151"/>
                </a:cxn>
                <a:cxn ang="0">
                  <a:pos x="52" y="149"/>
                </a:cxn>
                <a:cxn ang="0">
                  <a:pos x="34" y="144"/>
                </a:cxn>
                <a:cxn ang="0">
                  <a:pos x="16" y="128"/>
                </a:cxn>
                <a:cxn ang="0">
                  <a:pos x="8" y="98"/>
                </a:cxn>
                <a:cxn ang="0">
                  <a:pos x="15" y="97"/>
                </a:cxn>
                <a:cxn ang="0">
                  <a:pos x="29" y="101"/>
                </a:cxn>
                <a:cxn ang="0">
                  <a:pos x="47" y="116"/>
                </a:cxn>
                <a:cxn ang="0">
                  <a:pos x="61" y="147"/>
                </a:cxn>
                <a:cxn ang="0">
                  <a:pos x="58" y="60"/>
                </a:cxn>
                <a:cxn ang="0">
                  <a:pos x="44" y="58"/>
                </a:cxn>
                <a:cxn ang="0">
                  <a:pos x="25" y="50"/>
                </a:cxn>
                <a:cxn ang="0">
                  <a:pos x="8" y="32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7" y="5"/>
                </a:cxn>
                <a:cxn ang="0">
                  <a:pos x="48" y="21"/>
                </a:cxn>
                <a:cxn ang="0">
                  <a:pos x="65" y="56"/>
                </a:cxn>
                <a:cxn ang="0">
                  <a:pos x="66" y="48"/>
                </a:cxn>
                <a:cxn ang="0">
                  <a:pos x="77" y="28"/>
                </a:cxn>
                <a:cxn ang="0">
                  <a:pos x="96" y="9"/>
                </a:cxn>
                <a:cxn ang="0">
                  <a:pos x="128" y="0"/>
                </a:cxn>
                <a:cxn ang="0">
                  <a:pos x="127" y="9"/>
                </a:cxn>
                <a:cxn ang="0">
                  <a:pos x="119" y="31"/>
                </a:cxn>
                <a:cxn ang="0">
                  <a:pos x="101" y="51"/>
                </a:cxn>
                <a:cxn ang="0">
                  <a:pos x="67" y="60"/>
                </a:cxn>
                <a:cxn ang="0">
                  <a:pos x="69" y="170"/>
                </a:cxn>
                <a:cxn ang="0">
                  <a:pos x="73" y="155"/>
                </a:cxn>
                <a:cxn ang="0">
                  <a:pos x="86" y="136"/>
                </a:cxn>
                <a:cxn ang="0">
                  <a:pos x="113" y="128"/>
                </a:cxn>
                <a:cxn ang="0">
                  <a:pos x="112" y="136"/>
                </a:cxn>
                <a:cxn ang="0">
                  <a:pos x="105" y="153"/>
                </a:cxn>
                <a:cxn ang="0">
                  <a:pos x="92" y="172"/>
                </a:cxn>
                <a:cxn ang="0">
                  <a:pos x="67" y="180"/>
                </a:cxn>
                <a:cxn ang="0">
                  <a:pos x="61" y="292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4" name="Freeform 12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/>
              <a:ahLst/>
              <a:cxnLst>
                <a:cxn ang="0">
                  <a:pos x="31" y="164"/>
                </a:cxn>
                <a:cxn ang="0">
                  <a:pos x="23" y="163"/>
                </a:cxn>
                <a:cxn ang="0">
                  <a:pos x="8" y="155"/>
                </a:cxn>
                <a:cxn ang="0">
                  <a:pos x="0" y="132"/>
                </a:cxn>
                <a:cxn ang="0">
                  <a:pos x="7" y="132"/>
                </a:cxn>
                <a:cxn ang="0">
                  <a:pos x="22" y="139"/>
                </a:cxn>
                <a:cxn ang="0">
                  <a:pos x="31" y="160"/>
                </a:cxn>
                <a:cxn ang="0">
                  <a:pos x="29" y="101"/>
                </a:cxn>
                <a:cxn ang="0">
                  <a:pos x="16" y="97"/>
                </a:cxn>
                <a:cxn ang="0">
                  <a:pos x="3" y="83"/>
                </a:cxn>
                <a:cxn ang="0">
                  <a:pos x="3" y="70"/>
                </a:cxn>
                <a:cxn ang="0">
                  <a:pos x="15" y="74"/>
                </a:cxn>
                <a:cxn ang="0">
                  <a:pos x="27" y="86"/>
                </a:cxn>
                <a:cxn ang="0">
                  <a:pos x="31" y="31"/>
                </a:cxn>
                <a:cxn ang="0">
                  <a:pos x="33" y="23"/>
                </a:cxn>
                <a:cxn ang="0">
                  <a:pos x="41" y="8"/>
                </a:cxn>
                <a:cxn ang="0">
                  <a:pos x="62" y="0"/>
                </a:cxn>
                <a:cxn ang="0">
                  <a:pos x="61" y="8"/>
                </a:cxn>
                <a:cxn ang="0">
                  <a:pos x="53" y="23"/>
                </a:cxn>
                <a:cxn ang="0">
                  <a:pos x="35" y="31"/>
                </a:cxn>
                <a:cxn ang="0">
                  <a:pos x="35" y="75"/>
                </a:cxn>
                <a:cxn ang="0">
                  <a:pos x="39" y="62"/>
                </a:cxn>
                <a:cxn ang="0">
                  <a:pos x="54" y="48"/>
                </a:cxn>
                <a:cxn ang="0">
                  <a:pos x="68" y="48"/>
                </a:cxn>
                <a:cxn ang="0">
                  <a:pos x="66" y="59"/>
                </a:cxn>
                <a:cxn ang="0">
                  <a:pos x="58" y="72"/>
                </a:cxn>
                <a:cxn ang="0">
                  <a:pos x="35" y="82"/>
                </a:cxn>
                <a:cxn ang="0">
                  <a:pos x="35" y="143"/>
                </a:cxn>
                <a:cxn ang="0">
                  <a:pos x="38" y="132"/>
                </a:cxn>
                <a:cxn ang="0">
                  <a:pos x="49" y="122"/>
                </a:cxn>
                <a:cxn ang="0">
                  <a:pos x="60" y="122"/>
                </a:cxn>
                <a:cxn ang="0">
                  <a:pos x="58" y="133"/>
                </a:cxn>
                <a:cxn ang="0">
                  <a:pos x="47" y="144"/>
                </a:cxn>
                <a:cxn ang="0">
                  <a:pos x="35" y="25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5" name="Freeform 13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/>
              <a:ahLst/>
              <a:cxnLst>
                <a:cxn ang="0">
                  <a:pos x="52" y="272"/>
                </a:cxn>
                <a:cxn ang="0">
                  <a:pos x="44" y="270"/>
                </a:cxn>
                <a:cxn ang="0">
                  <a:pos x="26" y="265"/>
                </a:cxn>
                <a:cxn ang="0">
                  <a:pos x="8" y="249"/>
                </a:cxn>
                <a:cxn ang="0">
                  <a:pos x="0" y="219"/>
                </a:cxn>
                <a:cxn ang="0">
                  <a:pos x="8" y="219"/>
                </a:cxn>
                <a:cxn ang="0">
                  <a:pos x="25" y="223"/>
                </a:cxn>
                <a:cxn ang="0">
                  <a:pos x="41" y="235"/>
                </a:cxn>
                <a:cxn ang="0">
                  <a:pos x="52" y="265"/>
                </a:cxn>
                <a:cxn ang="0">
                  <a:pos x="50" y="168"/>
                </a:cxn>
                <a:cxn ang="0">
                  <a:pos x="35" y="165"/>
                </a:cxn>
                <a:cxn ang="0">
                  <a:pos x="17" y="156"/>
                </a:cxn>
                <a:cxn ang="0">
                  <a:pos x="3" y="134"/>
                </a:cxn>
                <a:cxn ang="0">
                  <a:pos x="3" y="116"/>
                </a:cxn>
                <a:cxn ang="0">
                  <a:pos x="19" y="120"/>
                </a:cxn>
                <a:cxn ang="0">
                  <a:pos x="39" y="133"/>
                </a:cxn>
                <a:cxn ang="0">
                  <a:pos x="52" y="161"/>
                </a:cxn>
                <a:cxn ang="0">
                  <a:pos x="53" y="50"/>
                </a:cxn>
                <a:cxn ang="0">
                  <a:pos x="54" y="36"/>
                </a:cxn>
                <a:cxn ang="0">
                  <a:pos x="65" y="17"/>
                </a:cxn>
                <a:cxn ang="0">
                  <a:pos x="87" y="3"/>
                </a:cxn>
                <a:cxn ang="0">
                  <a:pos x="103" y="3"/>
                </a:cxn>
                <a:cxn ang="0">
                  <a:pos x="99" y="21"/>
                </a:cxn>
                <a:cxn ang="0">
                  <a:pos x="84" y="42"/>
                </a:cxn>
                <a:cxn ang="0">
                  <a:pos x="58" y="52"/>
                </a:cxn>
                <a:cxn ang="0">
                  <a:pos x="58" y="127"/>
                </a:cxn>
                <a:cxn ang="0">
                  <a:pos x="61" y="112"/>
                </a:cxn>
                <a:cxn ang="0">
                  <a:pos x="72" y="94"/>
                </a:cxn>
                <a:cxn ang="0">
                  <a:pos x="93" y="80"/>
                </a:cxn>
                <a:cxn ang="0">
                  <a:pos x="111" y="80"/>
                </a:cxn>
                <a:cxn ang="0">
                  <a:pos x="111" y="91"/>
                </a:cxn>
                <a:cxn ang="0">
                  <a:pos x="107" y="108"/>
                </a:cxn>
                <a:cxn ang="0">
                  <a:pos x="91" y="126"/>
                </a:cxn>
                <a:cxn ang="0">
                  <a:pos x="58" y="135"/>
                </a:cxn>
                <a:cxn ang="0">
                  <a:pos x="58" y="236"/>
                </a:cxn>
                <a:cxn ang="0">
                  <a:pos x="61" y="223"/>
                </a:cxn>
                <a:cxn ang="0">
                  <a:pos x="73" y="208"/>
                </a:cxn>
                <a:cxn ang="0">
                  <a:pos x="97" y="200"/>
                </a:cxn>
                <a:cxn ang="0">
                  <a:pos x="99" y="207"/>
                </a:cxn>
                <a:cxn ang="0">
                  <a:pos x="97" y="220"/>
                </a:cxn>
                <a:cxn ang="0">
                  <a:pos x="87" y="235"/>
                </a:cxn>
                <a:cxn ang="0">
                  <a:pos x="58" y="245"/>
                </a:cxn>
                <a:cxn ang="0">
                  <a:pos x="52" y="42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6" name="Freeform 14"/>
            <p:cNvSpPr>
              <a:spLocks/>
            </p:cNvSpPr>
            <p:nvPr/>
          </p:nvSpPr>
          <p:spPr bwMode="gray">
            <a:xfrm>
              <a:off x="2065" y="362"/>
              <a:ext cx="98" cy="227"/>
            </a:xfrm>
            <a:custGeom>
              <a:avLst/>
              <a:gdLst/>
              <a:ahLst/>
              <a:cxnLst>
                <a:cxn ang="0">
                  <a:pos x="52" y="176"/>
                </a:cxn>
                <a:cxn ang="0">
                  <a:pos x="59" y="176"/>
                </a:cxn>
                <a:cxn ang="0">
                  <a:pos x="74" y="169"/>
                </a:cxn>
                <a:cxn ang="0">
                  <a:pos x="86" y="154"/>
                </a:cxn>
                <a:cxn ang="0">
                  <a:pos x="86" y="141"/>
                </a:cxn>
                <a:cxn ang="0">
                  <a:pos x="74" y="143"/>
                </a:cxn>
                <a:cxn ang="0">
                  <a:pos x="58" y="158"/>
                </a:cxn>
                <a:cxn ang="0">
                  <a:pos x="52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2" y="115"/>
                </a:cxn>
                <a:cxn ang="0">
                  <a:pos x="55" y="48"/>
                </a:cxn>
                <a:cxn ang="0">
                  <a:pos x="67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3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1" y="3"/>
                </a:cxn>
                <a:cxn ang="0">
                  <a:pos x="5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5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5" y="132"/>
                </a:cxn>
                <a:cxn ang="0">
                  <a:pos x="47" y="141"/>
                </a:cxn>
                <a:cxn ang="0">
                  <a:pos x="52" y="228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7" name="Freeform 15"/>
            <p:cNvSpPr>
              <a:spLocks/>
            </p:cNvSpPr>
            <p:nvPr/>
          </p:nvSpPr>
          <p:spPr bwMode="gray">
            <a:xfrm>
              <a:off x="2921" y="362"/>
              <a:ext cx="100" cy="227"/>
            </a:xfrm>
            <a:custGeom>
              <a:avLst/>
              <a:gdLst/>
              <a:ahLst/>
              <a:cxnLst>
                <a:cxn ang="0">
                  <a:pos x="53" y="176"/>
                </a:cxn>
                <a:cxn ang="0">
                  <a:pos x="60" y="176"/>
                </a:cxn>
                <a:cxn ang="0">
                  <a:pos x="74" y="169"/>
                </a:cxn>
                <a:cxn ang="0">
                  <a:pos x="87" y="154"/>
                </a:cxn>
                <a:cxn ang="0">
                  <a:pos x="87" y="141"/>
                </a:cxn>
                <a:cxn ang="0">
                  <a:pos x="74" y="143"/>
                </a:cxn>
                <a:cxn ang="0">
                  <a:pos x="60" y="158"/>
                </a:cxn>
                <a:cxn ang="0">
                  <a:pos x="53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3" y="115"/>
                </a:cxn>
                <a:cxn ang="0">
                  <a:pos x="56" y="48"/>
                </a:cxn>
                <a:cxn ang="0">
                  <a:pos x="68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4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2" y="3"/>
                </a:cxn>
                <a:cxn ang="0">
                  <a:pos x="6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6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6" y="132"/>
                </a:cxn>
                <a:cxn ang="0">
                  <a:pos x="47" y="141"/>
                </a:cxn>
                <a:cxn ang="0">
                  <a:pos x="53" y="228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8" name="Freeform 16"/>
            <p:cNvSpPr>
              <a:spLocks/>
            </p:cNvSpPr>
            <p:nvPr/>
          </p:nvSpPr>
          <p:spPr bwMode="gray">
            <a:xfrm>
              <a:off x="2273" y="187"/>
              <a:ext cx="182" cy="402"/>
            </a:xfrm>
            <a:custGeom>
              <a:avLst/>
              <a:gdLst/>
              <a:ahLst/>
              <a:cxnLst>
                <a:cxn ang="0">
                  <a:pos x="93" y="309"/>
                </a:cxn>
                <a:cxn ang="0">
                  <a:pos x="101" y="309"/>
                </a:cxn>
                <a:cxn ang="0">
                  <a:pos x="118" y="304"/>
                </a:cxn>
                <a:cxn ang="0">
                  <a:pos x="138" y="292"/>
                </a:cxn>
                <a:cxn ang="0">
                  <a:pos x="152" y="266"/>
                </a:cxn>
                <a:cxn ang="0">
                  <a:pos x="152" y="247"/>
                </a:cxn>
                <a:cxn ang="0">
                  <a:pos x="138" y="250"/>
                </a:cxn>
                <a:cxn ang="0">
                  <a:pos x="120" y="259"/>
                </a:cxn>
                <a:cxn ang="0">
                  <a:pos x="99" y="285"/>
                </a:cxn>
                <a:cxn ang="0">
                  <a:pos x="93" y="207"/>
                </a:cxn>
                <a:cxn ang="0">
                  <a:pos x="102" y="205"/>
                </a:cxn>
                <a:cxn ang="0">
                  <a:pos x="122" y="200"/>
                </a:cxn>
                <a:cxn ang="0">
                  <a:pos x="147" y="185"/>
                </a:cxn>
                <a:cxn ang="0">
                  <a:pos x="163" y="155"/>
                </a:cxn>
                <a:cxn ang="0">
                  <a:pos x="163" y="134"/>
                </a:cxn>
                <a:cxn ang="0">
                  <a:pos x="149" y="135"/>
                </a:cxn>
                <a:cxn ang="0">
                  <a:pos x="129" y="142"/>
                </a:cxn>
                <a:cxn ang="0">
                  <a:pos x="107" y="162"/>
                </a:cxn>
                <a:cxn ang="0">
                  <a:pos x="93" y="201"/>
                </a:cxn>
                <a:cxn ang="0">
                  <a:pos x="95" y="83"/>
                </a:cxn>
                <a:cxn ang="0">
                  <a:pos x="110" y="81"/>
                </a:cxn>
                <a:cxn ang="0">
                  <a:pos x="134" y="73"/>
                </a:cxn>
                <a:cxn ang="0">
                  <a:pos x="157" y="54"/>
                </a:cxn>
                <a:cxn ang="0">
                  <a:pos x="174" y="23"/>
                </a:cxn>
                <a:cxn ang="0">
                  <a:pos x="174" y="0"/>
                </a:cxn>
                <a:cxn ang="0">
                  <a:pos x="157" y="2"/>
                </a:cxn>
                <a:cxn ang="0">
                  <a:pos x="133" y="10"/>
                </a:cxn>
                <a:cxn ang="0">
                  <a:pos x="107" y="33"/>
                </a:cxn>
                <a:cxn ang="0">
                  <a:pos x="87" y="77"/>
                </a:cxn>
                <a:cxn ang="0">
                  <a:pos x="85" y="68"/>
                </a:cxn>
                <a:cxn ang="0">
                  <a:pos x="75" y="46"/>
                </a:cxn>
                <a:cxn ang="0">
                  <a:pos x="55" y="21"/>
                </a:cxn>
                <a:cxn ang="0">
                  <a:pos x="22" y="3"/>
                </a:cxn>
                <a:cxn ang="0">
                  <a:pos x="1" y="3"/>
                </a:cxn>
                <a:cxn ang="0">
                  <a:pos x="4" y="18"/>
                </a:cxn>
                <a:cxn ang="0">
                  <a:pos x="12" y="42"/>
                </a:cxn>
                <a:cxn ang="0">
                  <a:pos x="31" y="65"/>
                </a:cxn>
                <a:cxn ang="0">
                  <a:pos x="62" y="81"/>
                </a:cxn>
                <a:cxn ang="0">
                  <a:pos x="82" y="238"/>
                </a:cxn>
                <a:cxn ang="0">
                  <a:pos x="80" y="228"/>
                </a:cxn>
                <a:cxn ang="0">
                  <a:pos x="72" y="207"/>
                </a:cxn>
                <a:cxn ang="0">
                  <a:pos x="55" y="185"/>
                </a:cxn>
                <a:cxn ang="0">
                  <a:pos x="21" y="176"/>
                </a:cxn>
                <a:cxn ang="0">
                  <a:pos x="22" y="185"/>
                </a:cxn>
                <a:cxn ang="0">
                  <a:pos x="28" y="205"/>
                </a:cxn>
                <a:cxn ang="0">
                  <a:pos x="41" y="230"/>
                </a:cxn>
                <a:cxn ang="0">
                  <a:pos x="66" y="246"/>
                </a:cxn>
                <a:cxn ang="0">
                  <a:pos x="82" y="402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29" name="Freeform 17"/>
            <p:cNvSpPr>
              <a:spLocks/>
            </p:cNvSpPr>
            <p:nvPr/>
          </p:nvSpPr>
          <p:spPr bwMode="gray">
            <a:xfrm>
              <a:off x="2161" y="215"/>
              <a:ext cx="98" cy="374"/>
            </a:xfrm>
            <a:custGeom>
              <a:avLst/>
              <a:gdLst/>
              <a:ahLst/>
              <a:cxnLst>
                <a:cxn ang="0">
                  <a:pos x="52" y="237"/>
                </a:cxn>
                <a:cxn ang="0">
                  <a:pos x="59" y="237"/>
                </a:cxn>
                <a:cxn ang="0">
                  <a:pos x="74" y="232"/>
                </a:cxn>
                <a:cxn ang="0">
                  <a:pos x="90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1" y="197"/>
                </a:cxn>
                <a:cxn ang="0">
                  <a:pos x="56" y="215"/>
                </a:cxn>
                <a:cxn ang="0">
                  <a:pos x="52" y="147"/>
                </a:cxn>
                <a:cxn ang="0">
                  <a:pos x="59" y="147"/>
                </a:cxn>
                <a:cxn ang="0">
                  <a:pos x="74" y="141"/>
                </a:cxn>
                <a:cxn ang="0">
                  <a:pos x="90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1" y="109"/>
                </a:cxn>
                <a:cxn ang="0">
                  <a:pos x="56" y="126"/>
                </a:cxn>
                <a:cxn ang="0">
                  <a:pos x="52" y="46"/>
                </a:cxn>
                <a:cxn ang="0">
                  <a:pos x="51" y="37"/>
                </a:cxn>
                <a:cxn ang="0">
                  <a:pos x="45" y="23"/>
                </a:cxn>
                <a:cxn ang="0">
                  <a:pos x="32" y="6"/>
                </a:cxn>
                <a:cxn ang="0">
                  <a:pos x="6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3" y="43"/>
                </a:cxn>
                <a:cxn ang="0">
                  <a:pos x="45" y="113"/>
                </a:cxn>
                <a:cxn ang="0">
                  <a:pos x="45" y="106"/>
                </a:cxn>
                <a:cxn ang="0">
                  <a:pos x="40" y="90"/>
                </a:cxn>
                <a:cxn ang="0">
                  <a:pos x="27" y="75"/>
                </a:cxn>
                <a:cxn ang="0">
                  <a:pos x="1" y="67"/>
                </a:cxn>
                <a:cxn ang="0">
                  <a:pos x="0" y="75"/>
                </a:cxn>
                <a:cxn ang="0">
                  <a:pos x="2" y="91"/>
                </a:cxn>
                <a:cxn ang="0">
                  <a:pos x="14" y="109"/>
                </a:cxn>
                <a:cxn ang="0">
                  <a:pos x="45" y="118"/>
                </a:cxn>
                <a:cxn ang="0">
                  <a:pos x="45" y="207"/>
                </a:cxn>
                <a:cxn ang="0">
                  <a:pos x="43" y="195"/>
                </a:cxn>
                <a:cxn ang="0">
                  <a:pos x="33" y="182"/>
                </a:cxn>
                <a:cxn ang="0">
                  <a:pos x="12" y="175"/>
                </a:cxn>
                <a:cxn ang="0">
                  <a:pos x="10" y="182"/>
                </a:cxn>
                <a:cxn ang="0">
                  <a:pos x="13" y="197"/>
                </a:cxn>
                <a:cxn ang="0">
                  <a:pos x="29" y="211"/>
                </a:cxn>
                <a:cxn ang="0">
                  <a:pos x="45" y="373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41330" name="Freeform 18"/>
            <p:cNvSpPr>
              <a:spLocks/>
            </p:cNvSpPr>
            <p:nvPr/>
          </p:nvSpPr>
          <p:spPr bwMode="gray">
            <a:xfrm>
              <a:off x="2708" y="215"/>
              <a:ext cx="97" cy="374"/>
            </a:xfrm>
            <a:custGeom>
              <a:avLst/>
              <a:gdLst/>
              <a:ahLst/>
              <a:cxnLst>
                <a:cxn ang="0">
                  <a:pos x="51" y="237"/>
                </a:cxn>
                <a:cxn ang="0">
                  <a:pos x="60" y="237"/>
                </a:cxn>
                <a:cxn ang="0">
                  <a:pos x="74" y="232"/>
                </a:cxn>
                <a:cxn ang="0">
                  <a:pos x="91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2" y="197"/>
                </a:cxn>
                <a:cxn ang="0">
                  <a:pos x="55" y="215"/>
                </a:cxn>
                <a:cxn ang="0">
                  <a:pos x="51" y="147"/>
                </a:cxn>
                <a:cxn ang="0">
                  <a:pos x="60" y="147"/>
                </a:cxn>
                <a:cxn ang="0">
                  <a:pos x="74" y="141"/>
                </a:cxn>
                <a:cxn ang="0">
                  <a:pos x="91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2" y="109"/>
                </a:cxn>
                <a:cxn ang="0">
                  <a:pos x="55" y="126"/>
                </a:cxn>
                <a:cxn ang="0">
                  <a:pos x="51" y="46"/>
                </a:cxn>
                <a:cxn ang="0">
                  <a:pos x="51" y="37"/>
                </a:cxn>
                <a:cxn ang="0">
                  <a:pos x="46" y="23"/>
                </a:cxn>
                <a:cxn ang="0">
                  <a:pos x="33" y="6"/>
                </a:cxn>
                <a:cxn ang="0">
                  <a:pos x="7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4" y="43"/>
                </a:cxn>
                <a:cxn ang="0">
                  <a:pos x="46" y="113"/>
                </a:cxn>
                <a:cxn ang="0">
                  <a:pos x="46" y="106"/>
                </a:cxn>
                <a:cxn ang="0">
                  <a:pos x="41" y="90"/>
                </a:cxn>
                <a:cxn ang="0">
                  <a:pos x="27" y="75"/>
                </a:cxn>
                <a:cxn ang="0">
                  <a:pos x="0" y="67"/>
                </a:cxn>
                <a:cxn ang="0">
                  <a:pos x="0" y="75"/>
                </a:cxn>
                <a:cxn ang="0">
                  <a:pos x="3" y="91"/>
                </a:cxn>
                <a:cxn ang="0">
                  <a:pos x="15" y="109"/>
                </a:cxn>
                <a:cxn ang="0">
                  <a:pos x="46" y="118"/>
                </a:cxn>
                <a:cxn ang="0">
                  <a:pos x="46" y="207"/>
                </a:cxn>
                <a:cxn ang="0">
                  <a:pos x="43" y="195"/>
                </a:cxn>
                <a:cxn ang="0">
                  <a:pos x="34" y="182"/>
                </a:cxn>
                <a:cxn ang="0">
                  <a:pos x="12" y="175"/>
                </a:cxn>
                <a:cxn ang="0">
                  <a:pos x="11" y="182"/>
                </a:cxn>
                <a:cxn ang="0">
                  <a:pos x="14" y="197"/>
                </a:cxn>
                <a:cxn ang="0">
                  <a:pos x="30" y="211"/>
                </a:cxn>
                <a:cxn ang="0">
                  <a:pos x="46" y="373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41331" name="Freeform 19"/>
          <p:cNvSpPr>
            <a:spLocks/>
          </p:cNvSpPr>
          <p:nvPr/>
        </p:nvSpPr>
        <p:spPr bwMode="gray">
          <a:xfrm>
            <a:off x="95250" y="6446838"/>
            <a:ext cx="8970963" cy="314325"/>
          </a:xfrm>
          <a:custGeom>
            <a:avLst/>
            <a:gdLst/>
            <a:ahLst/>
            <a:cxnLst>
              <a:cxn ang="0">
                <a:pos x="4" y="198"/>
              </a:cxn>
              <a:cxn ang="0">
                <a:pos x="5651" y="198"/>
              </a:cxn>
              <a:cxn ang="0">
                <a:pos x="5646" y="94"/>
              </a:cxn>
              <a:cxn ang="0">
                <a:pos x="1491" y="94"/>
              </a:cxn>
              <a:cxn ang="0">
                <a:pos x="1343" y="2"/>
              </a:cxn>
              <a:cxn ang="0">
                <a:pos x="0" y="0"/>
              </a:cxn>
              <a:cxn ang="0">
                <a:pos x="4" y="198"/>
              </a:cxn>
            </a:cxnLst>
            <a:rect l="0" t="0" r="r" b="b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1332" name="Freeform 20"/>
          <p:cNvSpPr>
            <a:spLocks/>
          </p:cNvSpPr>
          <p:nvPr/>
        </p:nvSpPr>
        <p:spPr bwMode="gray">
          <a:xfrm>
            <a:off x="95250" y="6491288"/>
            <a:ext cx="8975725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5650" y="169"/>
              </a:cxn>
              <a:cxn ang="0">
                <a:pos x="5646" y="95"/>
              </a:cxn>
              <a:cxn ang="0">
                <a:pos x="1478" y="95"/>
              </a:cxn>
              <a:cxn ang="0">
                <a:pos x="1317" y="3"/>
              </a:cxn>
              <a:cxn ang="0">
                <a:pos x="0" y="0"/>
              </a:cxn>
              <a:cxn ang="0">
                <a:pos x="0" y="176"/>
              </a:cxn>
            </a:cxnLst>
            <a:rect l="0" t="0" r="r" b="b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1333" name="Freeform 21" descr="Dark upward diagonal"/>
          <p:cNvSpPr>
            <a:spLocks/>
          </p:cNvSpPr>
          <p:nvPr/>
        </p:nvSpPr>
        <p:spPr bwMode="gray">
          <a:xfrm>
            <a:off x="92075" y="98425"/>
            <a:ext cx="89566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82" y="0"/>
              </a:cxn>
              <a:cxn ang="0">
                <a:pos x="5639" y="45"/>
              </a:cxn>
              <a:cxn ang="0">
                <a:pos x="5636" y="113"/>
              </a:cxn>
              <a:cxn ang="0">
                <a:pos x="0" y="113"/>
              </a:cxn>
              <a:cxn ang="0">
                <a:pos x="0" y="0"/>
              </a:cxn>
            </a:cxnLst>
            <a:rect l="0" t="0" r="r" b="b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1334" name="Freeform 22"/>
          <p:cNvSpPr>
            <a:spLocks/>
          </p:cNvSpPr>
          <p:nvPr/>
        </p:nvSpPr>
        <p:spPr bwMode="gray">
          <a:xfrm>
            <a:off x="92075" y="307975"/>
            <a:ext cx="8955088" cy="938213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1335" name="Freeform 23"/>
          <p:cNvSpPr>
            <a:spLocks/>
          </p:cNvSpPr>
          <p:nvPr/>
        </p:nvSpPr>
        <p:spPr bwMode="gray">
          <a:xfrm>
            <a:off x="92075" y="306388"/>
            <a:ext cx="8955088" cy="836612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tint val="66667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1336" name="Rectangle 24"/>
          <p:cNvSpPr>
            <a:spLocks noChangeArrowheads="1"/>
          </p:cNvSpPr>
          <p:nvPr/>
        </p:nvSpPr>
        <p:spPr bwMode="gray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41337" name="Freeform 25"/>
          <p:cNvSpPr>
            <a:spLocks/>
          </p:cNvSpPr>
          <p:nvPr/>
        </p:nvSpPr>
        <p:spPr bwMode="gray">
          <a:xfrm>
            <a:off x="6896100" y="1047750"/>
            <a:ext cx="2155825" cy="52388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1358" y="0"/>
              </a:cxn>
              <a:cxn ang="0">
                <a:pos x="1356" y="32"/>
              </a:cxn>
              <a:cxn ang="0">
                <a:pos x="60" y="33"/>
              </a:cxn>
              <a:cxn ang="0">
                <a:pos x="0" y="2"/>
              </a:cxn>
            </a:cxnLst>
            <a:rect l="0" t="0" r="r" b="b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41338" name="Rectangle 26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38125"/>
            <a:ext cx="64770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5" name="Rectangle 27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38275"/>
            <a:ext cx="82296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41340" name="Rectangle 2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048000" y="6311900"/>
            <a:ext cx="17129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1341" name="Rectangle 29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830763" y="6323013"/>
            <a:ext cx="23114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1342" name="Rectangle 30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116763" y="6323013"/>
            <a:ext cx="161607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97FABFB-9DAB-4B02-9E8B-BE1DD51AC9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41343" name="Text Box 31"/>
          <p:cNvSpPr txBox="1">
            <a:spLocks noChangeArrowheads="1"/>
          </p:cNvSpPr>
          <p:nvPr/>
        </p:nvSpPr>
        <p:spPr bwMode="gray">
          <a:xfrm>
            <a:off x="144463" y="6443663"/>
            <a:ext cx="1841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zh-CN" altLang="zh-CN" sz="1100" b="0" i="1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4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38" grpId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黑体" pitchFamily="2" charset="-122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0000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000000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000000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000000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7704" y="2636912"/>
            <a:ext cx="5562600" cy="1219200"/>
          </a:xfrm>
        </p:spPr>
        <p:txBody>
          <a:bodyPr/>
          <a:lstStyle/>
          <a:p>
            <a:r>
              <a:rPr lang="zh-CN" altLang="zh-CN" dirty="0"/>
              <a:t>任务</a:t>
            </a:r>
            <a:r>
              <a:rPr lang="en-US" altLang="zh-CN" dirty="0"/>
              <a:t>1 </a:t>
            </a:r>
            <a:r>
              <a:rPr lang="zh-CN" altLang="zh-CN" dirty="0"/>
              <a:t>伪狂犬防控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4"/>
          <p:cNvSpPr txBox="1">
            <a:spLocks noChangeArrowheads="1"/>
          </p:cNvSpPr>
          <p:nvPr/>
        </p:nvSpPr>
        <p:spPr bwMode="auto">
          <a:xfrm>
            <a:off x="250825" y="404813"/>
            <a:ext cx="499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40768"/>
            <a:ext cx="2304256" cy="584775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dirty="0">
                <a:solidFill>
                  <a:srgbClr val="FFFFFF"/>
                </a:solidFill>
              </a:rPr>
              <a:t>一   概述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95288" y="2276475"/>
            <a:ext cx="4608512" cy="39909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solidFill>
                  <a:srgbClr val="000000"/>
                </a:solidFill>
                <a:latin typeface="宋体" charset="-122"/>
              </a:rPr>
              <a:t>    伪狂犬病（</a:t>
            </a:r>
            <a:r>
              <a:rPr lang="en-US" altLang="zh-CN" sz="3200">
                <a:solidFill>
                  <a:srgbClr val="000000"/>
                </a:solidFill>
                <a:latin typeface="宋体" charset="-122"/>
              </a:rPr>
              <a:t>PR</a:t>
            </a:r>
            <a:r>
              <a:rPr lang="zh-CN" altLang="en-US" sz="3200">
                <a:solidFill>
                  <a:srgbClr val="000000"/>
                </a:solidFill>
                <a:latin typeface="宋体" charset="-122"/>
              </a:rPr>
              <a:t>）是由疱疹病毒科伪狂犬病病毒引起猪、马、牛、羊等家养动物，犬、猫等伴侣动物，家兔及小鼠等实验动物，以及浣熊、狐狸等野生动物等多种动物的一种传染病。 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5219700" y="2060575"/>
            <a:ext cx="3529013" cy="43624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            </a:t>
            </a:r>
            <a:r>
              <a:rPr lang="zh-CN" altLang="en-US" sz="2800">
                <a:solidFill>
                  <a:srgbClr val="FFFFFF"/>
                </a:solidFill>
              </a:rPr>
              <a:t>除猪外，其他动物感染后均出现奇痒和脑脊髓炎。猪是本病毒的自然宿主，感染后妊娠母猪繁殖障碍，初生仔猪出现神经症状，育肥猪出现呼吸道症状，生长不良等；公猪精液质量下降。</a:t>
            </a:r>
            <a:r>
              <a:rPr lang="zh-CN" altLang="en-US"/>
              <a:t> 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 animBg="1"/>
      <p:bldP spid="143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8" descr="对我国20多个省市伪狂犬病的流行情况进行了调查，发现猪场阳性率高达80%，猪群阳性率为60%左右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276475"/>
            <a:ext cx="5700712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250825" y="404813"/>
            <a:ext cx="499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40768"/>
            <a:ext cx="2304256" cy="584775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>
                <a:solidFill>
                  <a:srgbClr val="FFFFFF"/>
                </a:solidFill>
              </a:rPr>
              <a:t>分布情况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516688" y="2565400"/>
            <a:ext cx="23050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        </a:t>
            </a:r>
            <a:r>
              <a:rPr lang="zh-CN" altLang="en-US" sz="24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对我国</a:t>
            </a:r>
            <a:r>
              <a:rPr lang="en-US" altLang="zh-CN" sz="24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20</a:t>
            </a:r>
            <a:r>
              <a:rPr lang="zh-CN" altLang="en-US" sz="24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多个省市伪狂犬病的流行情况进行了调查，发现猪场阳性率高达</a:t>
            </a:r>
            <a:r>
              <a:rPr lang="en-US" altLang="zh-CN" sz="24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80%</a:t>
            </a:r>
            <a:r>
              <a:rPr lang="zh-CN" altLang="en-US" sz="24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，猪群阳性率为</a:t>
            </a:r>
            <a:r>
              <a:rPr lang="en-US" altLang="zh-CN" sz="24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60%</a:t>
            </a:r>
            <a:r>
              <a:rPr lang="zh-CN" altLang="en-US" sz="24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左右。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应用PCR技术作猪伪狂犬病病原学调查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636838"/>
            <a:ext cx="8166100" cy="35290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250825" y="404813"/>
            <a:ext cx="4995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40768"/>
            <a:ext cx="2304256" cy="584775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>
                <a:solidFill>
                  <a:srgbClr val="FFFFFF"/>
                </a:solidFill>
              </a:rPr>
              <a:t>分布情况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692275" y="2133600"/>
            <a:ext cx="5903913" cy="457200"/>
          </a:xfrm>
          <a:prstGeom prst="rect">
            <a:avLst/>
          </a:prstGeom>
          <a:solidFill>
            <a:srgbClr val="117AA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>
                <a:solidFill>
                  <a:srgbClr val="000000"/>
                </a:solidFill>
              </a:rPr>
              <a:t>应用</a:t>
            </a:r>
            <a:r>
              <a:rPr lang="en-US" altLang="zh-CN" sz="2400">
                <a:solidFill>
                  <a:srgbClr val="000000"/>
                </a:solidFill>
              </a:rPr>
              <a:t>PCR</a:t>
            </a:r>
            <a:r>
              <a:rPr lang="zh-CN" altLang="en-US" sz="2400">
                <a:solidFill>
                  <a:srgbClr val="000000"/>
                </a:solidFill>
              </a:rPr>
              <a:t>技术作猪伪狂犬病病原学调查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133475" y="1333500"/>
            <a:ext cx="2501900" cy="688975"/>
            <a:chOff x="720" y="1392"/>
            <a:chExt cx="4058" cy="480"/>
          </a:xfrm>
        </p:grpSpPr>
        <p:sp>
          <p:nvSpPr>
            <p:cNvPr id="6158" name="AutoShape 1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7420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0" name="AutoShape 1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161" name="AutoShape 1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17410" name="Text Box 18"/>
          <p:cNvSpPr txBox="1">
            <a:spLocks noChangeArrowheads="1"/>
          </p:cNvSpPr>
          <p:nvPr/>
        </p:nvSpPr>
        <p:spPr bwMode="white">
          <a:xfrm>
            <a:off x="1116013" y="1295400"/>
            <a:ext cx="2232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二  病</a:t>
            </a:r>
            <a:r>
              <a:rPr lang="zh-CN" altLang="en-US" sz="320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 </a:t>
            </a: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原</a:t>
            </a:r>
          </a:p>
        </p:txBody>
      </p:sp>
      <p:sp>
        <p:nvSpPr>
          <p:cNvPr id="17411" name="Text Box 11"/>
          <p:cNvSpPr txBox="1">
            <a:spLocks noChangeArrowheads="1"/>
          </p:cNvSpPr>
          <p:nvPr/>
        </p:nvSpPr>
        <p:spPr bwMode="white">
          <a:xfrm>
            <a:off x="1133475" y="4395788"/>
            <a:ext cx="381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  <a:cs typeface="经典综艺体简"/>
              </a:rPr>
              <a:t>二</a:t>
            </a:r>
            <a:endParaRPr lang="en-US" altLang="zh-CN" sz="3600">
              <a:solidFill>
                <a:srgbClr val="FFFFFF"/>
              </a:solidFill>
              <a:latin typeface="隶书" pitchFamily="49" charset="-122"/>
              <a:ea typeface="隶书" pitchFamily="49" charset="-122"/>
              <a:cs typeface="经典综艺体简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84213" y="2420938"/>
            <a:ext cx="18732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病原名称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11188" y="3716338"/>
            <a:ext cx="18732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体内分布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55650" y="5157788"/>
            <a:ext cx="1800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3200">
                <a:solidFill>
                  <a:srgbClr val="000000"/>
                </a:solidFill>
              </a:rPr>
              <a:t>抵</a:t>
            </a:r>
            <a:r>
              <a:rPr lang="en-US" altLang="zh-CN" sz="3200">
                <a:solidFill>
                  <a:srgbClr val="000000"/>
                </a:solidFill>
              </a:rPr>
              <a:t> </a:t>
            </a:r>
            <a:r>
              <a:rPr lang="zh-CN" altLang="zh-CN" sz="3200">
                <a:solidFill>
                  <a:srgbClr val="000000"/>
                </a:solidFill>
              </a:rPr>
              <a:t>抗</a:t>
            </a:r>
            <a:r>
              <a:rPr lang="en-US" altLang="zh-CN" sz="3200">
                <a:solidFill>
                  <a:srgbClr val="000000"/>
                </a:solidFill>
              </a:rPr>
              <a:t> </a:t>
            </a:r>
            <a:r>
              <a:rPr lang="zh-CN" altLang="zh-CN" sz="3200">
                <a:solidFill>
                  <a:srgbClr val="000000"/>
                </a:solidFill>
              </a:rPr>
              <a:t>力</a:t>
            </a:r>
            <a:endParaRPr lang="zh-CN" altLang="en-US" sz="3200">
              <a:solidFill>
                <a:srgbClr val="000000"/>
              </a:solidFill>
            </a:endParaRPr>
          </a:p>
        </p:txBody>
      </p:sp>
      <p:sp>
        <p:nvSpPr>
          <p:cNvPr id="17415" name="TextBox 23"/>
          <p:cNvSpPr txBox="1">
            <a:spLocks noChangeArrowheads="1"/>
          </p:cNvSpPr>
          <p:nvPr/>
        </p:nvSpPr>
        <p:spPr bwMode="auto">
          <a:xfrm>
            <a:off x="179388" y="404813"/>
            <a:ext cx="4995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5380" name="AutoShape 20"/>
          <p:cNvSpPr>
            <a:spLocks noChangeArrowheads="1"/>
          </p:cNvSpPr>
          <p:nvPr/>
        </p:nvSpPr>
        <p:spPr bwMode="auto">
          <a:xfrm>
            <a:off x="3995738" y="2133600"/>
            <a:ext cx="4464050" cy="792163"/>
          </a:xfrm>
          <a:prstGeom prst="wedgeRectCallout">
            <a:avLst>
              <a:gd name="adj1" fmla="val -85347"/>
              <a:gd name="adj2" fmla="val 2114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32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疱疹病毒科伪狂犬病毒 </a:t>
            </a:r>
          </a:p>
        </p:txBody>
      </p:sp>
      <p:sp>
        <p:nvSpPr>
          <p:cNvPr id="15381" name="AutoShape 21"/>
          <p:cNvSpPr>
            <a:spLocks noChangeArrowheads="1"/>
          </p:cNvSpPr>
          <p:nvPr/>
        </p:nvSpPr>
        <p:spPr bwMode="auto">
          <a:xfrm>
            <a:off x="3348038" y="3429000"/>
            <a:ext cx="4608512" cy="576263"/>
          </a:xfrm>
          <a:prstGeom prst="wedgeRectCallout">
            <a:avLst>
              <a:gd name="adj1" fmla="val -70634"/>
              <a:gd name="adj2" fmla="val 477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病毒存在脑脊髓组织中</a:t>
            </a:r>
            <a:r>
              <a:rPr lang="zh-CN" altLang="en-US" sz="320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</a:t>
            </a:r>
          </a:p>
        </p:txBody>
      </p:sp>
      <p:sp>
        <p:nvSpPr>
          <p:cNvPr id="15382" name="AutoShape 22"/>
          <p:cNvSpPr>
            <a:spLocks noChangeArrowheads="1"/>
          </p:cNvSpPr>
          <p:nvPr/>
        </p:nvSpPr>
        <p:spPr bwMode="auto">
          <a:xfrm>
            <a:off x="2843213" y="3789363"/>
            <a:ext cx="5905500" cy="2592387"/>
          </a:xfrm>
          <a:prstGeom prst="wedgeRectCallout">
            <a:avLst>
              <a:gd name="adj1" fmla="val -58764"/>
              <a:gd name="adj2" fmla="val 11972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Wingdings" pitchFamily="2" charset="2"/>
              <a:buChar char="u"/>
            </a:pPr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对低温、干燥的抵抗力强，对热敏感；</a:t>
            </a:r>
          </a:p>
          <a:p>
            <a:pPr>
              <a:buFont typeface="Wingdings" pitchFamily="2" charset="2"/>
              <a:buChar char="u"/>
            </a:pPr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常用的消毒剂有</a:t>
            </a:r>
            <a:r>
              <a:rPr lang="en-US" altLang="zh-CN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2%</a:t>
            </a:r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氢氧化钠和</a:t>
            </a:r>
            <a:r>
              <a:rPr lang="en-US" altLang="zh-CN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3%</a:t>
            </a:r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来苏儿，以及其它消毒剂均可杀灭。 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15380" grpId="0" animBg="1"/>
      <p:bldP spid="15380" grpId="1" animBg="1"/>
      <p:bldP spid="15381" grpId="0" animBg="1"/>
      <p:bldP spid="15381" grpId="1" animBg="1"/>
      <p:bldP spid="15382" grpId="0" animBg="1"/>
      <p:bldP spid="1538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AutoShape 18"/>
          <p:cNvSpPr>
            <a:spLocks noChangeArrowheads="1"/>
          </p:cNvSpPr>
          <p:nvPr/>
        </p:nvSpPr>
        <p:spPr bwMode="auto">
          <a:xfrm>
            <a:off x="2916238" y="2205038"/>
            <a:ext cx="5797550" cy="3671887"/>
          </a:xfrm>
          <a:prstGeom prst="wedgeRectCallout">
            <a:avLst>
              <a:gd name="adj1" fmla="val -61995"/>
              <a:gd name="adj2" fmla="val -351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/>
              <a:t>           </a:t>
            </a:r>
            <a:r>
              <a:rPr lang="zh-CN" altLang="en-US" sz="2800">
                <a:solidFill>
                  <a:srgbClr val="FFFFFF"/>
                </a:solidFill>
                <a:latin typeface="楷体" pitchFamily="49" charset="-122"/>
                <a:ea typeface="楷体" pitchFamily="49" charset="-122"/>
              </a:rPr>
              <a:t>各种日龄的动物均可感染，感染日龄越小，死亡率越高；</a:t>
            </a:r>
          </a:p>
          <a:p>
            <a:r>
              <a:rPr lang="zh-CN" altLang="en-US" sz="2800">
                <a:solidFill>
                  <a:srgbClr val="FFFFFF"/>
                </a:solidFill>
                <a:latin typeface="楷体" pitchFamily="49" charset="-122"/>
                <a:ea typeface="楷体" pitchFamily="49" charset="-122"/>
              </a:rPr>
              <a:t>    实验动物中以兔最敏感；</a:t>
            </a:r>
          </a:p>
          <a:p>
            <a:r>
              <a:rPr lang="zh-CN" altLang="en-US" sz="2800">
                <a:solidFill>
                  <a:srgbClr val="FFFFFF"/>
                </a:solidFill>
                <a:latin typeface="楷体" pitchFamily="49" charset="-122"/>
                <a:ea typeface="楷体" pitchFamily="49" charset="-122"/>
              </a:rPr>
              <a:t>    对于猪群，哺乳仔猪日龄越小，发病率和死亡率越高。随着日龄增长，可以出现腹泻或呼吸道症状，生长缓慢，饲料报酬降低，如无继发其它病原感染，死亡率很低。</a:t>
            </a:r>
          </a:p>
        </p:txBody>
      </p:sp>
      <p:grpSp>
        <p:nvGrpSpPr>
          <p:cNvPr id="18434" name="Group 13"/>
          <p:cNvGrpSpPr>
            <a:grpSpLocks/>
          </p:cNvGrpSpPr>
          <p:nvPr/>
        </p:nvGrpSpPr>
        <p:grpSpPr bwMode="auto">
          <a:xfrm>
            <a:off x="539750" y="1341438"/>
            <a:ext cx="3455988" cy="688975"/>
            <a:chOff x="720" y="1392"/>
            <a:chExt cx="4058" cy="480"/>
          </a:xfrm>
        </p:grpSpPr>
        <p:sp>
          <p:nvSpPr>
            <p:cNvPr id="6158" name="AutoShape 1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8446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0" name="AutoShape 16"/>
              <p:cNvSpPr>
                <a:spLocks noChangeArrowheads="1"/>
              </p:cNvSpPr>
              <p:nvPr/>
            </p:nvSpPr>
            <p:spPr bwMode="gray">
              <a:xfrm>
                <a:off x="740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161" name="AutoShape 17"/>
              <p:cNvSpPr>
                <a:spLocks noChangeArrowheads="1"/>
              </p:cNvSpPr>
              <p:nvPr/>
            </p:nvSpPr>
            <p:spPr bwMode="gray">
              <a:xfrm>
                <a:off x="740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18435" name="Text Box 18"/>
          <p:cNvSpPr txBox="1">
            <a:spLocks noChangeArrowheads="1"/>
          </p:cNvSpPr>
          <p:nvPr/>
        </p:nvSpPr>
        <p:spPr bwMode="white">
          <a:xfrm>
            <a:off x="539750" y="1268413"/>
            <a:ext cx="3384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三  流行病学</a:t>
            </a:r>
          </a:p>
        </p:txBody>
      </p:sp>
      <p:sp>
        <p:nvSpPr>
          <p:cNvPr id="18436" name="Text Box 11"/>
          <p:cNvSpPr txBox="1">
            <a:spLocks noChangeArrowheads="1"/>
          </p:cNvSpPr>
          <p:nvPr/>
        </p:nvSpPr>
        <p:spPr bwMode="white">
          <a:xfrm>
            <a:off x="1133475" y="4395788"/>
            <a:ext cx="381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  <a:cs typeface="经典综艺体简"/>
              </a:rPr>
              <a:t>二</a:t>
            </a:r>
            <a:endParaRPr lang="en-US" altLang="zh-CN" sz="3600">
              <a:solidFill>
                <a:srgbClr val="FFFFFF"/>
              </a:solidFill>
              <a:latin typeface="隶书" pitchFamily="49" charset="-122"/>
              <a:ea typeface="隶书" pitchFamily="49" charset="-122"/>
              <a:cs typeface="经典综艺体简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39750" y="2420938"/>
            <a:ext cx="18732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易感动物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8313" y="3429000"/>
            <a:ext cx="1873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传  染  源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68313" y="4437063"/>
            <a:ext cx="19446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传播途径</a:t>
            </a:r>
          </a:p>
        </p:txBody>
      </p:sp>
      <p:sp>
        <p:nvSpPr>
          <p:cNvPr id="18440" name="TextBox 23"/>
          <p:cNvSpPr txBox="1">
            <a:spLocks noChangeArrowheads="1"/>
          </p:cNvSpPr>
          <p:nvPr/>
        </p:nvSpPr>
        <p:spPr bwMode="auto">
          <a:xfrm>
            <a:off x="179388" y="404813"/>
            <a:ext cx="4995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6403" name="AutoShape 19"/>
          <p:cNvSpPr>
            <a:spLocks noChangeArrowheads="1"/>
          </p:cNvSpPr>
          <p:nvPr/>
        </p:nvSpPr>
        <p:spPr bwMode="auto">
          <a:xfrm>
            <a:off x="2627313" y="2276475"/>
            <a:ext cx="6048375" cy="3313113"/>
          </a:xfrm>
          <a:prstGeom prst="wedgeRectCallout">
            <a:avLst>
              <a:gd name="adj1" fmla="val -56694"/>
              <a:gd name="adj2" fmla="val -8218"/>
            </a:avLst>
          </a:prstGeom>
          <a:solidFill>
            <a:srgbClr val="DD6A2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2800">
                <a:solidFill>
                  <a:srgbClr val="000000"/>
                </a:solidFill>
                <a:ea typeface="楷体" pitchFamily="49" charset="-122"/>
              </a:rPr>
              <a:t>       患病动物、流产的胎儿和死胎、隐性感染动物以及带毒鼠类。</a:t>
            </a:r>
          </a:p>
          <a:p>
            <a:r>
              <a:rPr lang="zh-CN" altLang="en-US" sz="2800">
                <a:solidFill>
                  <a:srgbClr val="000000"/>
                </a:solidFill>
                <a:ea typeface="楷体" pitchFamily="49" charset="-122"/>
              </a:rPr>
              <a:t>       病毒存活于机体中，可随分泌物（鼻液、唾液、尿液和乳汁等）排出体外。     </a:t>
            </a:r>
          </a:p>
          <a:p>
            <a:r>
              <a:rPr lang="zh-CN" altLang="en-US" sz="2800">
                <a:solidFill>
                  <a:srgbClr val="000000"/>
                </a:solidFill>
                <a:ea typeface="楷体" pitchFamily="49" charset="-122"/>
              </a:rPr>
              <a:t>       鼠类带毒是猪场中最为常见和最难清除的传染源。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68313" y="5373688"/>
            <a:ext cx="18716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zh-CN" sz="3200">
                <a:solidFill>
                  <a:srgbClr val="000000"/>
                </a:solidFill>
              </a:rPr>
              <a:t>流行特点</a:t>
            </a:r>
            <a:endParaRPr lang="zh-CN" altLang="en-US" sz="3200">
              <a:solidFill>
                <a:srgbClr val="000000"/>
              </a:solidFill>
            </a:endParaRPr>
          </a:p>
        </p:txBody>
      </p:sp>
      <p:sp>
        <p:nvSpPr>
          <p:cNvPr id="16404" name="AutoShape 20"/>
          <p:cNvSpPr>
            <a:spLocks noChangeArrowheads="1"/>
          </p:cNvSpPr>
          <p:nvPr/>
        </p:nvSpPr>
        <p:spPr bwMode="auto">
          <a:xfrm>
            <a:off x="2627313" y="2924175"/>
            <a:ext cx="6192837" cy="3241675"/>
          </a:xfrm>
          <a:prstGeom prst="wedgeRectCallout">
            <a:avLst>
              <a:gd name="adj1" fmla="val -56333"/>
              <a:gd name="adj2" fmla="val 425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2800">
                <a:solidFill>
                  <a:srgbClr val="000000"/>
                </a:solidFill>
                <a:ea typeface="楷体" pitchFamily="49" charset="-122"/>
              </a:rPr>
              <a:t>       通过直接接触或间接接触而感染。</a:t>
            </a:r>
          </a:p>
          <a:p>
            <a:r>
              <a:rPr lang="zh-CN" altLang="en-US" sz="2800">
                <a:solidFill>
                  <a:srgbClr val="000000"/>
                </a:solidFill>
                <a:ea typeface="楷体" pitchFamily="49" charset="-122"/>
              </a:rPr>
              <a:t>       主要通过吸入带毒的飞沫或食入污染的饲料传播，经呼吸道和消化道感染。</a:t>
            </a:r>
          </a:p>
          <a:p>
            <a:r>
              <a:rPr lang="zh-CN" altLang="en-US" sz="2800">
                <a:solidFill>
                  <a:srgbClr val="000000"/>
                </a:solidFill>
                <a:ea typeface="楷体" pitchFamily="49" charset="-122"/>
              </a:rPr>
              <a:t>       配种时亦可感染，怀孕母猪感染后可通过胎盘感染胎儿、哺乳母猪可通过乳汁感染仔猪。</a:t>
            </a:r>
          </a:p>
        </p:txBody>
      </p:sp>
      <p:sp>
        <p:nvSpPr>
          <p:cNvPr id="16405" name="AutoShape 21"/>
          <p:cNvSpPr>
            <a:spLocks noChangeArrowheads="1"/>
          </p:cNvSpPr>
          <p:nvPr/>
        </p:nvSpPr>
        <p:spPr bwMode="auto">
          <a:xfrm>
            <a:off x="2627313" y="3357563"/>
            <a:ext cx="6192837" cy="2447925"/>
          </a:xfrm>
          <a:prstGeom prst="wedgeRectCallout">
            <a:avLst>
              <a:gd name="adj1" fmla="val -57333"/>
              <a:gd name="adj2" fmla="val 431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2800">
                <a:solidFill>
                  <a:srgbClr val="FFFFFF"/>
                </a:solidFill>
              </a:rPr>
              <a:t>        哺乳仔猪发病率死亡率极高，较大猪抵抗力强即使发病，症状较轻但也有死亡，怀孕母猪感染常引起流产死胎等。</a:t>
            </a:r>
          </a:p>
          <a:p>
            <a:r>
              <a:rPr lang="zh-CN" altLang="en-US" sz="2800">
                <a:solidFill>
                  <a:srgbClr val="FFFFFF"/>
                </a:solidFill>
              </a:rPr>
              <a:t>       本病易和猪蓝耳病发生混合感染。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2" grpId="0" animBg="1"/>
      <p:bldP spid="16402" grpId="1" animBg="1"/>
      <p:bldP spid="15" grpId="0"/>
      <p:bldP spid="17" grpId="0"/>
      <p:bldP spid="19" grpId="0"/>
      <p:bldP spid="16403" grpId="0" animBg="1"/>
      <p:bldP spid="16403" grpId="1" animBg="1"/>
      <p:bldP spid="27" grpId="0"/>
      <p:bldP spid="16404" grpId="0" animBg="1"/>
      <p:bldP spid="16404" grpId="1" animBg="1"/>
      <p:bldP spid="16405" grpId="0" animBg="1"/>
      <p:bldP spid="1640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611188" y="3357563"/>
            <a:ext cx="2305050" cy="5794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dirty="0">
                <a:solidFill>
                  <a:srgbClr val="000000"/>
                </a:solidFill>
              </a:rPr>
              <a:t>3</a:t>
            </a:r>
            <a:r>
              <a:rPr lang="zh-CN" altLang="en-US" sz="3200" dirty="0">
                <a:solidFill>
                  <a:srgbClr val="000000"/>
                </a:solidFill>
              </a:rPr>
              <a:t>～</a:t>
            </a:r>
            <a:r>
              <a:rPr lang="en-US" altLang="zh-CN" sz="3200" dirty="0">
                <a:solidFill>
                  <a:srgbClr val="000000"/>
                </a:solidFill>
              </a:rPr>
              <a:t>8</a:t>
            </a:r>
            <a:r>
              <a:rPr lang="zh-CN" altLang="en-US" sz="3200" dirty="0">
                <a:solidFill>
                  <a:srgbClr val="000000"/>
                </a:solidFill>
              </a:rPr>
              <a:t>周龄猪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611188" y="5589588"/>
            <a:ext cx="2305050" cy="5794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>
                <a:solidFill>
                  <a:srgbClr val="000000"/>
                </a:solidFill>
              </a:rPr>
              <a:t>种          猪</a:t>
            </a:r>
            <a:r>
              <a:rPr lang="zh-CN" altLang="en-US"/>
              <a:t> 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611188" y="4508500"/>
            <a:ext cx="2520950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>
                <a:solidFill>
                  <a:srgbClr val="000000"/>
                </a:solidFill>
                <a:latin typeface="宋体" charset="-122"/>
              </a:rPr>
              <a:t>2</a:t>
            </a:r>
            <a:r>
              <a:rPr lang="zh-CN" altLang="en-US" sz="3200">
                <a:solidFill>
                  <a:srgbClr val="000000"/>
                </a:solidFill>
                <a:latin typeface="宋体" charset="-122"/>
              </a:rPr>
              <a:t>月龄以上猪</a:t>
            </a:r>
            <a:r>
              <a:rPr lang="zh-CN" alt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611188" y="2349500"/>
            <a:ext cx="2305050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>
                <a:solidFill>
                  <a:srgbClr val="000000"/>
                </a:solidFill>
                <a:latin typeface="宋体" charset="-122"/>
              </a:rPr>
              <a:t>新生  仔猪 </a:t>
            </a:r>
          </a:p>
        </p:txBody>
      </p:sp>
      <p:sp>
        <p:nvSpPr>
          <p:cNvPr id="17431" name="AutoShape 23"/>
          <p:cNvSpPr>
            <a:spLocks noChangeArrowheads="1"/>
          </p:cNvSpPr>
          <p:nvPr/>
        </p:nvSpPr>
        <p:spPr bwMode="auto">
          <a:xfrm>
            <a:off x="3419475" y="2060575"/>
            <a:ext cx="5256213" cy="4537075"/>
          </a:xfrm>
          <a:prstGeom prst="wedgeRectCallout">
            <a:avLst>
              <a:gd name="adj1" fmla="val -56069"/>
              <a:gd name="adj2" fmla="val 128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/>
              <a:t>           </a:t>
            </a:r>
            <a:r>
              <a:rPr lang="zh-CN" altLang="en-US" sz="2800">
                <a:latin typeface="楷体" pitchFamily="49" charset="-122"/>
                <a:ea typeface="楷体" pitchFamily="49" charset="-122"/>
              </a:rPr>
              <a:t>症状轻微或隐性感染；</a:t>
            </a:r>
          </a:p>
          <a:p>
            <a:r>
              <a:rPr lang="zh-CN" altLang="en-US" sz="2800">
                <a:latin typeface="楷体" pitchFamily="49" charset="-122"/>
                <a:ea typeface="楷体" pitchFamily="49" charset="-122"/>
              </a:rPr>
              <a:t>    表现为一过性发热、咳嗽、便秘，有的呕吐，多</a:t>
            </a:r>
            <a:r>
              <a:rPr lang="en-US" altLang="zh-CN" sz="280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2800">
                <a:latin typeface="楷体" pitchFamily="49" charset="-122"/>
                <a:ea typeface="楷体" pitchFamily="49" charset="-122"/>
              </a:rPr>
              <a:t>～</a:t>
            </a:r>
            <a:r>
              <a:rPr lang="en-US" altLang="zh-CN" sz="280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2800">
                <a:latin typeface="楷体" pitchFamily="49" charset="-122"/>
                <a:ea typeface="楷体" pitchFamily="49" charset="-122"/>
              </a:rPr>
              <a:t>天恢复。</a:t>
            </a:r>
          </a:p>
          <a:p>
            <a:r>
              <a:rPr lang="zh-CN" altLang="en-US" sz="2800">
                <a:latin typeface="楷体" pitchFamily="49" charset="-122"/>
                <a:ea typeface="楷体" pitchFamily="49" charset="-122"/>
              </a:rPr>
              <a:t>    多数猪发生呼吸道症状，饲料报酬降低（常常误认为是支原体肺炎、副猪嗜血杆菌感染以及巴氏杆菌感染等）；</a:t>
            </a:r>
          </a:p>
          <a:p>
            <a:r>
              <a:rPr lang="zh-CN" altLang="en-US" sz="2800">
                <a:latin typeface="楷体" pitchFamily="49" charset="-122"/>
                <a:ea typeface="楷体" pitchFamily="49" charset="-122"/>
              </a:rPr>
              <a:t>    少部分病猪则表现为神经症状，震颤、共济失调，倒地后四肢痉挛，间歇发作。 </a:t>
            </a:r>
          </a:p>
        </p:txBody>
      </p:sp>
      <p:sp>
        <p:nvSpPr>
          <p:cNvPr id="17430" name="AutoShape 22"/>
          <p:cNvSpPr>
            <a:spLocks noChangeArrowheads="1"/>
          </p:cNvSpPr>
          <p:nvPr/>
        </p:nvSpPr>
        <p:spPr bwMode="auto">
          <a:xfrm>
            <a:off x="3419475" y="2133600"/>
            <a:ext cx="5040313" cy="3095625"/>
          </a:xfrm>
          <a:prstGeom prst="wedgeRectCallout">
            <a:avLst>
              <a:gd name="adj1" fmla="val -59639"/>
              <a:gd name="adj2" fmla="val -71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280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主要症状同新生仔猪，病程略长。</a:t>
            </a:r>
          </a:p>
          <a:p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多便秘，有时出现顽固性腹泻。</a:t>
            </a:r>
          </a:p>
          <a:p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病死率可达</a:t>
            </a:r>
            <a:r>
              <a:rPr lang="en-US" altLang="zh-CN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40%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～</a:t>
            </a:r>
            <a:r>
              <a:rPr lang="en-US" altLang="zh-CN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60%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部分耐过猪常有后遗症，如偏瘫和发育受阻等。 </a:t>
            </a:r>
          </a:p>
        </p:txBody>
      </p:sp>
      <p:sp>
        <p:nvSpPr>
          <p:cNvPr id="17432" name="AutoShape 24"/>
          <p:cNvSpPr>
            <a:spLocks noChangeArrowheads="1"/>
          </p:cNvSpPr>
          <p:nvPr/>
        </p:nvSpPr>
        <p:spPr bwMode="auto">
          <a:xfrm>
            <a:off x="3348038" y="2133600"/>
            <a:ext cx="5400675" cy="3600450"/>
          </a:xfrm>
          <a:prstGeom prst="wedgeRectCallout">
            <a:avLst>
              <a:gd name="adj1" fmla="val -57204"/>
              <a:gd name="adj2" fmla="val 53968"/>
            </a:avLst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28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妊娠母猪：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常发生咳嗽、发热、精神不振，继而流产、死胎、木乃伊等繁殖障碍，以产死胎为主。</a:t>
            </a:r>
          </a:p>
          <a:p>
            <a:r>
              <a:rPr lang="zh-CN" altLang="en-US" sz="28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后备母猪和空怀母猪：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不发情，即使配种，返情率较高；</a:t>
            </a:r>
          </a:p>
          <a:p>
            <a:r>
              <a:rPr lang="zh-CN" altLang="en-US" sz="2800">
                <a:solidFill>
                  <a:srgbClr val="C7401B"/>
                </a:solidFill>
                <a:latin typeface="楷体" pitchFamily="49" charset="-122"/>
                <a:ea typeface="楷体" pitchFamily="49" charset="-122"/>
              </a:rPr>
              <a:t>公猪：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表现为睾丸肿胀、萎缩，精子活力下降，甚者丧失种用价值。 </a:t>
            </a:r>
          </a:p>
        </p:txBody>
      </p:sp>
      <p:pic>
        <p:nvPicPr>
          <p:cNvPr id="17434" name="Picture 26" descr="4-2 新生仔猪死亡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205038"/>
            <a:ext cx="792162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7" name="Picture 29" descr="4-3 新生仔猪死亡时尖叫四肢作划水状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1125538"/>
            <a:ext cx="4537075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8" name="Picture 30" descr="4-5 病猪站立不稳、行动摇摆、四肢张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175" y="1268413"/>
            <a:ext cx="475297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9" name="Picture 31" descr="4-7 病猪出现神经症状并有转圈现象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2133600"/>
            <a:ext cx="5761037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1" name="Picture 33" descr="4-1 死胎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16238" y="1844675"/>
            <a:ext cx="5632450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TextBox 1"/>
          <p:cNvSpPr txBox="1">
            <a:spLocks noChangeArrowheads="1"/>
          </p:cNvSpPr>
          <p:nvPr/>
        </p:nvSpPr>
        <p:spPr bwMode="auto">
          <a:xfrm>
            <a:off x="179388" y="404813"/>
            <a:ext cx="4995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684213" y="1268413"/>
            <a:ext cx="3240087" cy="688975"/>
            <a:chOff x="720" y="1392"/>
            <a:chExt cx="4058" cy="480"/>
          </a:xfrm>
        </p:grpSpPr>
        <p:sp>
          <p:nvSpPr>
            <p:cNvPr id="4" name="AutoShape 1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3200" dirty="0">
                  <a:solidFill>
                    <a:srgbClr val="FFFFFF"/>
                  </a:solidFill>
                </a:rPr>
                <a:t>四   临床症状</a:t>
              </a:r>
            </a:p>
          </p:txBody>
        </p:sp>
        <p:grpSp>
          <p:nvGrpSpPr>
            <p:cNvPr id="19473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" name="AutoShape 1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73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" name="AutoShape 1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73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17429" name="AutoShape 21"/>
          <p:cNvSpPr>
            <a:spLocks noChangeArrowheads="1"/>
          </p:cNvSpPr>
          <p:nvPr/>
        </p:nvSpPr>
        <p:spPr bwMode="auto">
          <a:xfrm>
            <a:off x="3203575" y="2133600"/>
            <a:ext cx="5616575" cy="3240088"/>
          </a:xfrm>
          <a:prstGeom prst="wedgeRectCallout">
            <a:avLst>
              <a:gd name="adj1" fmla="val -55481"/>
              <a:gd name="adj2" fmla="val -359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dirty="0"/>
              <a:t>            </a:t>
            </a:r>
            <a:r>
              <a:rPr lang="zh-CN" altLang="en-US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病情较重，常大批死亡。 </a:t>
            </a:r>
            <a:r>
              <a:rPr lang="en-US" altLang="zh-CN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15</a:t>
            </a:r>
            <a:r>
              <a:rPr lang="zh-CN" altLang="en-US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日龄前的仔猪死亡率可高达</a:t>
            </a:r>
            <a:r>
              <a:rPr lang="en-US" altLang="zh-CN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100%</a:t>
            </a:r>
            <a:r>
              <a:rPr lang="zh-CN" altLang="en-US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。</a:t>
            </a:r>
          </a:p>
          <a:p>
            <a:r>
              <a:rPr lang="zh-CN" altLang="en-US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    体温升高，达</a:t>
            </a:r>
            <a:r>
              <a:rPr lang="en-US" altLang="zh-CN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40℃</a:t>
            </a:r>
            <a:r>
              <a:rPr lang="zh-CN" altLang="en-US" sz="28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以上，精神萎顿、采食停止、呕吐，咳嗽、呼吸困难，继而出现神经症状，转圈运动，死前四肢呈划水状，或倒地抽搐，衰竭而死亡。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8" dur="20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9" dur="20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0" dur="20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5" grpId="0" animBg="1"/>
      <p:bldP spid="17428" grpId="0" animBg="1"/>
      <p:bldP spid="17427" grpId="0" animBg="1"/>
      <p:bldP spid="17426" grpId="0" animBg="1"/>
      <p:bldP spid="17431" grpId="0" animBg="1"/>
      <p:bldP spid="17431" grpId="1" animBg="1"/>
      <p:bldP spid="17430" grpId="0" animBg="1"/>
      <p:bldP spid="17430" grpId="1" animBg="1"/>
      <p:bldP spid="17432" grpId="0" animBg="1"/>
      <p:bldP spid="17432" grpId="1" animBg="1"/>
      <p:bldP spid="17429" grpId="0" animBg="1"/>
      <p:bldP spid="1742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5"/>
          <p:cNvGrpSpPr>
            <a:grpSpLocks/>
          </p:cNvGrpSpPr>
          <p:nvPr/>
        </p:nvGrpSpPr>
        <p:grpSpPr bwMode="auto">
          <a:xfrm>
            <a:off x="323850" y="1268413"/>
            <a:ext cx="3384550" cy="688975"/>
            <a:chOff x="720" y="1392"/>
            <a:chExt cx="4058" cy="480"/>
          </a:xfrm>
        </p:grpSpPr>
        <p:sp>
          <p:nvSpPr>
            <p:cNvPr id="296966" name="AutoShape 6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2" name="Group 7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296968" name="AutoShape 8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96969" name="AutoShape 9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96970" name="Text Box 10"/>
          <p:cNvSpPr txBox="1">
            <a:spLocks noChangeArrowheads="1"/>
          </p:cNvSpPr>
          <p:nvPr/>
        </p:nvSpPr>
        <p:spPr bwMode="white">
          <a:xfrm>
            <a:off x="323850" y="1268413"/>
            <a:ext cx="33448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五  病理变化</a:t>
            </a:r>
          </a:p>
        </p:txBody>
      </p:sp>
      <p:sp>
        <p:nvSpPr>
          <p:cNvPr id="20483" name="TextBox 26"/>
          <p:cNvSpPr txBox="1">
            <a:spLocks noChangeArrowheads="1"/>
          </p:cNvSpPr>
          <p:nvPr/>
        </p:nvSpPr>
        <p:spPr bwMode="auto">
          <a:xfrm>
            <a:off x="179388" y="333375"/>
            <a:ext cx="4995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68313" y="2205038"/>
            <a:ext cx="8424862" cy="3935412"/>
          </a:xfrm>
          <a:prstGeom prst="rect">
            <a:avLst/>
          </a:prstGeom>
          <a:solidFill>
            <a:srgbClr val="117AA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u"/>
            </a:pPr>
            <a:r>
              <a:rPr lang="zh-CN" altLang="en-US" sz="2800"/>
              <a:t>脑膜明显充血，颅腔出血和水肿，脑脊液明显增多；</a:t>
            </a:r>
          </a:p>
          <a:p>
            <a:pPr algn="just">
              <a:buFont typeface="Wingdings" pitchFamily="2" charset="2"/>
              <a:buChar char="u"/>
            </a:pPr>
            <a:r>
              <a:rPr lang="zh-CN" altLang="en-US" sz="2800"/>
              <a:t>肾脏有针尖大小的出血点，扁桃体、肝和脾均有散在灰白色坏死点；</a:t>
            </a:r>
          </a:p>
          <a:p>
            <a:pPr algn="just">
              <a:buFont typeface="Wingdings" pitchFamily="2" charset="2"/>
              <a:buChar char="u"/>
            </a:pPr>
            <a:r>
              <a:rPr lang="zh-CN" altLang="en-US" sz="2800"/>
              <a:t>肺水肿、小叶性坏死、出血和肺炎；</a:t>
            </a:r>
          </a:p>
          <a:p>
            <a:pPr algn="just">
              <a:buFont typeface="Wingdings" pitchFamily="2" charset="2"/>
              <a:buChar char="u"/>
            </a:pPr>
            <a:r>
              <a:rPr lang="zh-CN" altLang="en-US" sz="2800"/>
              <a:t>胃黏膜有卡他性炎症，胃底黏膜出血；</a:t>
            </a:r>
          </a:p>
          <a:p>
            <a:pPr algn="just">
              <a:buFont typeface="Wingdings" pitchFamily="2" charset="2"/>
              <a:buChar char="u"/>
            </a:pPr>
            <a:r>
              <a:rPr lang="zh-CN" altLang="en-US" sz="2800"/>
              <a:t>流产母猪有子宫内膜炎、子宫壁增厚和水肿；</a:t>
            </a:r>
          </a:p>
          <a:p>
            <a:pPr algn="just">
              <a:buFont typeface="Wingdings" pitchFamily="2" charset="2"/>
              <a:buChar char="u"/>
            </a:pPr>
            <a:r>
              <a:rPr lang="zh-CN" altLang="en-US" sz="2800"/>
              <a:t>流产胎儿的脑部及臀部皮肤有出血点，肾脏和心肌有出血点。</a:t>
            </a:r>
          </a:p>
        </p:txBody>
      </p:sp>
      <p:pic>
        <p:nvPicPr>
          <p:cNvPr id="20493" name="Picture 13" descr="5-1 脑组织充血、出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75" y="1700213"/>
            <a:ext cx="49688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4" descr="5-1-2 脑组织充血、出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1700213"/>
            <a:ext cx="49688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15" descr="5-1-3 脑组织充血、出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1773238"/>
            <a:ext cx="49688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16" descr="5-1-4 脑组织充血、出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4300" y="1628775"/>
            <a:ext cx="4779963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7" name="Picture 17" descr="5-2 脾脏有散在黄白色坏死结节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1638" y="1700213"/>
            <a:ext cx="396081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8" name="Picture 18" descr="5-3-1 肺脏白色坏死灶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19250" y="2060575"/>
            <a:ext cx="698817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9" name="Picture 19" descr="5-3-2 脾脏坏死点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92275" y="1196975"/>
            <a:ext cx="7056438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0" name="Picture 20" descr="5-3-4 肝脏坏死点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63713" y="1125538"/>
            <a:ext cx="6985000" cy="524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1" name="Picture 21" descr="5-4 肾脏散在针尖状出血点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763713" y="1125538"/>
            <a:ext cx="67691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2" name="Picture 22" descr="5-5 肺脏呈现淤血及轻微水肿，散在分布有点状出血与黄白色坏死灶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35150" y="1052513"/>
            <a:ext cx="6767513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3" name="Picture 23" descr="5-6 肺脏轻微水肿，散在分布有点状出血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763713" y="1125538"/>
            <a:ext cx="676910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2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2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5" dur="2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2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2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0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133475" y="1333500"/>
            <a:ext cx="2501900" cy="688975"/>
            <a:chOff x="720" y="1392"/>
            <a:chExt cx="4058" cy="480"/>
          </a:xfrm>
        </p:grpSpPr>
        <p:sp>
          <p:nvSpPr>
            <p:cNvPr id="6158" name="AutoShape 1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21515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0" name="AutoShape 1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161" name="AutoShape 1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1506" name="Text Box 18"/>
          <p:cNvSpPr txBox="1">
            <a:spLocks noChangeArrowheads="1"/>
          </p:cNvSpPr>
          <p:nvPr/>
        </p:nvSpPr>
        <p:spPr bwMode="white">
          <a:xfrm>
            <a:off x="1116013" y="1295400"/>
            <a:ext cx="25193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六  诊  断</a:t>
            </a:r>
          </a:p>
        </p:txBody>
      </p:sp>
      <p:sp>
        <p:nvSpPr>
          <p:cNvPr id="21507" name="Text Box 11"/>
          <p:cNvSpPr txBox="1">
            <a:spLocks noChangeArrowheads="1"/>
          </p:cNvSpPr>
          <p:nvPr/>
        </p:nvSpPr>
        <p:spPr bwMode="white">
          <a:xfrm>
            <a:off x="1133475" y="4395788"/>
            <a:ext cx="381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  <a:cs typeface="经典综艺体简"/>
              </a:rPr>
              <a:t>二</a:t>
            </a:r>
            <a:endParaRPr lang="en-US" altLang="zh-CN" sz="3600">
              <a:solidFill>
                <a:srgbClr val="FFFFFF"/>
              </a:solidFill>
              <a:latin typeface="隶书" pitchFamily="49" charset="-122"/>
              <a:ea typeface="隶书" pitchFamily="49" charset="-122"/>
              <a:cs typeface="经典综艺体简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116013" y="2492375"/>
            <a:ext cx="187166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现场诊断</a:t>
            </a:r>
          </a:p>
        </p:txBody>
      </p:sp>
      <p:sp>
        <p:nvSpPr>
          <p:cNvPr id="21509" name="TextBox 23"/>
          <p:cNvSpPr txBox="1">
            <a:spLocks noChangeArrowheads="1"/>
          </p:cNvSpPr>
          <p:nvPr/>
        </p:nvSpPr>
        <p:spPr bwMode="auto">
          <a:xfrm>
            <a:off x="179388" y="404813"/>
            <a:ext cx="4995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116013" y="4221163"/>
            <a:ext cx="223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实验室诊断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563938" y="2060575"/>
            <a:ext cx="5472112" cy="1311275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  <a:buFont typeface="Wingdings" pitchFamily="2" charset="2"/>
              <a:buChar char="u"/>
            </a:pPr>
            <a:r>
              <a:rPr kumimoji="1"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根据流行特点、症状特征、剖检变化可作出初步诊断。 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563938" y="3860800"/>
            <a:ext cx="5111750" cy="15541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病料接种家兔可引起奇痒和死亡；</a:t>
            </a:r>
          </a:p>
          <a:p>
            <a:pPr>
              <a:buFont typeface="Wingdings" pitchFamily="2" charset="2"/>
              <a:buChar char="Ø"/>
            </a:pPr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血清学诊断（</a:t>
            </a:r>
            <a:r>
              <a:rPr lang="en-US" altLang="zh-CN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PCR</a:t>
            </a:r>
            <a:r>
              <a:rPr lang="zh-CN" altLang="en-US" sz="32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等）。</a:t>
            </a:r>
            <a:r>
              <a:rPr lang="zh-CN" altLang="en-US"/>
              <a:t> </a:t>
            </a:r>
          </a:p>
        </p:txBody>
      </p:sp>
      <p:pic>
        <p:nvPicPr>
          <p:cNvPr id="21518" name="Picture 14" descr="诊断：兔奇痒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2276475"/>
            <a:ext cx="5670550" cy="415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2" grpId="0" animBg="1"/>
      <p:bldP spid="22" grpId="1" animBg="1"/>
      <p:bldP spid="28" grpId="0" animBg="1"/>
      <p:bldP spid="2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133475" y="1333500"/>
            <a:ext cx="2501900" cy="688975"/>
            <a:chOff x="720" y="1392"/>
            <a:chExt cx="4058" cy="480"/>
          </a:xfrm>
        </p:grpSpPr>
        <p:sp>
          <p:nvSpPr>
            <p:cNvPr id="6158" name="AutoShape 1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92157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22540" name="Group 1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6160" name="AutoShape 1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161" name="AutoShape 1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2530" name="Text Box 18"/>
          <p:cNvSpPr txBox="1">
            <a:spLocks noChangeArrowheads="1"/>
          </p:cNvSpPr>
          <p:nvPr/>
        </p:nvSpPr>
        <p:spPr bwMode="white">
          <a:xfrm>
            <a:off x="1116013" y="1295400"/>
            <a:ext cx="25193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zh-CN" altLang="en-US" sz="3600" dirty="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七  防  制</a:t>
            </a:r>
          </a:p>
        </p:txBody>
      </p:sp>
      <p:sp>
        <p:nvSpPr>
          <p:cNvPr id="22531" name="Text Box 11"/>
          <p:cNvSpPr txBox="1">
            <a:spLocks noChangeArrowheads="1"/>
          </p:cNvSpPr>
          <p:nvPr/>
        </p:nvSpPr>
        <p:spPr bwMode="white">
          <a:xfrm>
            <a:off x="1133475" y="4395788"/>
            <a:ext cx="381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>
                <a:solidFill>
                  <a:srgbClr val="FFFFFF"/>
                </a:solidFill>
                <a:latin typeface="隶书" pitchFamily="49" charset="-122"/>
                <a:ea typeface="隶书" pitchFamily="49" charset="-122"/>
                <a:cs typeface="经典综艺体简"/>
              </a:rPr>
              <a:t>二</a:t>
            </a:r>
            <a:endParaRPr lang="en-US" altLang="zh-CN" sz="3600">
              <a:solidFill>
                <a:srgbClr val="FFFFFF"/>
              </a:solidFill>
              <a:latin typeface="隶书" pitchFamily="49" charset="-122"/>
              <a:ea typeface="隶书" pitchFamily="49" charset="-122"/>
              <a:cs typeface="经典综艺体简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1188" y="2420938"/>
            <a:ext cx="18716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生物安全</a:t>
            </a:r>
          </a:p>
        </p:txBody>
      </p:sp>
      <p:sp>
        <p:nvSpPr>
          <p:cNvPr id="22533" name="TextBox 23"/>
          <p:cNvSpPr txBox="1">
            <a:spLocks noChangeArrowheads="1"/>
          </p:cNvSpPr>
          <p:nvPr/>
        </p:nvSpPr>
        <p:spPr bwMode="auto">
          <a:xfrm>
            <a:off x="179388" y="404813"/>
            <a:ext cx="4995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zh-CN" altLang="en-US" sz="3200" dirty="0">
              <a:solidFill>
                <a:srgbClr val="FFFF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2534" name="TextBox 24"/>
          <p:cNvSpPr txBox="1">
            <a:spLocks noChangeArrowheads="1"/>
          </p:cNvSpPr>
          <p:nvPr/>
        </p:nvSpPr>
        <p:spPr bwMode="auto">
          <a:xfrm>
            <a:off x="611188" y="5445125"/>
            <a:ext cx="18716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发病处理</a:t>
            </a:r>
          </a:p>
        </p:txBody>
      </p:sp>
      <p:sp>
        <p:nvSpPr>
          <p:cNvPr id="22535" name="TextBox 14"/>
          <p:cNvSpPr txBox="1">
            <a:spLocks noChangeArrowheads="1"/>
          </p:cNvSpPr>
          <p:nvPr/>
        </p:nvSpPr>
        <p:spPr bwMode="auto">
          <a:xfrm>
            <a:off x="611188" y="3933825"/>
            <a:ext cx="18716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>
                <a:solidFill>
                  <a:srgbClr val="000000"/>
                </a:solidFill>
              </a:rPr>
              <a:t>免疫接种</a:t>
            </a: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2843213" y="1844675"/>
            <a:ext cx="5976937" cy="4789488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加强检疫，不引入带毒种猪。</a:t>
            </a:r>
          </a:p>
          <a:p>
            <a:r>
              <a:rPr lang="en-US" altLang="zh-CN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控制传染源。消灭鼠类对猪场预防本病有重要意义。猪为重要带毒者，因此牛、猪要分开饲养。严禁犬、猫和鸟类进入猪场；及时深埋流产的胎儿和死胎等。</a:t>
            </a:r>
          </a:p>
          <a:p>
            <a:r>
              <a:rPr lang="en-US" altLang="zh-CN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sz="280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实行净化和根除计划。淘汰（采用配套的鉴别诊断方法对野毒感染进行抗体检测和监测）、再引种、高强度免疫（用基因缺失苗）、免疫与淘汰等净化方案。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2555875" y="2349500"/>
            <a:ext cx="6121400" cy="39338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免疫接种是预防和控制本病的主要措施。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疫苗有弱毒苗、弱毒灭活苗、野毒灭活苗和基因缺失苗</a:t>
            </a:r>
            <a:r>
              <a:rPr lang="en-US" altLang="zh-CN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基因缺失工程苗已成为世界首选使用的疫苗</a:t>
            </a:r>
            <a:r>
              <a:rPr lang="en-US" altLang="zh-CN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在疫区常用伪狂犬病灭活苗接种</a:t>
            </a:r>
            <a:r>
              <a:rPr lang="en-US" altLang="zh-CN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种猪每年</a:t>
            </a:r>
            <a:r>
              <a:rPr lang="en-US" altLang="zh-CN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次，母猪于产前</a:t>
            </a:r>
            <a:r>
              <a:rPr lang="en-US" altLang="zh-CN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个月注射一次；仔猪在出生后第二天滴鼻，</a:t>
            </a:r>
            <a:r>
              <a:rPr lang="en-US" altLang="zh-CN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14</a:t>
            </a: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天注射一次，隔</a:t>
            </a:r>
            <a:r>
              <a:rPr lang="en-US" altLang="zh-CN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5</a:t>
            </a:r>
            <a:r>
              <a:rPr lang="zh-CN" altLang="en-US" sz="2800">
                <a:solidFill>
                  <a:srgbClr val="FF0066"/>
                </a:solidFill>
                <a:latin typeface="楷体" pitchFamily="49" charset="-122"/>
                <a:ea typeface="楷体" pitchFamily="49" charset="-122"/>
              </a:rPr>
              <a:t>天重复一次。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2555875" y="2565400"/>
            <a:ext cx="6119813" cy="35496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zh-CN" altLang="en-US" sz="2800">
                <a:solidFill>
                  <a:srgbClr val="000000"/>
                </a:solidFill>
              </a:rPr>
              <a:t>本病尚无特效治疗药物。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zh-CN" altLang="en-US" sz="2800">
                <a:solidFill>
                  <a:srgbClr val="000000"/>
                </a:solidFill>
              </a:rPr>
              <a:t>发病猪应隔离，带猪消毒，一日一次，并注射高免血清或转移因子可降低死亡率，用基因缺失苗进行紧急接种；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zh-CN" altLang="en-US" sz="2800">
                <a:solidFill>
                  <a:srgbClr val="000000"/>
                </a:solidFill>
              </a:rPr>
              <a:t>配合采取一些对症治疗措施和防止继发感染等。如口服补液盐、电解多维、黄芪多糖和植物血凝素，使用抗菌素等。</a:t>
            </a: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534" grpId="0"/>
      <p:bldP spid="22535" grpId="0"/>
      <p:bldP spid="22544" grpId="0" animBg="1"/>
      <p:bldP spid="22544" grpId="1" animBg="1"/>
      <p:bldP spid="22542" grpId="0" animBg="1"/>
      <p:bldP spid="22542" grpId="1" animBg="1"/>
      <p:bldP spid="22543" grpId="0" animBg="1"/>
    </p:bldLst>
  </p:timing>
</p:sld>
</file>

<file path=ppt/theme/theme1.xml><?xml version="1.0" encoding="utf-8"?>
<a:theme xmlns:a="http://schemas.openxmlformats.org/drawingml/2006/main" name="项目四 消化道疾病-传染性胃肠炎">
  <a:themeElements>
    <a:clrScheme name="574TGp_natural_light_ani 3">
      <a:dk1>
        <a:srgbClr val="808080"/>
      </a:dk1>
      <a:lt1>
        <a:srgbClr val="DDE89A"/>
      </a:lt1>
      <a:dk2>
        <a:srgbClr val="329A2A"/>
      </a:dk2>
      <a:lt2>
        <a:srgbClr val="185E25"/>
      </a:lt2>
      <a:accent1>
        <a:srgbClr val="80CB35"/>
      </a:accent1>
      <a:accent2>
        <a:srgbClr val="518CD3"/>
      </a:accent2>
      <a:accent3>
        <a:srgbClr val="ADCAAC"/>
      </a:accent3>
      <a:accent4>
        <a:srgbClr val="BDC683"/>
      </a:accent4>
      <a:accent5>
        <a:srgbClr val="C0E2AE"/>
      </a:accent5>
      <a:accent6>
        <a:srgbClr val="497EBF"/>
      </a:accent6>
      <a:hlink>
        <a:srgbClr val="E15D7C"/>
      </a:hlink>
      <a:folHlink>
        <a:srgbClr val="DB9153"/>
      </a:folHlink>
    </a:clrScheme>
    <a:fontScheme name="574TGp_natural_light_ani">
      <a:majorFont>
        <a:latin typeface="黑体"/>
        <a:ea typeface="黑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</a:defRPr>
        </a:defPPr>
      </a:lstStyle>
    </a:lnDef>
  </a:objectDefaults>
  <a:extraClrSchemeLst>
    <a:extraClrScheme>
      <a:clrScheme name="574TGp_natural_light_ani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74TGp_natural_light_ani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项目四 消化道疾病-传染性胃肠炎</Template>
  <TotalTime>418</TotalTime>
  <Words>1136</Words>
  <Application>Microsoft Office PowerPoint</Application>
  <PresentationFormat>全屏显示(4:3)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黑体</vt:lpstr>
      <vt:lpstr>华文行楷</vt:lpstr>
      <vt:lpstr>经典综艺体简</vt:lpstr>
      <vt:lpstr>楷体</vt:lpstr>
      <vt:lpstr>隶书</vt:lpstr>
      <vt:lpstr>宋体</vt:lpstr>
      <vt:lpstr>Arial</vt:lpstr>
      <vt:lpstr>Times New Roman</vt:lpstr>
      <vt:lpstr>Wingdings</vt:lpstr>
      <vt:lpstr>项目四 消化道疾病-传染性胃肠炎</vt:lpstr>
      <vt:lpstr>任务1 伪狂犬防控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猪 痢 疾 </dc:title>
  <dc:creator>Administrator</dc:creator>
  <cp:lastModifiedBy>FKL</cp:lastModifiedBy>
  <cp:revision>45</cp:revision>
  <cp:lastPrinted>1601-01-01T00:00:00Z</cp:lastPrinted>
  <dcterms:created xsi:type="dcterms:W3CDTF">2013-05-06T14:32:07Z</dcterms:created>
  <dcterms:modified xsi:type="dcterms:W3CDTF">2021-02-09T23:45:25Z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