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6"/>
  </p:notesMasterIdLst>
  <p:sldIdLst>
    <p:sldId id="256" r:id="rId3"/>
    <p:sldId id="257" r:id="rId4"/>
    <p:sldId id="287" r:id="rId5"/>
    <p:sldId id="297" r:id="rId6"/>
    <p:sldId id="258" r:id="rId7"/>
    <p:sldId id="289" r:id="rId8"/>
    <p:sldId id="305" r:id="rId9"/>
    <p:sldId id="337" r:id="rId10"/>
    <p:sldId id="291" r:id="rId11"/>
    <p:sldId id="348" r:id="rId12"/>
    <p:sldId id="292" r:id="rId13"/>
    <p:sldId id="349" r:id="rId14"/>
    <p:sldId id="314" r:id="rId15"/>
    <p:sldId id="315" r:id="rId16"/>
    <p:sldId id="350" r:id="rId17"/>
    <p:sldId id="319" r:id="rId18"/>
    <p:sldId id="320" r:id="rId19"/>
    <p:sldId id="322" r:id="rId20"/>
    <p:sldId id="347" r:id="rId21"/>
    <p:sldId id="338" r:id="rId22"/>
    <p:sldId id="326" r:id="rId23"/>
    <p:sldId id="310" r:id="rId24"/>
    <p:sldId id="325" r:id="rId25"/>
    <p:sldId id="351" r:id="rId26"/>
    <p:sldId id="313" r:id="rId27"/>
    <p:sldId id="352" r:id="rId28"/>
    <p:sldId id="312" r:id="rId29"/>
    <p:sldId id="311" r:id="rId30"/>
    <p:sldId id="339" r:id="rId31"/>
    <p:sldId id="340" r:id="rId32"/>
    <p:sldId id="353" r:id="rId33"/>
    <p:sldId id="327" r:id="rId34"/>
    <p:sldId id="295" r:id="rId35"/>
    <p:sldId id="343" r:id="rId36"/>
    <p:sldId id="329" r:id="rId37"/>
    <p:sldId id="341" r:id="rId38"/>
    <p:sldId id="332" r:id="rId39"/>
    <p:sldId id="333" r:id="rId40"/>
    <p:sldId id="335" r:id="rId41"/>
    <p:sldId id="334" r:id="rId42"/>
    <p:sldId id="344" r:id="rId43"/>
    <p:sldId id="345" r:id="rId44"/>
    <p:sldId id="296" r:id="rId4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1F487C"/>
    <a:srgbClr val="FCA32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p:scale>
          <a:sx n="60" d="100"/>
          <a:sy n="60" d="100"/>
        </p:scale>
        <p:origin x="-462" y="-234"/>
      </p:cViewPr>
      <p:guideLst>
        <p:guide orient="horz" pos="2101"/>
        <p:guide pos="3840"/>
      </p:guideLst>
    </p:cSldViewPr>
  </p:slideViewPr>
  <p:notesTextViewPr>
    <p:cViewPr>
      <p:scale>
        <a:sx n="1" d="1"/>
        <a:sy n="1" d="1"/>
      </p:scale>
      <p:origin x="0" y="0"/>
    </p:cViewPr>
  </p:notesTextViewPr>
  <p:sorterViewPr>
    <p:cViewPr>
      <p:scale>
        <a:sx n="89" d="100"/>
        <a:sy n="89"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bleStyles" Target="tableStyles.xml"/><Relationship Id="rId48" Type="http://schemas.openxmlformats.org/officeDocument/2006/relationships/viewProps" Target="viewProps.xml"/><Relationship Id="rId47" Type="http://schemas.openxmlformats.org/officeDocument/2006/relationships/presProps" Target="presProps.xml"/><Relationship Id="rId46" Type="http://schemas.openxmlformats.org/officeDocument/2006/relationships/notesMaster" Target="notesMasters/notesMaster1.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A2C8B3-F9D7-4422-8C0E-9194A35BF3B8}"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42B054-0CF9-400F-B234-20538BCD453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F6B169-E305-4F7B-8A65-ACE2B101B8FD}"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88EFB3-8ED2-4592-A1CC-D9AB0090536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7.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0.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3.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4.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梯形 6"/>
          <p:cNvSpPr/>
          <p:nvPr/>
        </p:nvSpPr>
        <p:spPr>
          <a:xfrm>
            <a:off x="4333876" y="3857625"/>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3971926"/>
            <a:ext cx="12192000" cy="2886074"/>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nvSpPr>
        <p:spPr>
          <a:xfrm>
            <a:off x="4523800" y="4491275"/>
            <a:ext cx="3262432" cy="1015663"/>
          </a:xfrm>
          <a:prstGeom prst="rect">
            <a:avLst/>
          </a:prstGeom>
          <a:noFill/>
        </p:spPr>
        <p:txBody>
          <a:bodyPr wrap="none" rtlCol="0">
            <a:spAutoFit/>
          </a:bodyPr>
          <a:lstStyle/>
          <a:p>
            <a:pPr algn="ctr"/>
            <a:r>
              <a:rPr lang="zh-CN" altLang="en-US" sz="6000" b="1" dirty="0" smtClean="0">
                <a:solidFill>
                  <a:schemeClr val="bg1"/>
                </a:solidFill>
              </a:rPr>
              <a:t>网络营销</a:t>
            </a:r>
            <a:endParaRPr lang="zh-CN" altLang="en-US" sz="6000" b="1" dirty="0">
              <a:solidFill>
                <a:schemeClr val="bg1"/>
              </a:solidFill>
            </a:endParaRPr>
          </a:p>
        </p:txBody>
      </p:sp>
      <p:pic>
        <p:nvPicPr>
          <p:cNvPr id="25614" name="Picture 14" descr="http://becu.dianshanglianmeng.cn/Templates/dianshang/images/472444_131214073_2.jpg"/>
          <p:cNvPicPr>
            <a:picLocks noChangeAspect="1" noChangeArrowheads="1"/>
          </p:cNvPicPr>
          <p:nvPr/>
        </p:nvPicPr>
        <p:blipFill>
          <a:blip r:embed="rId1"/>
          <a:srcRect/>
          <a:stretch>
            <a:fillRect/>
          </a:stretch>
        </p:blipFill>
        <p:spPr bwMode="auto">
          <a:xfrm>
            <a:off x="0" y="0"/>
            <a:ext cx="12192000" cy="3982065"/>
          </a:xfrm>
          <a:prstGeom prst="rect">
            <a:avLst/>
          </a:prstGeom>
          <a:noFill/>
        </p:spPr>
      </p:pic>
      <p:sp>
        <p:nvSpPr>
          <p:cNvPr id="2" name="文本框 1"/>
          <p:cNvSpPr txBox="1"/>
          <p:nvPr/>
        </p:nvSpPr>
        <p:spPr>
          <a:xfrm>
            <a:off x="3321050" y="3199130"/>
            <a:ext cx="6388100" cy="460375"/>
          </a:xfrm>
          <a:prstGeom prst="rect">
            <a:avLst/>
          </a:prstGeom>
          <a:noFill/>
        </p:spPr>
        <p:txBody>
          <a:bodyPr wrap="square" rtlCol="0" anchor="t">
            <a:spAutoFit/>
          </a:bodyPr>
          <a:p>
            <a:pPr indent="0"/>
            <a:r>
              <a:rPr lang="zh-CN" altLang="en-US" sz="2400" b="1">
                <a:effectLst>
                  <a:outerShdw blurRad="38100" dist="19050" dir="2700000" algn="tl" rotWithShape="0">
                    <a:schemeClr val="dk1">
                      <a:alpha val="40000"/>
                    </a:schemeClr>
                  </a:outerShdw>
                </a:effectLst>
                <a:sym typeface="+mn-ea"/>
              </a:rPr>
              <a:t>广东省第五届高校（高职）青年教师教学大赛</a:t>
            </a:r>
            <a:endParaRPr lang="zh-CN" altLang="en-US" sz="2400" b="1">
              <a:effectLst>
                <a:outerShdw blurRad="38100" dist="19050" dir="2700000" algn="tl" rotWithShape="0">
                  <a:schemeClr val="dk1">
                    <a:alpha val="40000"/>
                  </a:schemeClr>
                </a:outerShdw>
              </a:effectLst>
              <a:sym typeface="+mn-ea"/>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8158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5.1</a:t>
            </a:r>
            <a:endParaRPr lang="zh-CN" altLang="en-US" sz="2800" b="1" dirty="0">
              <a:solidFill>
                <a:schemeClr val="bg1"/>
              </a:solidFill>
              <a:latin typeface="+mj-ea"/>
              <a:ea typeface="+mj-ea"/>
            </a:endParaRPr>
          </a:p>
        </p:txBody>
      </p:sp>
      <p:sp>
        <p:nvSpPr>
          <p:cNvPr id="29" name="TextBox 17"/>
          <p:cNvSpPr txBox="1"/>
          <p:nvPr/>
        </p:nvSpPr>
        <p:spPr>
          <a:xfrm>
            <a:off x="2205990" y="609181"/>
            <a:ext cx="5698029" cy="492438"/>
          </a:xfrm>
          <a:prstGeom prst="rect">
            <a:avLst/>
          </a:prstGeom>
          <a:noFill/>
        </p:spPr>
        <p:txBody>
          <a:bodyPr wrap="none" lIns="121917" tIns="60958" rIns="121917" bIns="60958" rtlCol="0">
            <a:spAutoFit/>
          </a:bodyPr>
          <a:lstStyle/>
          <a:p>
            <a:r>
              <a:rPr lang="en-US" altLang="zh-CN" sz="2400" b="1" dirty="0" smtClean="0">
                <a:solidFill>
                  <a:schemeClr val="bg1"/>
                </a:solidFill>
                <a:latin typeface="+mj-ea"/>
                <a:ea typeface="+mj-ea"/>
              </a:rPr>
              <a:t>5.1.1 </a:t>
            </a:r>
            <a:r>
              <a:rPr lang="zh-CN" altLang="en-US" sz="2400" b="1" dirty="0" smtClean="0">
                <a:solidFill>
                  <a:schemeClr val="bg1"/>
                </a:solidFill>
              </a:rPr>
              <a:t>分析企业网络营销平台的构建方式</a:t>
            </a:r>
            <a:endParaRPr lang="en-US" altLang="zh-CN" sz="2400" b="1" dirty="0">
              <a:solidFill>
                <a:schemeClr val="bg1"/>
              </a:solidFill>
            </a:endParaRPr>
          </a:p>
        </p:txBody>
      </p:sp>
      <p:cxnSp>
        <p:nvCxnSpPr>
          <p:cNvPr id="16" name="直接连接符 15"/>
          <p:cNvCxnSpPr>
            <a:stCxn id="31" idx="6"/>
            <a:endCxn id="36" idx="3"/>
          </p:cNvCxnSpPr>
          <p:nvPr/>
        </p:nvCxnSpPr>
        <p:spPr>
          <a:xfrm flipV="1">
            <a:off x="2105576" y="2597316"/>
            <a:ext cx="1349134" cy="878981"/>
          </a:xfrm>
          <a:prstGeom prst="line">
            <a:avLst/>
          </a:prstGeom>
          <a:ln>
            <a:solidFill>
              <a:srgbClr val="1F487C"/>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a:stCxn id="31" idx="6"/>
            <a:endCxn id="37" idx="1"/>
          </p:cNvCxnSpPr>
          <p:nvPr/>
        </p:nvCxnSpPr>
        <p:spPr>
          <a:xfrm>
            <a:off x="2105576" y="3476297"/>
            <a:ext cx="1450678" cy="794034"/>
          </a:xfrm>
          <a:prstGeom prst="line">
            <a:avLst/>
          </a:prstGeom>
          <a:ln>
            <a:solidFill>
              <a:srgbClr val="1F487C"/>
            </a:solidFill>
          </a:ln>
        </p:spPr>
        <p:style>
          <a:lnRef idx="1">
            <a:schemeClr val="accent1"/>
          </a:lnRef>
          <a:fillRef idx="0">
            <a:schemeClr val="accent1"/>
          </a:fillRef>
          <a:effectRef idx="0">
            <a:schemeClr val="accent1"/>
          </a:effectRef>
          <a:fontRef idx="minor">
            <a:schemeClr val="tx1"/>
          </a:fontRef>
        </p:style>
      </p:cxnSp>
      <p:sp>
        <p:nvSpPr>
          <p:cNvPr id="31" name="椭圆 30"/>
          <p:cNvSpPr>
            <a:spLocks noChangeAspect="1"/>
          </p:cNvSpPr>
          <p:nvPr/>
        </p:nvSpPr>
        <p:spPr>
          <a:xfrm>
            <a:off x="229479" y="2538248"/>
            <a:ext cx="1876097" cy="1876097"/>
          </a:xfrm>
          <a:prstGeom prst="ellipse">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latin typeface="+mn-ea"/>
              </a:rPr>
              <a:t>1.</a:t>
            </a:r>
            <a:r>
              <a:rPr lang="zh-CN" altLang="en-US" sz="2000" b="1" dirty="0" smtClean="0">
                <a:latin typeface="+mn-ea"/>
              </a:rPr>
              <a:t>企业网络营销平台的基本结构</a:t>
            </a:r>
            <a:endParaRPr lang="zh-CN" altLang="en-US" sz="2000" dirty="0">
              <a:latin typeface="+mn-ea"/>
            </a:endParaRPr>
          </a:p>
        </p:txBody>
      </p:sp>
      <p:sp>
        <p:nvSpPr>
          <p:cNvPr id="36" name="椭圆 35"/>
          <p:cNvSpPr>
            <a:spLocks noChangeAspect="1"/>
          </p:cNvSpPr>
          <p:nvPr/>
        </p:nvSpPr>
        <p:spPr>
          <a:xfrm>
            <a:off x="3206210" y="1767662"/>
            <a:ext cx="1696866"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smtClean="0"/>
              <a:t>前台</a:t>
            </a:r>
            <a:endParaRPr lang="zh-CN" altLang="en-US" sz="3600" dirty="0"/>
          </a:p>
        </p:txBody>
      </p:sp>
      <p:sp>
        <p:nvSpPr>
          <p:cNvPr id="37" name="椭圆 36"/>
          <p:cNvSpPr>
            <a:spLocks noChangeAspect="1"/>
          </p:cNvSpPr>
          <p:nvPr/>
        </p:nvSpPr>
        <p:spPr>
          <a:xfrm>
            <a:off x="3317061" y="4127985"/>
            <a:ext cx="1633311"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smtClean="0"/>
              <a:t>后台</a:t>
            </a:r>
            <a:endParaRPr lang="zh-CN" altLang="en-US" sz="3600" dirty="0"/>
          </a:p>
        </p:txBody>
      </p:sp>
      <p:sp>
        <p:nvSpPr>
          <p:cNvPr id="57" name="矩形 2"/>
          <p:cNvSpPr/>
          <p:nvPr/>
        </p:nvSpPr>
        <p:spPr>
          <a:xfrm flipH="1" flipV="1">
            <a:off x="4983874" y="1752237"/>
            <a:ext cx="6877050" cy="959432"/>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矩形 57"/>
          <p:cNvSpPr/>
          <p:nvPr/>
        </p:nvSpPr>
        <p:spPr>
          <a:xfrm>
            <a:off x="5344510" y="1776967"/>
            <a:ext cx="5975131"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solidFill>
                  <a:schemeClr val="bg1"/>
                </a:solidFill>
              </a:rPr>
              <a:t>前台面向客户和其他公众，承担企业形象展示、产品介绍和客户服务的职能；</a:t>
            </a:r>
            <a:endParaRPr lang="en-US" altLang="zh-CN" sz="2400" dirty="0">
              <a:solidFill>
                <a:schemeClr val="bg1"/>
              </a:solidFill>
            </a:endParaRPr>
          </a:p>
        </p:txBody>
      </p:sp>
      <p:sp>
        <p:nvSpPr>
          <p:cNvPr id="59" name="矩形 2"/>
          <p:cNvSpPr/>
          <p:nvPr/>
        </p:nvSpPr>
        <p:spPr>
          <a:xfrm flipH="1" flipV="1">
            <a:off x="4920812" y="4127573"/>
            <a:ext cx="6877050" cy="980453"/>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矩形 59"/>
          <p:cNvSpPr/>
          <p:nvPr/>
        </p:nvSpPr>
        <p:spPr>
          <a:xfrm>
            <a:off x="5376042" y="4199602"/>
            <a:ext cx="6195848"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solidFill>
                  <a:schemeClr val="bg1"/>
                </a:solidFill>
              </a:rPr>
              <a:t>后台面向内部管理人员，承担着更新企业品牌和产品信息、处理客户业务和咨询的职能</a:t>
            </a:r>
            <a:endParaRPr lang="en-US" altLang="zh-CN" sz="2400" dirty="0">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8158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5.1</a:t>
            </a:r>
            <a:endParaRPr lang="zh-CN" altLang="en-US" sz="2800" b="1" dirty="0">
              <a:solidFill>
                <a:schemeClr val="bg1"/>
              </a:solidFill>
              <a:latin typeface="+mj-ea"/>
              <a:ea typeface="+mj-ea"/>
            </a:endParaRPr>
          </a:p>
        </p:txBody>
      </p:sp>
      <p:sp>
        <p:nvSpPr>
          <p:cNvPr id="29" name="TextBox 17"/>
          <p:cNvSpPr txBox="1"/>
          <p:nvPr/>
        </p:nvSpPr>
        <p:spPr>
          <a:xfrm>
            <a:off x="2205990" y="609181"/>
            <a:ext cx="5698029" cy="492438"/>
          </a:xfrm>
          <a:prstGeom prst="rect">
            <a:avLst/>
          </a:prstGeom>
          <a:noFill/>
        </p:spPr>
        <p:txBody>
          <a:bodyPr wrap="none" lIns="121917" tIns="60958" rIns="121917" bIns="60958" rtlCol="0">
            <a:spAutoFit/>
          </a:bodyPr>
          <a:lstStyle/>
          <a:p>
            <a:r>
              <a:rPr lang="en-US" altLang="zh-CN" sz="2400" b="1" dirty="0" smtClean="0">
                <a:solidFill>
                  <a:schemeClr val="bg1"/>
                </a:solidFill>
                <a:latin typeface="+mj-ea"/>
                <a:ea typeface="+mj-ea"/>
              </a:rPr>
              <a:t>5.1.1 </a:t>
            </a:r>
            <a:r>
              <a:rPr lang="zh-CN" altLang="en-US" sz="2400" b="1" dirty="0" smtClean="0">
                <a:solidFill>
                  <a:schemeClr val="bg1"/>
                </a:solidFill>
              </a:rPr>
              <a:t>分析企业网络营销平台的构建方式</a:t>
            </a:r>
            <a:endParaRPr lang="en-US" altLang="zh-CN" sz="2400" b="1" dirty="0">
              <a:solidFill>
                <a:schemeClr val="bg1"/>
              </a:solidFill>
            </a:endParaRPr>
          </a:p>
        </p:txBody>
      </p:sp>
      <p:cxnSp>
        <p:nvCxnSpPr>
          <p:cNvPr id="16" name="直接连接符 15"/>
          <p:cNvCxnSpPr>
            <a:stCxn id="31" idx="6"/>
            <a:endCxn id="36" idx="2"/>
          </p:cNvCxnSpPr>
          <p:nvPr/>
        </p:nvCxnSpPr>
        <p:spPr>
          <a:xfrm flipV="1">
            <a:off x="2089810" y="2079279"/>
            <a:ext cx="1132166" cy="1441799"/>
          </a:xfrm>
          <a:prstGeom prst="line">
            <a:avLst/>
          </a:prstGeom>
          <a:ln>
            <a:solidFill>
              <a:srgbClr val="1F487C"/>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a:stCxn id="31" idx="6"/>
            <a:endCxn id="37" idx="2"/>
          </p:cNvCxnSpPr>
          <p:nvPr/>
        </p:nvCxnSpPr>
        <p:spPr>
          <a:xfrm>
            <a:off x="2089810" y="3521078"/>
            <a:ext cx="1164190" cy="1736723"/>
          </a:xfrm>
          <a:prstGeom prst="line">
            <a:avLst/>
          </a:prstGeom>
          <a:ln>
            <a:solidFill>
              <a:srgbClr val="1F487C"/>
            </a:solidFill>
          </a:ln>
        </p:spPr>
        <p:style>
          <a:lnRef idx="1">
            <a:schemeClr val="accent1"/>
          </a:lnRef>
          <a:fillRef idx="0">
            <a:schemeClr val="accent1"/>
          </a:fillRef>
          <a:effectRef idx="0">
            <a:schemeClr val="accent1"/>
          </a:effectRef>
          <a:fontRef idx="minor">
            <a:schemeClr val="tx1"/>
          </a:fontRef>
        </p:style>
      </p:cxnSp>
      <p:sp>
        <p:nvSpPr>
          <p:cNvPr id="31" name="椭圆 30"/>
          <p:cNvSpPr>
            <a:spLocks noChangeAspect="1"/>
          </p:cNvSpPr>
          <p:nvPr/>
        </p:nvSpPr>
        <p:spPr>
          <a:xfrm>
            <a:off x="240212" y="2596279"/>
            <a:ext cx="1849598" cy="1849598"/>
          </a:xfrm>
          <a:prstGeom prst="ellipse">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椭圆 35"/>
          <p:cNvSpPr>
            <a:spLocks noChangeAspect="1"/>
          </p:cNvSpPr>
          <p:nvPr/>
        </p:nvSpPr>
        <p:spPr>
          <a:xfrm>
            <a:off x="3221976" y="1497724"/>
            <a:ext cx="2169830" cy="116311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t>自建营销型企业网站</a:t>
            </a:r>
            <a:endParaRPr lang="zh-CN" altLang="en-US" sz="2000" b="1" dirty="0"/>
          </a:p>
        </p:txBody>
      </p:sp>
      <p:sp>
        <p:nvSpPr>
          <p:cNvPr id="37" name="椭圆 36"/>
          <p:cNvSpPr>
            <a:spLocks noChangeAspect="1"/>
          </p:cNvSpPr>
          <p:nvPr/>
        </p:nvSpPr>
        <p:spPr>
          <a:xfrm>
            <a:off x="3254000" y="4493174"/>
            <a:ext cx="2137807" cy="1529254"/>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t>在虚拟网络社区中开设企业的博客、专业论坛等</a:t>
            </a:r>
            <a:endParaRPr lang="zh-CN" altLang="en-US" sz="2000" b="1" dirty="0"/>
          </a:p>
        </p:txBody>
      </p:sp>
      <p:sp>
        <p:nvSpPr>
          <p:cNvPr id="36865" name="Rectangle 1"/>
          <p:cNvSpPr>
            <a:spLocks noChangeArrowheads="1"/>
          </p:cNvSpPr>
          <p:nvPr/>
        </p:nvSpPr>
        <p:spPr bwMode="auto">
          <a:xfrm>
            <a:off x="567559" y="2900856"/>
            <a:ext cx="1387365" cy="1323439"/>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zh-CN" sz="2000" b="1" i="0" u="none" strike="noStrike" cap="none" normalizeH="0" baseline="0" dirty="0" smtClean="0">
                <a:ln>
                  <a:noFill/>
                </a:ln>
                <a:solidFill>
                  <a:schemeClr val="bg1"/>
                </a:solidFill>
                <a:effectLst/>
                <a:latin typeface="Calibri" panose="020F0502020204030204" pitchFamily="34" charset="0"/>
                <a:ea typeface="宋体" panose="02010600030101010101" pitchFamily="2" charset="-122"/>
                <a:cs typeface="Times New Roman" panose="02020603050405020304" pitchFamily="18" charset="0"/>
              </a:rPr>
              <a:t> </a:t>
            </a:r>
            <a:r>
              <a:rPr kumimoji="0" lang="en-US" altLang="zh-CN" sz="2000" b="1" i="0" u="none" strike="noStrike" cap="none" normalizeH="0" baseline="0" dirty="0" smtClean="0">
                <a:ln>
                  <a:noFill/>
                </a:ln>
                <a:solidFill>
                  <a:schemeClr val="bg1"/>
                </a:solidFill>
                <a:effectLst/>
                <a:latin typeface="Calibri" panose="020F0502020204030204" pitchFamily="34" charset="0"/>
                <a:ea typeface="宋体" panose="02010600030101010101" pitchFamily="2" charset="-122"/>
                <a:cs typeface="Times New Roman" panose="02020603050405020304" pitchFamily="18" charset="0"/>
              </a:rPr>
              <a:t>2.</a:t>
            </a:r>
            <a:r>
              <a:rPr kumimoji="0" lang="zh-CN" altLang="en-US" sz="2000" b="1" i="0" u="none" strike="noStrike" cap="none" normalizeH="0" baseline="0" dirty="0" smtClean="0">
                <a:ln>
                  <a:noFill/>
                </a:ln>
                <a:solidFill>
                  <a:schemeClr val="bg1"/>
                </a:solidFill>
                <a:effectLst/>
                <a:latin typeface="Calibri" panose="020F0502020204030204" pitchFamily="34" charset="0"/>
                <a:ea typeface="宋体" panose="02010600030101010101" pitchFamily="2" charset="-122"/>
                <a:cs typeface="Times New Roman" panose="02020603050405020304" pitchFamily="18" charset="0"/>
              </a:rPr>
              <a:t>企业网络营销平台的构建方式</a:t>
            </a:r>
            <a:endParaRPr kumimoji="0" lang="zh-CN" altLang="en-US" sz="2000" b="0" i="0" u="none" strike="noStrike" cap="none" normalizeH="0" baseline="0" dirty="0" smtClean="0">
              <a:ln>
                <a:noFill/>
              </a:ln>
              <a:solidFill>
                <a:schemeClr val="bg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69" name="椭圆 68"/>
          <p:cNvSpPr>
            <a:spLocks noChangeAspect="1"/>
          </p:cNvSpPr>
          <p:nvPr/>
        </p:nvSpPr>
        <p:spPr>
          <a:xfrm>
            <a:off x="3169424" y="2979683"/>
            <a:ext cx="2127790" cy="1157855"/>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t>在第三方电子商务中搭建企业门户</a:t>
            </a:r>
            <a:endParaRPr lang="zh-CN" altLang="en-US" sz="2000" b="1" dirty="0"/>
          </a:p>
        </p:txBody>
      </p:sp>
      <p:cxnSp>
        <p:nvCxnSpPr>
          <p:cNvPr id="72" name="直接连接符 71"/>
          <p:cNvCxnSpPr/>
          <p:nvPr/>
        </p:nvCxnSpPr>
        <p:spPr>
          <a:xfrm>
            <a:off x="2159876" y="3531476"/>
            <a:ext cx="945931" cy="31531"/>
          </a:xfrm>
          <a:prstGeom prst="line">
            <a:avLst/>
          </a:prstGeom>
        </p:spPr>
        <p:style>
          <a:lnRef idx="1">
            <a:schemeClr val="accent1"/>
          </a:lnRef>
          <a:fillRef idx="0">
            <a:schemeClr val="accent1"/>
          </a:fillRef>
          <a:effectRef idx="0">
            <a:schemeClr val="accent1"/>
          </a:effectRef>
          <a:fontRef idx="minor">
            <a:schemeClr val="tx1"/>
          </a:fontRef>
        </p:style>
      </p:cxnSp>
      <p:sp>
        <p:nvSpPr>
          <p:cNvPr id="36866" name="Rectangle 2"/>
          <p:cNvSpPr>
            <a:spLocks noChangeArrowheads="1"/>
          </p:cNvSpPr>
          <p:nvPr/>
        </p:nvSpPr>
        <p:spPr bwMode="auto">
          <a:xfrm>
            <a:off x="5896304" y="1466194"/>
            <a:ext cx="6295695" cy="461665"/>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sz="24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自建网站和第三方平台优劣势的对比分析：</a:t>
            </a:r>
            <a:endParaRPr kumimoji="0" 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graphicFrame>
        <p:nvGraphicFramePr>
          <p:cNvPr id="95" name="表格 94"/>
          <p:cNvGraphicFramePr>
            <a:graphicFrameLocks noGrp="1"/>
          </p:cNvGraphicFramePr>
          <p:nvPr/>
        </p:nvGraphicFramePr>
        <p:xfrm>
          <a:off x="6117021" y="2186675"/>
          <a:ext cx="5628289" cy="4466371"/>
        </p:xfrm>
        <a:graphic>
          <a:graphicData uri="http://schemas.openxmlformats.org/drawingml/2006/table">
            <a:tbl>
              <a:tblPr/>
              <a:tblGrid>
                <a:gridCol w="1419671"/>
                <a:gridCol w="2076875"/>
                <a:gridCol w="2131743"/>
              </a:tblGrid>
              <a:tr h="351571">
                <a:tc>
                  <a:txBody>
                    <a:bodyPr/>
                    <a:lstStyle/>
                    <a:p>
                      <a:pPr algn="ctr">
                        <a:spcAft>
                          <a:spcPts val="0"/>
                        </a:spcAft>
                      </a:pPr>
                      <a:r>
                        <a:rPr lang="zh-CN" sz="1800" kern="100" dirty="0">
                          <a:latin typeface="+mn-ea"/>
                          <a:ea typeface="+mn-ea"/>
                          <a:cs typeface="Times New Roman" panose="02020603050405020304"/>
                        </a:rPr>
                        <a:t>类型</a:t>
                      </a:r>
                      <a:endParaRPr lang="zh-CN" sz="1800" kern="100" dirty="0">
                        <a:latin typeface="+mn-ea"/>
                        <a:ea typeface="+mn-ea"/>
                        <a:cs typeface="黑体" panose="02010609060101010101"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800" kern="100" dirty="0">
                          <a:latin typeface="+mn-ea"/>
                          <a:ea typeface="+mn-ea"/>
                          <a:cs typeface="Times New Roman" panose="02020603050405020304"/>
                        </a:rPr>
                        <a:t>优势</a:t>
                      </a:r>
                      <a:endParaRPr lang="zh-CN" sz="1800" kern="100" dirty="0">
                        <a:latin typeface="+mn-ea"/>
                        <a:ea typeface="+mn-ea"/>
                        <a:cs typeface="黑体" panose="02010609060101010101"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800" kern="100" dirty="0">
                          <a:latin typeface="+mn-ea"/>
                          <a:ea typeface="+mn-ea"/>
                          <a:cs typeface="Times New Roman" panose="02020603050405020304"/>
                        </a:rPr>
                        <a:t>劣势</a:t>
                      </a:r>
                      <a:endParaRPr lang="zh-CN" sz="1800" kern="100" dirty="0">
                        <a:latin typeface="+mn-ea"/>
                        <a:ea typeface="+mn-ea"/>
                        <a:cs typeface="黑体" panose="02010609060101010101"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57856">
                <a:tc>
                  <a:txBody>
                    <a:bodyPr/>
                    <a:lstStyle/>
                    <a:p>
                      <a:pPr algn="ctr">
                        <a:spcAft>
                          <a:spcPts val="0"/>
                        </a:spcAft>
                      </a:pPr>
                      <a:endParaRPr lang="en-US" sz="1800" kern="100" dirty="0">
                        <a:latin typeface="+mn-ea"/>
                        <a:ea typeface="+mn-ea"/>
                        <a:cs typeface="Times New Roman" panose="02020603050405020304"/>
                      </a:endParaRPr>
                    </a:p>
                    <a:p>
                      <a:pPr marL="0" indent="0" algn="just">
                        <a:spcAft>
                          <a:spcPts val="0"/>
                        </a:spcAft>
                      </a:pPr>
                      <a:r>
                        <a:rPr lang="zh-CN" sz="1800" kern="100" dirty="0">
                          <a:latin typeface="+mn-ea"/>
                          <a:ea typeface="+mn-ea"/>
                          <a:cs typeface="Times New Roman" panose="02020603050405020304"/>
                        </a:rPr>
                        <a:t>自建网站</a:t>
                      </a:r>
                      <a:endParaRPr lang="zh-CN" sz="1800" kern="100" dirty="0">
                        <a:latin typeface="+mn-ea"/>
                        <a:ea typeface="+mn-ea"/>
                        <a:cs typeface="黑体" panose="02010609060101010101"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just">
                        <a:spcAft>
                          <a:spcPts val="0"/>
                        </a:spcAft>
                      </a:pPr>
                      <a:r>
                        <a:rPr lang="en-US" sz="1800" kern="100" dirty="0">
                          <a:latin typeface="+mn-ea"/>
                          <a:ea typeface="+mn-ea"/>
                          <a:cs typeface="Times New Roman" panose="02020603050405020304"/>
                        </a:rPr>
                        <a:t>1.</a:t>
                      </a:r>
                      <a:r>
                        <a:rPr lang="zh-CN" sz="1800" kern="100" dirty="0">
                          <a:latin typeface="+mn-ea"/>
                          <a:ea typeface="+mn-ea"/>
                          <a:cs typeface="Times New Roman" panose="02020603050405020304"/>
                        </a:rPr>
                        <a:t>网站式样</a:t>
                      </a:r>
                      <a:r>
                        <a:rPr lang="zh-CN" sz="1800" kern="100" dirty="0" smtClean="0">
                          <a:latin typeface="+mn-ea"/>
                          <a:ea typeface="+mn-ea"/>
                          <a:cs typeface="Times New Roman" panose="02020603050405020304"/>
                        </a:rPr>
                        <a:t>多样化</a:t>
                      </a:r>
                      <a:r>
                        <a:rPr lang="en-US" sz="1800" kern="100" dirty="0" smtClean="0">
                          <a:latin typeface="+mn-ea"/>
                          <a:ea typeface="+mn-ea"/>
                          <a:cs typeface="Times New Roman" panose="02020603050405020304"/>
                        </a:rPr>
                        <a:t>2</a:t>
                      </a:r>
                      <a:r>
                        <a:rPr lang="en-US" sz="1800" kern="100" dirty="0">
                          <a:latin typeface="+mn-ea"/>
                          <a:ea typeface="+mn-ea"/>
                          <a:cs typeface="Times New Roman" panose="02020603050405020304"/>
                        </a:rPr>
                        <a:t>.</a:t>
                      </a:r>
                      <a:r>
                        <a:rPr lang="zh-CN" sz="1800" kern="100" dirty="0">
                          <a:latin typeface="+mn-ea"/>
                          <a:ea typeface="+mn-ea"/>
                          <a:cs typeface="Times New Roman" panose="02020603050405020304"/>
                        </a:rPr>
                        <a:t>网站功能</a:t>
                      </a:r>
                      <a:r>
                        <a:rPr lang="zh-CN" sz="1800" kern="100" dirty="0" smtClean="0">
                          <a:latin typeface="+mn-ea"/>
                          <a:ea typeface="+mn-ea"/>
                          <a:cs typeface="Times New Roman" panose="02020603050405020304"/>
                        </a:rPr>
                        <a:t>个性化</a:t>
                      </a:r>
                      <a:r>
                        <a:rPr lang="en-US" sz="1800" kern="100" dirty="0" smtClean="0">
                          <a:latin typeface="+mn-ea"/>
                          <a:ea typeface="+mn-ea"/>
                          <a:cs typeface="Times New Roman" panose="02020603050405020304"/>
                        </a:rPr>
                        <a:t>3</a:t>
                      </a:r>
                      <a:r>
                        <a:rPr lang="en-US" sz="1800" kern="100" dirty="0">
                          <a:latin typeface="+mn-ea"/>
                          <a:ea typeface="+mn-ea"/>
                          <a:cs typeface="Times New Roman" panose="02020603050405020304"/>
                        </a:rPr>
                        <a:t>.</a:t>
                      </a:r>
                      <a:r>
                        <a:rPr lang="zh-CN" sz="1800" kern="100" dirty="0">
                          <a:latin typeface="+mn-ea"/>
                          <a:ea typeface="+mn-ea"/>
                          <a:cs typeface="Times New Roman" panose="02020603050405020304"/>
                        </a:rPr>
                        <a:t>可以和企业内部信息管理系统良好对接</a:t>
                      </a:r>
                      <a:endParaRPr lang="zh-CN" sz="1800" kern="100" dirty="0">
                        <a:latin typeface="+mn-ea"/>
                        <a:ea typeface="+mn-ea"/>
                        <a:cs typeface="黑体" panose="02010609060101010101"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800" kern="100" dirty="0">
                          <a:latin typeface="+mn-ea"/>
                          <a:ea typeface="+mn-ea"/>
                          <a:cs typeface="Times New Roman" panose="02020603050405020304"/>
                        </a:rPr>
                        <a:t>1.</a:t>
                      </a:r>
                      <a:r>
                        <a:rPr lang="zh-CN" sz="1800" kern="100" dirty="0">
                          <a:latin typeface="+mn-ea"/>
                          <a:ea typeface="+mn-ea"/>
                          <a:cs typeface="Times New Roman" panose="02020603050405020304"/>
                        </a:rPr>
                        <a:t>建设费用高</a:t>
                      </a:r>
                      <a:endParaRPr lang="zh-CN" sz="1800" kern="100" dirty="0">
                        <a:latin typeface="+mn-ea"/>
                        <a:ea typeface="+mn-ea"/>
                        <a:cs typeface="黑体" panose="02010609060101010101" charset="-122"/>
                      </a:endParaRPr>
                    </a:p>
                    <a:p>
                      <a:pPr algn="just">
                        <a:spcAft>
                          <a:spcPts val="0"/>
                        </a:spcAft>
                      </a:pPr>
                      <a:r>
                        <a:rPr lang="en-US" sz="1800" kern="100" dirty="0">
                          <a:latin typeface="+mn-ea"/>
                          <a:ea typeface="+mn-ea"/>
                          <a:cs typeface="Times New Roman" panose="02020603050405020304"/>
                        </a:rPr>
                        <a:t>2.</a:t>
                      </a:r>
                      <a:r>
                        <a:rPr lang="zh-CN" sz="1800" kern="100" dirty="0">
                          <a:latin typeface="+mn-ea"/>
                          <a:ea typeface="+mn-ea"/>
                          <a:cs typeface="Times New Roman" panose="02020603050405020304"/>
                        </a:rPr>
                        <a:t>后期管理与维护难度大 </a:t>
                      </a:r>
                      <a:endParaRPr lang="zh-CN" sz="1800" kern="100" dirty="0">
                        <a:latin typeface="+mn-ea"/>
                        <a:ea typeface="+mn-ea"/>
                        <a:cs typeface="黑体" panose="02010609060101010101" charset="-122"/>
                      </a:endParaRPr>
                    </a:p>
                    <a:p>
                      <a:pPr algn="just">
                        <a:spcAft>
                          <a:spcPts val="0"/>
                        </a:spcAft>
                      </a:pPr>
                      <a:r>
                        <a:rPr lang="en-US" sz="1800" kern="100" dirty="0">
                          <a:latin typeface="+mn-ea"/>
                          <a:ea typeface="+mn-ea"/>
                          <a:cs typeface="Times New Roman" panose="02020603050405020304"/>
                        </a:rPr>
                        <a:t>3.</a:t>
                      </a:r>
                      <a:r>
                        <a:rPr lang="zh-CN" sz="1800" kern="100" dirty="0">
                          <a:latin typeface="+mn-ea"/>
                          <a:ea typeface="+mn-ea"/>
                          <a:cs typeface="Times New Roman" panose="02020603050405020304"/>
                        </a:rPr>
                        <a:t>要求企业有专门的技术人员</a:t>
                      </a:r>
                      <a:r>
                        <a:rPr lang="en-US" sz="1800" kern="100" dirty="0">
                          <a:latin typeface="+mn-ea"/>
                          <a:ea typeface="+mn-ea"/>
                          <a:cs typeface="Times New Roman" panose="02020603050405020304"/>
                        </a:rPr>
                        <a:t>  </a:t>
                      </a:r>
                      <a:endParaRPr lang="zh-CN" sz="1800" kern="100" dirty="0">
                        <a:latin typeface="+mn-ea"/>
                        <a:ea typeface="+mn-ea"/>
                        <a:cs typeface="黑体" panose="02010609060101010101" charset="-122"/>
                      </a:endParaRPr>
                    </a:p>
                    <a:p>
                      <a:pPr algn="just">
                        <a:spcAft>
                          <a:spcPts val="0"/>
                        </a:spcAft>
                      </a:pPr>
                      <a:r>
                        <a:rPr lang="en-US" sz="1800" kern="100" dirty="0">
                          <a:latin typeface="+mn-ea"/>
                          <a:ea typeface="+mn-ea"/>
                          <a:cs typeface="Times New Roman" panose="02020603050405020304"/>
                        </a:rPr>
                        <a:t>4.</a:t>
                      </a:r>
                      <a:r>
                        <a:rPr lang="zh-CN" sz="1800" kern="100" dirty="0">
                          <a:latin typeface="+mn-ea"/>
                          <a:ea typeface="+mn-ea"/>
                          <a:cs typeface="Times New Roman" panose="02020603050405020304"/>
                        </a:rPr>
                        <a:t>推广费用高难度大</a:t>
                      </a:r>
                      <a:endParaRPr lang="zh-CN" sz="1800" kern="100" dirty="0">
                        <a:latin typeface="+mn-ea"/>
                        <a:ea typeface="+mn-ea"/>
                        <a:cs typeface="黑体" panose="02010609060101010101"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57856">
                <a:tc>
                  <a:txBody>
                    <a:bodyPr/>
                    <a:lstStyle/>
                    <a:p>
                      <a:pPr algn="just">
                        <a:spcAft>
                          <a:spcPts val="0"/>
                        </a:spcAft>
                      </a:pPr>
                      <a:endParaRPr lang="en-US" sz="1800" kern="100" dirty="0">
                        <a:latin typeface="+mn-ea"/>
                        <a:ea typeface="+mn-ea"/>
                        <a:cs typeface="Times New Roman" panose="02020603050405020304"/>
                      </a:endParaRPr>
                    </a:p>
                    <a:p>
                      <a:pPr marL="0" indent="0" algn="just">
                        <a:spcAft>
                          <a:spcPts val="0"/>
                        </a:spcAft>
                      </a:pPr>
                      <a:r>
                        <a:rPr lang="zh-CN" sz="1800" kern="100" dirty="0">
                          <a:latin typeface="+mn-ea"/>
                          <a:ea typeface="+mn-ea"/>
                          <a:cs typeface="Times New Roman" panose="02020603050405020304"/>
                        </a:rPr>
                        <a:t>第三方平台</a:t>
                      </a:r>
                      <a:endParaRPr lang="zh-CN" sz="1800" kern="100" dirty="0">
                        <a:latin typeface="+mn-ea"/>
                        <a:ea typeface="+mn-ea"/>
                        <a:cs typeface="黑体" panose="02010609060101010101"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just">
                        <a:spcAft>
                          <a:spcPts val="0"/>
                        </a:spcAft>
                      </a:pPr>
                      <a:r>
                        <a:rPr lang="en-US" sz="1800" kern="100" dirty="0">
                          <a:latin typeface="+mn-ea"/>
                          <a:ea typeface="+mn-ea"/>
                          <a:cs typeface="Times New Roman" panose="02020603050405020304"/>
                        </a:rPr>
                        <a:t>1.</a:t>
                      </a:r>
                      <a:r>
                        <a:rPr lang="zh-CN" sz="1800" kern="100" dirty="0">
                          <a:latin typeface="+mn-ea"/>
                          <a:ea typeface="+mn-ea"/>
                          <a:cs typeface="Times New Roman" panose="02020603050405020304"/>
                        </a:rPr>
                        <a:t>获取成本</a:t>
                      </a:r>
                      <a:r>
                        <a:rPr lang="zh-CN" sz="1800" kern="100" dirty="0" smtClean="0">
                          <a:latin typeface="+mn-ea"/>
                          <a:ea typeface="+mn-ea"/>
                          <a:cs typeface="Times New Roman" panose="02020603050405020304"/>
                        </a:rPr>
                        <a:t>低廉</a:t>
                      </a:r>
                      <a:endParaRPr lang="en-US" altLang="zh-CN" sz="1800" kern="100" dirty="0" smtClean="0">
                        <a:latin typeface="+mn-ea"/>
                        <a:ea typeface="+mn-ea"/>
                        <a:cs typeface="Times New Roman" panose="02020603050405020304"/>
                      </a:endParaRPr>
                    </a:p>
                    <a:p>
                      <a:pPr marL="0" indent="0" algn="just">
                        <a:spcAft>
                          <a:spcPts val="0"/>
                        </a:spcAft>
                      </a:pPr>
                      <a:r>
                        <a:rPr lang="en-US" sz="1800" kern="100" dirty="0" smtClean="0">
                          <a:latin typeface="+mn-ea"/>
                          <a:ea typeface="+mn-ea"/>
                          <a:cs typeface="Times New Roman" panose="02020603050405020304"/>
                        </a:rPr>
                        <a:t>2</a:t>
                      </a:r>
                      <a:r>
                        <a:rPr lang="en-US" sz="1800" kern="100" dirty="0">
                          <a:latin typeface="+mn-ea"/>
                          <a:ea typeface="+mn-ea"/>
                          <a:cs typeface="Times New Roman" panose="02020603050405020304"/>
                        </a:rPr>
                        <a:t>.</a:t>
                      </a:r>
                      <a:r>
                        <a:rPr lang="zh-CN" sz="1800" kern="100" dirty="0">
                          <a:latin typeface="+mn-ea"/>
                          <a:ea typeface="+mn-ea"/>
                          <a:cs typeface="Times New Roman" panose="02020603050405020304"/>
                        </a:rPr>
                        <a:t>后期维护成本</a:t>
                      </a:r>
                      <a:r>
                        <a:rPr lang="zh-CN" sz="1800" kern="100" dirty="0" smtClean="0">
                          <a:latin typeface="+mn-ea"/>
                          <a:ea typeface="+mn-ea"/>
                          <a:cs typeface="Times New Roman" panose="02020603050405020304"/>
                        </a:rPr>
                        <a:t>低</a:t>
                      </a:r>
                      <a:r>
                        <a:rPr lang="en-US" sz="1800" kern="100" dirty="0" smtClean="0">
                          <a:latin typeface="+mn-ea"/>
                          <a:ea typeface="+mn-ea"/>
                          <a:cs typeface="Times New Roman" panose="02020603050405020304"/>
                        </a:rPr>
                        <a:t>3</a:t>
                      </a:r>
                      <a:r>
                        <a:rPr lang="en-US" sz="1800" kern="100" dirty="0">
                          <a:latin typeface="+mn-ea"/>
                          <a:ea typeface="+mn-ea"/>
                          <a:cs typeface="Times New Roman" panose="02020603050405020304"/>
                        </a:rPr>
                        <a:t>.</a:t>
                      </a:r>
                      <a:r>
                        <a:rPr lang="zh-CN" sz="1800" kern="100" dirty="0">
                          <a:latin typeface="+mn-ea"/>
                          <a:ea typeface="+mn-ea"/>
                          <a:cs typeface="Times New Roman" panose="02020603050405020304"/>
                        </a:rPr>
                        <a:t>可借助第三方平台良好的人气</a:t>
                      </a:r>
                      <a:endParaRPr lang="zh-CN" sz="1800" kern="100" dirty="0">
                        <a:latin typeface="+mn-ea"/>
                        <a:ea typeface="+mn-ea"/>
                        <a:cs typeface="黑体" panose="02010609060101010101"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spcAft>
                          <a:spcPts val="0"/>
                        </a:spcAft>
                      </a:pPr>
                      <a:r>
                        <a:rPr lang="en-US" sz="1800" kern="100" dirty="0">
                          <a:latin typeface="+mn-ea"/>
                          <a:ea typeface="+mn-ea"/>
                          <a:cs typeface="Times New Roman" panose="02020603050405020304"/>
                        </a:rPr>
                        <a:t>1.</a:t>
                      </a:r>
                      <a:r>
                        <a:rPr lang="zh-CN" sz="1800" kern="100" dirty="0">
                          <a:latin typeface="+mn-ea"/>
                          <a:ea typeface="+mn-ea"/>
                          <a:cs typeface="Times New Roman" panose="02020603050405020304"/>
                        </a:rPr>
                        <a:t>商铺样式单一，难以展示企业个性特色商铺功能受到限制，企业选择性弱 </a:t>
                      </a:r>
                      <a:endParaRPr lang="zh-CN" sz="1800" kern="100" dirty="0">
                        <a:latin typeface="+mn-ea"/>
                        <a:ea typeface="+mn-ea"/>
                        <a:cs typeface="黑体" panose="02010609060101010101" charset="-122"/>
                      </a:endParaRPr>
                    </a:p>
                    <a:p>
                      <a:pPr indent="266700" algn="just">
                        <a:spcAft>
                          <a:spcPts val="0"/>
                        </a:spcAft>
                      </a:pPr>
                      <a:r>
                        <a:rPr lang="en-US" sz="1800" kern="100" dirty="0">
                          <a:latin typeface="+mn-ea"/>
                          <a:ea typeface="+mn-ea"/>
                          <a:cs typeface="Times New Roman" panose="02020603050405020304"/>
                        </a:rPr>
                        <a:t>2.</a:t>
                      </a:r>
                      <a:r>
                        <a:rPr lang="zh-CN" sz="1800" kern="100" dirty="0">
                          <a:latin typeface="+mn-ea"/>
                          <a:ea typeface="+mn-ea"/>
                          <a:cs typeface="Times New Roman" panose="02020603050405020304"/>
                        </a:rPr>
                        <a:t>大企业使用可能降低企业在公众心中的品牌地位</a:t>
                      </a:r>
                      <a:endParaRPr lang="zh-CN" sz="1800" kern="100" dirty="0">
                        <a:latin typeface="+mn-ea"/>
                        <a:ea typeface="+mn-ea"/>
                        <a:cs typeface="黑体" panose="02010609060101010101"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1849564" y="1729526"/>
            <a:ext cx="5456943" cy="707886"/>
          </a:xfrm>
          <a:prstGeom prst="rect">
            <a:avLst/>
          </a:prstGeom>
        </p:spPr>
        <p:txBody>
          <a:bodyPr wrap="none">
            <a:spAutoFit/>
          </a:bodyPr>
          <a:lstStyle/>
          <a:p>
            <a:r>
              <a:rPr lang="zh-CN" altLang="en-US" sz="4000" b="1" dirty="0" smtClean="0"/>
              <a:t>娃哈哈 蜘蛛网营销平台</a:t>
            </a:r>
            <a:endParaRPr lang="zh-CN" altLang="en-US" sz="4000" dirty="0"/>
          </a:p>
        </p:txBody>
      </p:sp>
      <p:sp>
        <p:nvSpPr>
          <p:cNvPr id="28" name="矩形 27"/>
          <p:cNvSpPr/>
          <p:nvPr/>
        </p:nvSpPr>
        <p:spPr>
          <a:xfrm>
            <a:off x="853885" y="1756161"/>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800" b="1" dirty="0">
              <a:solidFill>
                <a:schemeClr val="bg1"/>
              </a:solidFill>
            </a:endParaRPr>
          </a:p>
        </p:txBody>
      </p:sp>
      <p:sp>
        <p:nvSpPr>
          <p:cNvPr id="9" name="太阳形 8"/>
          <p:cNvSpPr/>
          <p:nvPr/>
        </p:nvSpPr>
        <p:spPr>
          <a:xfrm>
            <a:off x="1023281" y="1808108"/>
            <a:ext cx="600075" cy="542925"/>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6562" name="图片 5"/>
          <p:cNvPicPr>
            <a:picLocks noChangeAspect="1" noChangeArrowheads="1"/>
          </p:cNvPicPr>
          <p:nvPr/>
        </p:nvPicPr>
        <p:blipFill>
          <a:blip r:embed="rId1"/>
          <a:srcRect/>
          <a:stretch>
            <a:fillRect/>
          </a:stretch>
        </p:blipFill>
        <p:spPr bwMode="auto">
          <a:xfrm>
            <a:off x="898634" y="2601309"/>
            <a:ext cx="7630511" cy="38665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46302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352297" y="425700"/>
            <a:ext cx="1735583" cy="276999"/>
          </a:xfrm>
          <a:prstGeom prst="rect">
            <a:avLst/>
          </a:prstGeom>
          <a:noFill/>
        </p:spPr>
        <p:txBody>
          <a:bodyPr wrap="square" rtlCol="0">
            <a:spAutoFit/>
          </a:bodyPr>
          <a:lstStyle/>
          <a:p>
            <a:pPr algn="ctr"/>
            <a:r>
              <a:rPr lang="en-US" altLang="zh-CN" sz="1200" b="1" dirty="0" smtClean="0">
                <a:solidFill>
                  <a:schemeClr val="bg1"/>
                </a:solidFill>
              </a:rPr>
              <a:t>HUANXIANG PPT</a:t>
            </a:r>
            <a:endParaRPr lang="zh-CN" altLang="en-US" sz="1200" b="1" dirty="0">
              <a:solidFill>
                <a:schemeClr val="bg1"/>
              </a:solidFill>
            </a:endParaRPr>
          </a:p>
        </p:txBody>
      </p:sp>
      <p:sp>
        <p:nvSpPr>
          <p:cNvPr id="6" name="TextBox 17"/>
          <p:cNvSpPr txBox="1"/>
          <p:nvPr/>
        </p:nvSpPr>
        <p:spPr>
          <a:xfrm>
            <a:off x="2205990" y="609181"/>
            <a:ext cx="3939534" cy="492438"/>
          </a:xfrm>
          <a:prstGeom prst="rect">
            <a:avLst/>
          </a:prstGeom>
          <a:noFill/>
        </p:spPr>
        <p:txBody>
          <a:bodyPr wrap="none" lIns="121917" tIns="60958" rIns="121917" bIns="60958" rtlCol="0">
            <a:spAutoFit/>
          </a:bodyPr>
          <a:lstStyle/>
          <a:p>
            <a:r>
              <a:rPr lang="zh-CN" altLang="en-US" sz="2400" dirty="0">
                <a:solidFill>
                  <a:schemeClr val="bg1"/>
                </a:solidFill>
              </a:rPr>
              <a:t>单击此处添加</a:t>
            </a:r>
            <a:r>
              <a:rPr lang="zh-CN" altLang="en-US" sz="2400" dirty="0" smtClean="0">
                <a:solidFill>
                  <a:schemeClr val="bg1"/>
                </a:solidFill>
              </a:rPr>
              <a:t>标题文本内容</a:t>
            </a:r>
            <a:endParaRPr lang="en-US" sz="2400" dirty="0">
              <a:solidFill>
                <a:schemeClr val="bg1"/>
              </a:solidFill>
            </a:endParaRPr>
          </a:p>
        </p:txBody>
      </p:sp>
      <p:sp>
        <p:nvSpPr>
          <p:cNvPr id="23" name="梯形 22"/>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梯形 24"/>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5.1</a:t>
            </a:r>
            <a:endParaRPr lang="zh-CN" altLang="en-US" sz="2800" b="1" dirty="0">
              <a:solidFill>
                <a:schemeClr val="bg1"/>
              </a:solidFill>
              <a:latin typeface="+mj-ea"/>
              <a:ea typeface="+mj-ea"/>
            </a:endParaRPr>
          </a:p>
        </p:txBody>
      </p:sp>
      <p:sp>
        <p:nvSpPr>
          <p:cNvPr id="27" name="TextBox 17"/>
          <p:cNvSpPr txBox="1"/>
          <p:nvPr/>
        </p:nvSpPr>
        <p:spPr>
          <a:xfrm>
            <a:off x="2205990" y="609181"/>
            <a:ext cx="4558293" cy="492438"/>
          </a:xfrm>
          <a:prstGeom prst="rect">
            <a:avLst/>
          </a:prstGeom>
          <a:noFill/>
        </p:spPr>
        <p:txBody>
          <a:bodyPr wrap="none" lIns="121917" tIns="60958" rIns="121917" bIns="60958" rtlCol="0">
            <a:spAutoFit/>
          </a:bodyPr>
          <a:lstStyle/>
          <a:p>
            <a:r>
              <a:rPr lang="en-US" sz="2400" b="1" dirty="0" smtClean="0">
                <a:solidFill>
                  <a:schemeClr val="bg1"/>
                </a:solidFill>
                <a:latin typeface="+mj-ea"/>
                <a:ea typeface="+mj-ea"/>
              </a:rPr>
              <a:t>5.1.2  </a:t>
            </a:r>
            <a:r>
              <a:rPr lang="zh-CN" altLang="en-US" sz="2400" b="1" dirty="0" smtClean="0">
                <a:solidFill>
                  <a:schemeClr val="bg1"/>
                </a:solidFill>
              </a:rPr>
              <a:t>了解企业自建网站的优势</a:t>
            </a:r>
            <a:endParaRPr lang="en-US" altLang="zh-CN" sz="2400" b="1" dirty="0">
              <a:solidFill>
                <a:schemeClr val="bg1"/>
              </a:solidFill>
              <a:latin typeface="+mj-ea"/>
              <a:ea typeface="+mj-ea"/>
            </a:endParaRPr>
          </a:p>
        </p:txBody>
      </p:sp>
      <p:sp>
        <p:nvSpPr>
          <p:cNvPr id="28" name="六边形 27"/>
          <p:cNvSpPr/>
          <p:nvPr/>
        </p:nvSpPr>
        <p:spPr>
          <a:xfrm rot="5400000">
            <a:off x="6247517" y="2232783"/>
            <a:ext cx="1112792" cy="968126"/>
          </a:xfrm>
          <a:prstGeom prst="hexagon">
            <a:avLst>
              <a:gd name="adj" fmla="val 25000"/>
              <a:gd name="vf" fmla="val 115470"/>
            </a:avLst>
          </a:prstGeom>
          <a:solidFill>
            <a:srgbClr val="1F487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六边形 28"/>
          <p:cNvSpPr/>
          <p:nvPr/>
        </p:nvSpPr>
        <p:spPr>
          <a:xfrm rot="5400000">
            <a:off x="4911661" y="2232783"/>
            <a:ext cx="1112792" cy="968126"/>
          </a:xfrm>
          <a:prstGeom prst="hexagon">
            <a:avLst>
              <a:gd name="adj" fmla="val 25000"/>
              <a:gd name="vf" fmla="val 115470"/>
            </a:avLst>
          </a:prstGeom>
          <a:solidFill>
            <a:srgbClr val="1F487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六边形 29"/>
          <p:cNvSpPr/>
          <p:nvPr/>
        </p:nvSpPr>
        <p:spPr>
          <a:xfrm rot="5400000">
            <a:off x="6826358" y="3351490"/>
            <a:ext cx="1112792" cy="968126"/>
          </a:xfrm>
          <a:prstGeom prst="hexagon">
            <a:avLst>
              <a:gd name="adj" fmla="val 25000"/>
              <a:gd name="vf" fmla="val 115470"/>
            </a:avLst>
          </a:prstGeom>
          <a:solidFill>
            <a:srgbClr val="1F487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 name="六边形 30"/>
          <p:cNvSpPr/>
          <p:nvPr/>
        </p:nvSpPr>
        <p:spPr>
          <a:xfrm rot="5400000">
            <a:off x="6247517" y="4455682"/>
            <a:ext cx="1112792" cy="968126"/>
          </a:xfrm>
          <a:prstGeom prst="hexagon">
            <a:avLst>
              <a:gd name="adj" fmla="val 25000"/>
              <a:gd name="vf" fmla="val 115470"/>
            </a:avLst>
          </a:prstGeom>
          <a:solidFill>
            <a:srgbClr val="1F487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 name="六边形 31"/>
          <p:cNvSpPr/>
          <p:nvPr/>
        </p:nvSpPr>
        <p:spPr>
          <a:xfrm rot="5400000">
            <a:off x="4882633" y="4426654"/>
            <a:ext cx="1112792" cy="968126"/>
          </a:xfrm>
          <a:prstGeom prst="hexagon">
            <a:avLst>
              <a:gd name="adj" fmla="val 25000"/>
              <a:gd name="vf" fmla="val 115470"/>
            </a:avLst>
          </a:prstGeom>
          <a:solidFill>
            <a:srgbClr val="1F487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3" name="六边形 14"/>
          <p:cNvSpPr/>
          <p:nvPr/>
        </p:nvSpPr>
        <p:spPr>
          <a:xfrm>
            <a:off x="5280000" y="4397105"/>
            <a:ext cx="666394" cy="76597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zh-CN" altLang="en-US" sz="3600" kern="1200"/>
          </a:p>
        </p:txBody>
      </p:sp>
      <p:sp>
        <p:nvSpPr>
          <p:cNvPr id="34" name="六边形 33"/>
          <p:cNvSpPr/>
          <p:nvPr/>
        </p:nvSpPr>
        <p:spPr>
          <a:xfrm rot="5400000">
            <a:off x="4277578" y="3346333"/>
            <a:ext cx="1112792" cy="968126"/>
          </a:xfrm>
          <a:prstGeom prst="hexagon">
            <a:avLst>
              <a:gd name="adj" fmla="val 25000"/>
              <a:gd name="vf" fmla="val 115470"/>
            </a:avLst>
          </a:prstGeom>
          <a:solidFill>
            <a:srgbClr val="1F487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5" name="六边形 34"/>
          <p:cNvSpPr/>
          <p:nvPr/>
        </p:nvSpPr>
        <p:spPr>
          <a:xfrm rot="5400000">
            <a:off x="5373103" y="3164210"/>
            <a:ext cx="1525763" cy="1327414"/>
          </a:xfrm>
          <a:prstGeom prst="hexagon">
            <a:avLst>
              <a:gd name="adj" fmla="val 25000"/>
              <a:gd name="vf" fmla="val 115470"/>
            </a:avLst>
          </a:prstGeom>
          <a:solidFill>
            <a:srgbClr val="FF990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6" name="Freeform 902"/>
          <p:cNvSpPr>
            <a:spLocks noEditPoints="1"/>
          </p:cNvSpPr>
          <p:nvPr/>
        </p:nvSpPr>
        <p:spPr bwMode="auto">
          <a:xfrm>
            <a:off x="5801815" y="3569533"/>
            <a:ext cx="668338" cy="517525"/>
          </a:xfrm>
          <a:custGeom>
            <a:avLst/>
            <a:gdLst>
              <a:gd name="T0" fmla="*/ 51 w 178"/>
              <a:gd name="T1" fmla="*/ 100 h 138"/>
              <a:gd name="T2" fmla="*/ 63 w 178"/>
              <a:gd name="T3" fmla="*/ 112 h 138"/>
              <a:gd name="T4" fmla="*/ 89 w 178"/>
              <a:gd name="T5" fmla="*/ 101 h 138"/>
              <a:gd name="T6" fmla="*/ 115 w 178"/>
              <a:gd name="T7" fmla="*/ 112 h 138"/>
              <a:gd name="T8" fmla="*/ 127 w 178"/>
              <a:gd name="T9" fmla="*/ 100 h 138"/>
              <a:gd name="T10" fmla="*/ 89 w 178"/>
              <a:gd name="T11" fmla="*/ 84 h 138"/>
              <a:gd name="T12" fmla="*/ 51 w 178"/>
              <a:gd name="T13" fmla="*/ 100 h 138"/>
              <a:gd name="T14" fmla="*/ 89 w 178"/>
              <a:gd name="T15" fmla="*/ 120 h 138"/>
              <a:gd name="T16" fmla="*/ 76 w 178"/>
              <a:gd name="T17" fmla="*/ 125 h 138"/>
              <a:gd name="T18" fmla="*/ 89 w 178"/>
              <a:gd name="T19" fmla="*/ 138 h 138"/>
              <a:gd name="T20" fmla="*/ 102 w 178"/>
              <a:gd name="T21" fmla="*/ 125 h 138"/>
              <a:gd name="T22" fmla="*/ 89 w 178"/>
              <a:gd name="T23" fmla="*/ 120 h 138"/>
              <a:gd name="T24" fmla="*/ 177 w 178"/>
              <a:gd name="T25" fmla="*/ 49 h 138"/>
              <a:gd name="T26" fmla="*/ 1 w 178"/>
              <a:gd name="T27" fmla="*/ 49 h 138"/>
              <a:gd name="T28" fmla="*/ 0 w 178"/>
              <a:gd name="T29" fmla="*/ 49 h 138"/>
              <a:gd name="T30" fmla="*/ 13 w 178"/>
              <a:gd name="T31" fmla="*/ 62 h 138"/>
              <a:gd name="T32" fmla="*/ 89 w 178"/>
              <a:gd name="T33" fmla="*/ 29 h 138"/>
              <a:gd name="T34" fmla="*/ 165 w 178"/>
              <a:gd name="T35" fmla="*/ 62 h 138"/>
              <a:gd name="T36" fmla="*/ 178 w 178"/>
              <a:gd name="T37" fmla="*/ 49 h 138"/>
              <a:gd name="T38" fmla="*/ 177 w 178"/>
              <a:gd name="T39" fmla="*/ 49 h 138"/>
              <a:gd name="T40" fmla="*/ 89 w 178"/>
              <a:gd name="T41" fmla="*/ 48 h 138"/>
              <a:gd name="T42" fmla="*/ 26 w 178"/>
              <a:gd name="T43" fmla="*/ 74 h 138"/>
              <a:gd name="T44" fmla="*/ 26 w 178"/>
              <a:gd name="T45" fmla="*/ 75 h 138"/>
              <a:gd name="T46" fmla="*/ 38 w 178"/>
              <a:gd name="T47" fmla="*/ 87 h 138"/>
              <a:gd name="T48" fmla="*/ 89 w 178"/>
              <a:gd name="T49" fmla="*/ 66 h 138"/>
              <a:gd name="T50" fmla="*/ 140 w 178"/>
              <a:gd name="T51" fmla="*/ 87 h 138"/>
              <a:gd name="T52" fmla="*/ 152 w 178"/>
              <a:gd name="T53" fmla="*/ 75 h 138"/>
              <a:gd name="T54" fmla="*/ 152 w 178"/>
              <a:gd name="T55" fmla="*/ 74 h 138"/>
              <a:gd name="T56" fmla="*/ 89 w 178"/>
              <a:gd name="T57" fmla="*/ 4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8" h="138">
                <a:moveTo>
                  <a:pt x="51" y="100"/>
                </a:moveTo>
                <a:cubicBezTo>
                  <a:pt x="63" y="112"/>
                  <a:pt x="63" y="112"/>
                  <a:pt x="63" y="112"/>
                </a:cubicBezTo>
                <a:cubicBezTo>
                  <a:pt x="70" y="106"/>
                  <a:pt x="79" y="101"/>
                  <a:pt x="89" y="101"/>
                </a:cubicBezTo>
                <a:cubicBezTo>
                  <a:pt x="99" y="101"/>
                  <a:pt x="108" y="106"/>
                  <a:pt x="115" y="112"/>
                </a:cubicBezTo>
                <a:cubicBezTo>
                  <a:pt x="127" y="100"/>
                  <a:pt x="127" y="100"/>
                  <a:pt x="127" y="100"/>
                </a:cubicBezTo>
                <a:cubicBezTo>
                  <a:pt x="117" y="90"/>
                  <a:pt x="104" y="84"/>
                  <a:pt x="89" y="84"/>
                </a:cubicBezTo>
                <a:cubicBezTo>
                  <a:pt x="74" y="84"/>
                  <a:pt x="61" y="90"/>
                  <a:pt x="51" y="100"/>
                </a:cubicBezTo>
                <a:close/>
                <a:moveTo>
                  <a:pt x="89" y="120"/>
                </a:moveTo>
                <a:cubicBezTo>
                  <a:pt x="84" y="120"/>
                  <a:pt x="79" y="122"/>
                  <a:pt x="76" y="125"/>
                </a:cubicBezTo>
                <a:cubicBezTo>
                  <a:pt x="89" y="138"/>
                  <a:pt x="89" y="138"/>
                  <a:pt x="89" y="138"/>
                </a:cubicBezTo>
                <a:cubicBezTo>
                  <a:pt x="102" y="125"/>
                  <a:pt x="102" y="125"/>
                  <a:pt x="102" y="125"/>
                </a:cubicBezTo>
                <a:cubicBezTo>
                  <a:pt x="99" y="122"/>
                  <a:pt x="94" y="120"/>
                  <a:pt x="89" y="120"/>
                </a:cubicBezTo>
                <a:close/>
                <a:moveTo>
                  <a:pt x="177" y="49"/>
                </a:moveTo>
                <a:cubicBezTo>
                  <a:pt x="128" y="0"/>
                  <a:pt x="50" y="0"/>
                  <a:pt x="1" y="49"/>
                </a:cubicBezTo>
                <a:cubicBezTo>
                  <a:pt x="1" y="49"/>
                  <a:pt x="1" y="49"/>
                  <a:pt x="0" y="49"/>
                </a:cubicBezTo>
                <a:cubicBezTo>
                  <a:pt x="13" y="62"/>
                  <a:pt x="13" y="62"/>
                  <a:pt x="13" y="62"/>
                </a:cubicBezTo>
                <a:cubicBezTo>
                  <a:pt x="32" y="42"/>
                  <a:pt x="59" y="29"/>
                  <a:pt x="89" y="29"/>
                </a:cubicBezTo>
                <a:cubicBezTo>
                  <a:pt x="119" y="29"/>
                  <a:pt x="146" y="42"/>
                  <a:pt x="165" y="62"/>
                </a:cubicBezTo>
                <a:cubicBezTo>
                  <a:pt x="178" y="49"/>
                  <a:pt x="178" y="49"/>
                  <a:pt x="178" y="49"/>
                </a:cubicBezTo>
                <a:cubicBezTo>
                  <a:pt x="177" y="49"/>
                  <a:pt x="177" y="49"/>
                  <a:pt x="177" y="49"/>
                </a:cubicBezTo>
                <a:close/>
                <a:moveTo>
                  <a:pt x="89" y="48"/>
                </a:moveTo>
                <a:cubicBezTo>
                  <a:pt x="65" y="48"/>
                  <a:pt x="43" y="57"/>
                  <a:pt x="26" y="74"/>
                </a:cubicBezTo>
                <a:cubicBezTo>
                  <a:pt x="26" y="74"/>
                  <a:pt x="26" y="74"/>
                  <a:pt x="26" y="75"/>
                </a:cubicBezTo>
                <a:cubicBezTo>
                  <a:pt x="38" y="87"/>
                  <a:pt x="38" y="87"/>
                  <a:pt x="38" y="87"/>
                </a:cubicBezTo>
                <a:cubicBezTo>
                  <a:pt x="51" y="74"/>
                  <a:pt x="69" y="66"/>
                  <a:pt x="89" y="66"/>
                </a:cubicBezTo>
                <a:cubicBezTo>
                  <a:pt x="109" y="66"/>
                  <a:pt x="127" y="74"/>
                  <a:pt x="140" y="87"/>
                </a:cubicBezTo>
                <a:cubicBezTo>
                  <a:pt x="152" y="75"/>
                  <a:pt x="152" y="75"/>
                  <a:pt x="152" y="75"/>
                </a:cubicBezTo>
                <a:cubicBezTo>
                  <a:pt x="152" y="74"/>
                  <a:pt x="152" y="74"/>
                  <a:pt x="152" y="74"/>
                </a:cubicBezTo>
                <a:cubicBezTo>
                  <a:pt x="135" y="57"/>
                  <a:pt x="113" y="48"/>
                  <a:pt x="89" y="48"/>
                </a:cubicBez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37" name="Freeform 97"/>
          <p:cNvSpPr>
            <a:spLocks noEditPoints="1"/>
          </p:cNvSpPr>
          <p:nvPr/>
        </p:nvSpPr>
        <p:spPr bwMode="auto">
          <a:xfrm>
            <a:off x="4691105" y="3662817"/>
            <a:ext cx="330200" cy="330200"/>
          </a:xfrm>
          <a:custGeom>
            <a:avLst/>
            <a:gdLst>
              <a:gd name="T0" fmla="*/ 44 w 88"/>
              <a:gd name="T1" fmla="*/ 0 h 88"/>
              <a:gd name="T2" fmla="*/ 0 w 88"/>
              <a:gd name="T3" fmla="*/ 44 h 88"/>
              <a:gd name="T4" fmla="*/ 44 w 88"/>
              <a:gd name="T5" fmla="*/ 88 h 88"/>
              <a:gd name="T6" fmla="*/ 88 w 88"/>
              <a:gd name="T7" fmla="*/ 44 h 88"/>
              <a:gd name="T8" fmla="*/ 44 w 88"/>
              <a:gd name="T9" fmla="*/ 0 h 88"/>
              <a:gd name="T10" fmla="*/ 61 w 88"/>
              <a:gd name="T11" fmla="*/ 52 h 88"/>
              <a:gd name="T12" fmla="*/ 52 w 88"/>
              <a:gd name="T13" fmla="*/ 52 h 88"/>
              <a:gd name="T14" fmla="*/ 52 w 88"/>
              <a:gd name="T15" fmla="*/ 61 h 88"/>
              <a:gd name="T16" fmla="*/ 44 w 88"/>
              <a:gd name="T17" fmla="*/ 69 h 88"/>
              <a:gd name="T18" fmla="*/ 36 w 88"/>
              <a:gd name="T19" fmla="*/ 61 h 88"/>
              <a:gd name="T20" fmla="*/ 36 w 88"/>
              <a:gd name="T21" fmla="*/ 52 h 88"/>
              <a:gd name="T22" fmla="*/ 28 w 88"/>
              <a:gd name="T23" fmla="*/ 52 h 88"/>
              <a:gd name="T24" fmla="*/ 20 w 88"/>
              <a:gd name="T25" fmla="*/ 44 h 88"/>
              <a:gd name="T26" fmla="*/ 28 w 88"/>
              <a:gd name="T27" fmla="*/ 36 h 88"/>
              <a:gd name="T28" fmla="*/ 36 w 88"/>
              <a:gd name="T29" fmla="*/ 36 h 88"/>
              <a:gd name="T30" fmla="*/ 36 w 88"/>
              <a:gd name="T31" fmla="*/ 28 h 88"/>
              <a:gd name="T32" fmla="*/ 44 w 88"/>
              <a:gd name="T33" fmla="*/ 20 h 88"/>
              <a:gd name="T34" fmla="*/ 52 w 88"/>
              <a:gd name="T35" fmla="*/ 28 h 88"/>
              <a:gd name="T36" fmla="*/ 52 w 88"/>
              <a:gd name="T37" fmla="*/ 36 h 88"/>
              <a:gd name="T38" fmla="*/ 61 w 88"/>
              <a:gd name="T39" fmla="*/ 36 h 88"/>
              <a:gd name="T40" fmla="*/ 69 w 88"/>
              <a:gd name="T41" fmla="*/ 44 h 88"/>
              <a:gd name="T42" fmla="*/ 61 w 88"/>
              <a:gd name="T43" fmla="*/ 52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8" h="88">
                <a:moveTo>
                  <a:pt x="44" y="0"/>
                </a:moveTo>
                <a:cubicBezTo>
                  <a:pt x="20" y="0"/>
                  <a:pt x="0" y="20"/>
                  <a:pt x="0" y="44"/>
                </a:cubicBezTo>
                <a:cubicBezTo>
                  <a:pt x="0" y="69"/>
                  <a:pt x="20" y="88"/>
                  <a:pt x="44" y="88"/>
                </a:cubicBezTo>
                <a:cubicBezTo>
                  <a:pt x="69" y="88"/>
                  <a:pt x="88" y="69"/>
                  <a:pt x="88" y="44"/>
                </a:cubicBezTo>
                <a:cubicBezTo>
                  <a:pt x="88" y="20"/>
                  <a:pt x="69" y="0"/>
                  <a:pt x="44" y="0"/>
                </a:cubicBezTo>
                <a:close/>
                <a:moveTo>
                  <a:pt x="61" y="52"/>
                </a:moveTo>
                <a:cubicBezTo>
                  <a:pt x="52" y="52"/>
                  <a:pt x="52" y="52"/>
                  <a:pt x="52" y="52"/>
                </a:cubicBezTo>
                <a:cubicBezTo>
                  <a:pt x="52" y="61"/>
                  <a:pt x="52" y="61"/>
                  <a:pt x="52" y="61"/>
                </a:cubicBezTo>
                <a:cubicBezTo>
                  <a:pt x="52" y="65"/>
                  <a:pt x="49" y="69"/>
                  <a:pt x="44" y="69"/>
                </a:cubicBezTo>
                <a:cubicBezTo>
                  <a:pt x="40" y="69"/>
                  <a:pt x="36" y="65"/>
                  <a:pt x="36" y="61"/>
                </a:cubicBezTo>
                <a:cubicBezTo>
                  <a:pt x="36" y="52"/>
                  <a:pt x="36" y="52"/>
                  <a:pt x="36" y="52"/>
                </a:cubicBezTo>
                <a:cubicBezTo>
                  <a:pt x="28" y="52"/>
                  <a:pt x="28" y="52"/>
                  <a:pt x="28" y="52"/>
                </a:cubicBezTo>
                <a:cubicBezTo>
                  <a:pt x="23" y="52"/>
                  <a:pt x="20" y="49"/>
                  <a:pt x="20" y="44"/>
                </a:cubicBezTo>
                <a:cubicBezTo>
                  <a:pt x="20" y="40"/>
                  <a:pt x="23" y="36"/>
                  <a:pt x="28" y="36"/>
                </a:cubicBezTo>
                <a:cubicBezTo>
                  <a:pt x="36" y="36"/>
                  <a:pt x="36" y="36"/>
                  <a:pt x="36" y="36"/>
                </a:cubicBezTo>
                <a:cubicBezTo>
                  <a:pt x="36" y="28"/>
                  <a:pt x="36" y="28"/>
                  <a:pt x="36" y="28"/>
                </a:cubicBezTo>
                <a:cubicBezTo>
                  <a:pt x="36" y="23"/>
                  <a:pt x="40" y="20"/>
                  <a:pt x="44" y="20"/>
                </a:cubicBezTo>
                <a:cubicBezTo>
                  <a:pt x="49" y="20"/>
                  <a:pt x="52" y="23"/>
                  <a:pt x="52" y="28"/>
                </a:cubicBezTo>
                <a:cubicBezTo>
                  <a:pt x="52" y="36"/>
                  <a:pt x="52" y="36"/>
                  <a:pt x="52" y="36"/>
                </a:cubicBezTo>
                <a:cubicBezTo>
                  <a:pt x="61" y="36"/>
                  <a:pt x="61" y="36"/>
                  <a:pt x="61" y="36"/>
                </a:cubicBezTo>
                <a:cubicBezTo>
                  <a:pt x="65" y="36"/>
                  <a:pt x="69" y="40"/>
                  <a:pt x="69" y="44"/>
                </a:cubicBezTo>
                <a:cubicBezTo>
                  <a:pt x="69" y="49"/>
                  <a:pt x="65" y="52"/>
                  <a:pt x="61" y="52"/>
                </a:cubicBez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38" name="Freeform 98"/>
          <p:cNvSpPr>
            <a:spLocks noEditPoints="1"/>
          </p:cNvSpPr>
          <p:nvPr/>
        </p:nvSpPr>
        <p:spPr bwMode="auto">
          <a:xfrm>
            <a:off x="6617129" y="4779357"/>
            <a:ext cx="365125" cy="363538"/>
          </a:xfrm>
          <a:custGeom>
            <a:avLst/>
            <a:gdLst>
              <a:gd name="T0" fmla="*/ 17 w 97"/>
              <a:gd name="T1" fmla="*/ 17 h 97"/>
              <a:gd name="T2" fmla="*/ 17 w 97"/>
              <a:gd name="T3" fmla="*/ 79 h 97"/>
              <a:gd name="T4" fmla="*/ 80 w 97"/>
              <a:gd name="T5" fmla="*/ 79 h 97"/>
              <a:gd name="T6" fmla="*/ 80 w 97"/>
              <a:gd name="T7" fmla="*/ 17 h 97"/>
              <a:gd name="T8" fmla="*/ 17 w 97"/>
              <a:gd name="T9" fmla="*/ 17 h 97"/>
              <a:gd name="T10" fmla="*/ 66 w 97"/>
              <a:gd name="T11" fmla="*/ 42 h 97"/>
              <a:gd name="T12" fmla="*/ 60 w 97"/>
              <a:gd name="T13" fmla="*/ 48 h 97"/>
              <a:gd name="T14" fmla="*/ 66 w 97"/>
              <a:gd name="T15" fmla="*/ 54 h 97"/>
              <a:gd name="T16" fmla="*/ 66 w 97"/>
              <a:gd name="T17" fmla="*/ 66 h 97"/>
              <a:gd name="T18" fmla="*/ 55 w 97"/>
              <a:gd name="T19" fmla="*/ 66 h 97"/>
              <a:gd name="T20" fmla="*/ 49 w 97"/>
              <a:gd name="T21" fmla="*/ 59 h 97"/>
              <a:gd name="T22" fmla="*/ 42 w 97"/>
              <a:gd name="T23" fmla="*/ 66 h 97"/>
              <a:gd name="T24" fmla="*/ 31 w 97"/>
              <a:gd name="T25" fmla="*/ 66 h 97"/>
              <a:gd name="T26" fmla="*/ 31 w 97"/>
              <a:gd name="T27" fmla="*/ 54 h 97"/>
              <a:gd name="T28" fmla="*/ 37 w 97"/>
              <a:gd name="T29" fmla="*/ 48 h 97"/>
              <a:gd name="T30" fmla="*/ 31 w 97"/>
              <a:gd name="T31" fmla="*/ 42 h 97"/>
              <a:gd name="T32" fmla="*/ 31 w 97"/>
              <a:gd name="T33" fmla="*/ 31 h 97"/>
              <a:gd name="T34" fmla="*/ 42 w 97"/>
              <a:gd name="T35" fmla="*/ 31 h 97"/>
              <a:gd name="T36" fmla="*/ 49 w 97"/>
              <a:gd name="T37" fmla="*/ 37 h 97"/>
              <a:gd name="T38" fmla="*/ 55 w 97"/>
              <a:gd name="T39" fmla="*/ 31 h 97"/>
              <a:gd name="T40" fmla="*/ 66 w 97"/>
              <a:gd name="T41" fmla="*/ 31 h 97"/>
              <a:gd name="T42" fmla="*/ 66 w 97"/>
              <a:gd name="T43" fmla="*/ 4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7" h="97">
                <a:moveTo>
                  <a:pt x="17" y="17"/>
                </a:moveTo>
                <a:cubicBezTo>
                  <a:pt x="0" y="34"/>
                  <a:pt x="0" y="62"/>
                  <a:pt x="17" y="79"/>
                </a:cubicBezTo>
                <a:cubicBezTo>
                  <a:pt x="35" y="97"/>
                  <a:pt x="62" y="97"/>
                  <a:pt x="80" y="79"/>
                </a:cubicBezTo>
                <a:cubicBezTo>
                  <a:pt x="97" y="62"/>
                  <a:pt x="97" y="34"/>
                  <a:pt x="80" y="17"/>
                </a:cubicBezTo>
                <a:cubicBezTo>
                  <a:pt x="62" y="0"/>
                  <a:pt x="35" y="0"/>
                  <a:pt x="17" y="17"/>
                </a:cubicBezTo>
                <a:close/>
                <a:moveTo>
                  <a:pt x="66" y="42"/>
                </a:moveTo>
                <a:cubicBezTo>
                  <a:pt x="60" y="48"/>
                  <a:pt x="60" y="48"/>
                  <a:pt x="60" y="48"/>
                </a:cubicBezTo>
                <a:cubicBezTo>
                  <a:pt x="66" y="54"/>
                  <a:pt x="66" y="54"/>
                  <a:pt x="66" y="54"/>
                </a:cubicBezTo>
                <a:cubicBezTo>
                  <a:pt x="69" y="58"/>
                  <a:pt x="69" y="63"/>
                  <a:pt x="66" y="66"/>
                </a:cubicBezTo>
                <a:cubicBezTo>
                  <a:pt x="63" y="69"/>
                  <a:pt x="58" y="69"/>
                  <a:pt x="55" y="66"/>
                </a:cubicBezTo>
                <a:cubicBezTo>
                  <a:pt x="49" y="59"/>
                  <a:pt x="49" y="59"/>
                  <a:pt x="49" y="59"/>
                </a:cubicBezTo>
                <a:cubicBezTo>
                  <a:pt x="42" y="66"/>
                  <a:pt x="42" y="66"/>
                  <a:pt x="42" y="66"/>
                </a:cubicBezTo>
                <a:cubicBezTo>
                  <a:pt x="39" y="69"/>
                  <a:pt x="34" y="69"/>
                  <a:pt x="31" y="66"/>
                </a:cubicBezTo>
                <a:cubicBezTo>
                  <a:pt x="28" y="63"/>
                  <a:pt x="28" y="58"/>
                  <a:pt x="31" y="54"/>
                </a:cubicBezTo>
                <a:cubicBezTo>
                  <a:pt x="37" y="48"/>
                  <a:pt x="37" y="48"/>
                  <a:pt x="37" y="48"/>
                </a:cubicBezTo>
                <a:cubicBezTo>
                  <a:pt x="31" y="42"/>
                  <a:pt x="31" y="42"/>
                  <a:pt x="31" y="42"/>
                </a:cubicBezTo>
                <a:cubicBezTo>
                  <a:pt x="28" y="39"/>
                  <a:pt x="28" y="34"/>
                  <a:pt x="31" y="31"/>
                </a:cubicBezTo>
                <a:cubicBezTo>
                  <a:pt x="34" y="28"/>
                  <a:pt x="39" y="28"/>
                  <a:pt x="42" y="31"/>
                </a:cubicBezTo>
                <a:cubicBezTo>
                  <a:pt x="49" y="37"/>
                  <a:pt x="49" y="37"/>
                  <a:pt x="49" y="37"/>
                </a:cubicBezTo>
                <a:cubicBezTo>
                  <a:pt x="55" y="31"/>
                  <a:pt x="55" y="31"/>
                  <a:pt x="55" y="31"/>
                </a:cubicBezTo>
                <a:cubicBezTo>
                  <a:pt x="58" y="28"/>
                  <a:pt x="63" y="28"/>
                  <a:pt x="66" y="31"/>
                </a:cubicBezTo>
                <a:cubicBezTo>
                  <a:pt x="69" y="34"/>
                  <a:pt x="69" y="39"/>
                  <a:pt x="66" y="42"/>
                </a:cubicBez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39" name="Freeform 100"/>
          <p:cNvSpPr>
            <a:spLocks noEditPoints="1"/>
          </p:cNvSpPr>
          <p:nvPr/>
        </p:nvSpPr>
        <p:spPr bwMode="auto">
          <a:xfrm>
            <a:off x="5238610" y="4741685"/>
            <a:ext cx="363538" cy="363538"/>
          </a:xfrm>
          <a:custGeom>
            <a:avLst/>
            <a:gdLst>
              <a:gd name="T0" fmla="*/ 80 w 97"/>
              <a:gd name="T1" fmla="*/ 17 h 97"/>
              <a:gd name="T2" fmla="*/ 17 w 97"/>
              <a:gd name="T3" fmla="*/ 17 h 97"/>
              <a:gd name="T4" fmla="*/ 17 w 97"/>
              <a:gd name="T5" fmla="*/ 79 h 97"/>
              <a:gd name="T6" fmla="*/ 80 w 97"/>
              <a:gd name="T7" fmla="*/ 79 h 97"/>
              <a:gd name="T8" fmla="*/ 80 w 97"/>
              <a:gd name="T9" fmla="*/ 17 h 97"/>
              <a:gd name="T10" fmla="*/ 79 w 97"/>
              <a:gd name="T11" fmla="*/ 43 h 97"/>
              <a:gd name="T12" fmla="*/ 50 w 97"/>
              <a:gd name="T13" fmla="*/ 72 h 97"/>
              <a:gd name="T14" fmla="*/ 50 w 97"/>
              <a:gd name="T15" fmla="*/ 72 h 97"/>
              <a:gd name="T16" fmla="*/ 44 w 97"/>
              <a:gd name="T17" fmla="*/ 75 h 97"/>
              <a:gd name="T18" fmla="*/ 38 w 97"/>
              <a:gd name="T19" fmla="*/ 72 h 97"/>
              <a:gd name="T20" fmla="*/ 38 w 97"/>
              <a:gd name="T21" fmla="*/ 72 h 97"/>
              <a:gd name="T22" fmla="*/ 21 w 97"/>
              <a:gd name="T23" fmla="*/ 55 h 97"/>
              <a:gd name="T24" fmla="*/ 21 w 97"/>
              <a:gd name="T25" fmla="*/ 44 h 97"/>
              <a:gd name="T26" fmla="*/ 32 w 97"/>
              <a:gd name="T27" fmla="*/ 44 h 97"/>
              <a:gd name="T28" fmla="*/ 44 w 97"/>
              <a:gd name="T29" fmla="*/ 55 h 97"/>
              <a:gd name="T30" fmla="*/ 68 w 97"/>
              <a:gd name="T31" fmla="*/ 32 h 97"/>
              <a:gd name="T32" fmla="*/ 79 w 97"/>
              <a:gd name="T33" fmla="*/ 32 h 97"/>
              <a:gd name="T34" fmla="*/ 79 w 97"/>
              <a:gd name="T35" fmla="*/ 43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7" h="97">
                <a:moveTo>
                  <a:pt x="80" y="17"/>
                </a:moveTo>
                <a:cubicBezTo>
                  <a:pt x="62" y="0"/>
                  <a:pt x="34" y="0"/>
                  <a:pt x="17" y="17"/>
                </a:cubicBezTo>
                <a:cubicBezTo>
                  <a:pt x="0" y="34"/>
                  <a:pt x="0" y="62"/>
                  <a:pt x="17" y="79"/>
                </a:cubicBezTo>
                <a:cubicBezTo>
                  <a:pt x="34" y="97"/>
                  <a:pt x="62" y="97"/>
                  <a:pt x="80" y="79"/>
                </a:cubicBezTo>
                <a:cubicBezTo>
                  <a:pt x="97" y="62"/>
                  <a:pt x="97" y="34"/>
                  <a:pt x="80" y="17"/>
                </a:cubicBezTo>
                <a:close/>
                <a:moveTo>
                  <a:pt x="79" y="43"/>
                </a:moveTo>
                <a:cubicBezTo>
                  <a:pt x="50" y="72"/>
                  <a:pt x="50" y="72"/>
                  <a:pt x="50" y="72"/>
                </a:cubicBezTo>
                <a:cubicBezTo>
                  <a:pt x="50" y="72"/>
                  <a:pt x="50" y="72"/>
                  <a:pt x="50" y="72"/>
                </a:cubicBezTo>
                <a:cubicBezTo>
                  <a:pt x="48" y="74"/>
                  <a:pt x="46" y="75"/>
                  <a:pt x="44" y="75"/>
                </a:cubicBezTo>
                <a:cubicBezTo>
                  <a:pt x="42" y="75"/>
                  <a:pt x="40" y="74"/>
                  <a:pt x="38" y="72"/>
                </a:cubicBezTo>
                <a:cubicBezTo>
                  <a:pt x="38" y="72"/>
                  <a:pt x="38" y="72"/>
                  <a:pt x="38" y="72"/>
                </a:cubicBezTo>
                <a:cubicBezTo>
                  <a:pt x="21" y="55"/>
                  <a:pt x="21" y="55"/>
                  <a:pt x="21" y="55"/>
                </a:cubicBezTo>
                <a:cubicBezTo>
                  <a:pt x="18" y="52"/>
                  <a:pt x="18" y="47"/>
                  <a:pt x="21" y="44"/>
                </a:cubicBezTo>
                <a:cubicBezTo>
                  <a:pt x="24" y="41"/>
                  <a:pt x="29" y="41"/>
                  <a:pt x="32" y="44"/>
                </a:cubicBezTo>
                <a:cubicBezTo>
                  <a:pt x="44" y="55"/>
                  <a:pt x="44" y="55"/>
                  <a:pt x="44" y="55"/>
                </a:cubicBezTo>
                <a:cubicBezTo>
                  <a:pt x="68" y="32"/>
                  <a:pt x="68" y="32"/>
                  <a:pt x="68" y="32"/>
                </a:cubicBezTo>
                <a:cubicBezTo>
                  <a:pt x="71" y="29"/>
                  <a:pt x="76" y="29"/>
                  <a:pt x="79" y="32"/>
                </a:cubicBezTo>
                <a:cubicBezTo>
                  <a:pt x="82" y="35"/>
                  <a:pt x="82" y="40"/>
                  <a:pt x="79" y="43"/>
                </a:cubicBez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40" name="Freeform 148"/>
          <p:cNvSpPr>
            <a:spLocks noEditPoints="1"/>
          </p:cNvSpPr>
          <p:nvPr/>
        </p:nvSpPr>
        <p:spPr bwMode="auto">
          <a:xfrm>
            <a:off x="6694487" y="2516771"/>
            <a:ext cx="365125" cy="363538"/>
          </a:xfrm>
          <a:custGeom>
            <a:avLst/>
            <a:gdLst>
              <a:gd name="T0" fmla="*/ 79 w 97"/>
              <a:gd name="T1" fmla="*/ 17 h 97"/>
              <a:gd name="T2" fmla="*/ 17 w 97"/>
              <a:gd name="T3" fmla="*/ 17 h 97"/>
              <a:gd name="T4" fmla="*/ 17 w 97"/>
              <a:gd name="T5" fmla="*/ 80 h 97"/>
              <a:gd name="T6" fmla="*/ 79 w 97"/>
              <a:gd name="T7" fmla="*/ 80 h 97"/>
              <a:gd name="T8" fmla="*/ 79 w 97"/>
              <a:gd name="T9" fmla="*/ 17 h 97"/>
              <a:gd name="T10" fmla="*/ 75 w 97"/>
              <a:gd name="T11" fmla="*/ 53 h 97"/>
              <a:gd name="T12" fmla="*/ 59 w 97"/>
              <a:gd name="T13" fmla="*/ 66 h 97"/>
              <a:gd name="T14" fmla="*/ 54 w 97"/>
              <a:gd name="T15" fmla="*/ 63 h 97"/>
              <a:gd name="T16" fmla="*/ 53 w 97"/>
              <a:gd name="T17" fmla="*/ 58 h 97"/>
              <a:gd name="T18" fmla="*/ 48 w 97"/>
              <a:gd name="T19" fmla="*/ 57 h 97"/>
              <a:gd name="T20" fmla="*/ 27 w 97"/>
              <a:gd name="T21" fmla="*/ 57 h 97"/>
              <a:gd name="T22" fmla="*/ 18 w 97"/>
              <a:gd name="T23" fmla="*/ 48 h 97"/>
              <a:gd name="T24" fmla="*/ 27 w 97"/>
              <a:gd name="T25" fmla="*/ 39 h 97"/>
              <a:gd name="T26" fmla="*/ 49 w 97"/>
              <a:gd name="T27" fmla="*/ 39 h 97"/>
              <a:gd name="T28" fmla="*/ 53 w 97"/>
              <a:gd name="T29" fmla="*/ 39 h 97"/>
              <a:gd name="T30" fmla="*/ 54 w 97"/>
              <a:gd name="T31" fmla="*/ 34 h 97"/>
              <a:gd name="T32" fmla="*/ 59 w 97"/>
              <a:gd name="T33" fmla="*/ 31 h 97"/>
              <a:gd name="T34" fmla="*/ 75 w 97"/>
              <a:gd name="T35" fmla="*/ 44 h 97"/>
              <a:gd name="T36" fmla="*/ 75 w 97"/>
              <a:gd name="T37" fmla="*/ 53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7" h="97">
                <a:moveTo>
                  <a:pt x="79" y="17"/>
                </a:moveTo>
                <a:cubicBezTo>
                  <a:pt x="62" y="0"/>
                  <a:pt x="34" y="0"/>
                  <a:pt x="17" y="17"/>
                </a:cubicBezTo>
                <a:cubicBezTo>
                  <a:pt x="0" y="34"/>
                  <a:pt x="0" y="62"/>
                  <a:pt x="17" y="80"/>
                </a:cubicBezTo>
                <a:cubicBezTo>
                  <a:pt x="34" y="97"/>
                  <a:pt x="62" y="97"/>
                  <a:pt x="79" y="80"/>
                </a:cubicBezTo>
                <a:cubicBezTo>
                  <a:pt x="97" y="62"/>
                  <a:pt x="97" y="34"/>
                  <a:pt x="79" y="17"/>
                </a:cubicBezTo>
                <a:close/>
                <a:moveTo>
                  <a:pt x="75" y="53"/>
                </a:moveTo>
                <a:cubicBezTo>
                  <a:pt x="59" y="66"/>
                  <a:pt x="59" y="66"/>
                  <a:pt x="59" y="66"/>
                </a:cubicBezTo>
                <a:cubicBezTo>
                  <a:pt x="56" y="68"/>
                  <a:pt x="54" y="67"/>
                  <a:pt x="54" y="63"/>
                </a:cubicBezTo>
                <a:cubicBezTo>
                  <a:pt x="54" y="63"/>
                  <a:pt x="54" y="59"/>
                  <a:pt x="53" y="58"/>
                </a:cubicBezTo>
                <a:cubicBezTo>
                  <a:pt x="52" y="57"/>
                  <a:pt x="48" y="57"/>
                  <a:pt x="48" y="57"/>
                </a:cubicBezTo>
                <a:cubicBezTo>
                  <a:pt x="27" y="57"/>
                  <a:pt x="27" y="57"/>
                  <a:pt x="27" y="57"/>
                </a:cubicBezTo>
                <a:cubicBezTo>
                  <a:pt x="22" y="57"/>
                  <a:pt x="18" y="53"/>
                  <a:pt x="18" y="48"/>
                </a:cubicBezTo>
                <a:cubicBezTo>
                  <a:pt x="18" y="43"/>
                  <a:pt x="22" y="39"/>
                  <a:pt x="27" y="39"/>
                </a:cubicBezTo>
                <a:cubicBezTo>
                  <a:pt x="49" y="39"/>
                  <a:pt x="49" y="39"/>
                  <a:pt x="49" y="39"/>
                </a:cubicBezTo>
                <a:cubicBezTo>
                  <a:pt x="49" y="39"/>
                  <a:pt x="52" y="40"/>
                  <a:pt x="53" y="39"/>
                </a:cubicBezTo>
                <a:cubicBezTo>
                  <a:pt x="54" y="38"/>
                  <a:pt x="54" y="34"/>
                  <a:pt x="54" y="34"/>
                </a:cubicBezTo>
                <a:cubicBezTo>
                  <a:pt x="54" y="30"/>
                  <a:pt x="56" y="29"/>
                  <a:pt x="59" y="31"/>
                </a:cubicBezTo>
                <a:cubicBezTo>
                  <a:pt x="75" y="44"/>
                  <a:pt x="75" y="44"/>
                  <a:pt x="75" y="44"/>
                </a:cubicBezTo>
                <a:cubicBezTo>
                  <a:pt x="79" y="46"/>
                  <a:pt x="79" y="50"/>
                  <a:pt x="75" y="53"/>
                </a:cubicBez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41" name="Freeform 149"/>
          <p:cNvSpPr>
            <a:spLocks noEditPoints="1"/>
          </p:cNvSpPr>
          <p:nvPr/>
        </p:nvSpPr>
        <p:spPr bwMode="auto">
          <a:xfrm>
            <a:off x="7169824" y="3646148"/>
            <a:ext cx="360363" cy="363538"/>
          </a:xfrm>
          <a:custGeom>
            <a:avLst/>
            <a:gdLst>
              <a:gd name="T0" fmla="*/ 79 w 96"/>
              <a:gd name="T1" fmla="*/ 17 h 97"/>
              <a:gd name="T2" fmla="*/ 17 w 96"/>
              <a:gd name="T3" fmla="*/ 17 h 97"/>
              <a:gd name="T4" fmla="*/ 17 w 96"/>
              <a:gd name="T5" fmla="*/ 80 h 97"/>
              <a:gd name="T6" fmla="*/ 79 w 96"/>
              <a:gd name="T7" fmla="*/ 80 h 97"/>
              <a:gd name="T8" fmla="*/ 79 w 96"/>
              <a:gd name="T9" fmla="*/ 17 h 97"/>
              <a:gd name="T10" fmla="*/ 69 w 96"/>
              <a:gd name="T11" fmla="*/ 57 h 97"/>
              <a:gd name="T12" fmla="*/ 47 w 96"/>
              <a:gd name="T13" fmla="*/ 57 h 97"/>
              <a:gd name="T14" fmla="*/ 43 w 96"/>
              <a:gd name="T15" fmla="*/ 58 h 97"/>
              <a:gd name="T16" fmla="*/ 42 w 96"/>
              <a:gd name="T17" fmla="*/ 63 h 97"/>
              <a:gd name="T18" fmla="*/ 37 w 96"/>
              <a:gd name="T19" fmla="*/ 66 h 97"/>
              <a:gd name="T20" fmla="*/ 21 w 96"/>
              <a:gd name="T21" fmla="*/ 53 h 97"/>
              <a:gd name="T22" fmla="*/ 21 w 96"/>
              <a:gd name="T23" fmla="*/ 44 h 97"/>
              <a:gd name="T24" fmla="*/ 37 w 96"/>
              <a:gd name="T25" fmla="*/ 31 h 97"/>
              <a:gd name="T26" fmla="*/ 42 w 96"/>
              <a:gd name="T27" fmla="*/ 34 h 97"/>
              <a:gd name="T28" fmla="*/ 43 w 96"/>
              <a:gd name="T29" fmla="*/ 39 h 97"/>
              <a:gd name="T30" fmla="*/ 48 w 96"/>
              <a:gd name="T31" fmla="*/ 39 h 97"/>
              <a:gd name="T32" fmla="*/ 69 w 96"/>
              <a:gd name="T33" fmla="*/ 39 h 97"/>
              <a:gd name="T34" fmla="*/ 78 w 96"/>
              <a:gd name="T35" fmla="*/ 48 h 97"/>
              <a:gd name="T36" fmla="*/ 69 w 96"/>
              <a:gd name="T37" fmla="*/ 5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6" h="97">
                <a:moveTo>
                  <a:pt x="79" y="17"/>
                </a:moveTo>
                <a:cubicBezTo>
                  <a:pt x="62" y="0"/>
                  <a:pt x="34" y="0"/>
                  <a:pt x="17" y="17"/>
                </a:cubicBezTo>
                <a:cubicBezTo>
                  <a:pt x="0" y="34"/>
                  <a:pt x="0" y="62"/>
                  <a:pt x="17" y="80"/>
                </a:cubicBezTo>
                <a:cubicBezTo>
                  <a:pt x="34" y="97"/>
                  <a:pt x="62" y="97"/>
                  <a:pt x="79" y="80"/>
                </a:cubicBezTo>
                <a:cubicBezTo>
                  <a:pt x="96" y="62"/>
                  <a:pt x="96" y="34"/>
                  <a:pt x="79" y="17"/>
                </a:cubicBezTo>
                <a:close/>
                <a:moveTo>
                  <a:pt x="69" y="57"/>
                </a:moveTo>
                <a:cubicBezTo>
                  <a:pt x="47" y="57"/>
                  <a:pt x="47" y="57"/>
                  <a:pt x="47" y="57"/>
                </a:cubicBezTo>
                <a:cubicBezTo>
                  <a:pt x="47" y="57"/>
                  <a:pt x="44" y="57"/>
                  <a:pt x="43" y="58"/>
                </a:cubicBezTo>
                <a:cubicBezTo>
                  <a:pt x="42" y="59"/>
                  <a:pt x="42" y="63"/>
                  <a:pt x="42" y="63"/>
                </a:cubicBezTo>
                <a:cubicBezTo>
                  <a:pt x="42" y="67"/>
                  <a:pt x="40" y="68"/>
                  <a:pt x="37" y="66"/>
                </a:cubicBezTo>
                <a:cubicBezTo>
                  <a:pt x="21" y="53"/>
                  <a:pt x="21" y="53"/>
                  <a:pt x="21" y="53"/>
                </a:cubicBezTo>
                <a:cubicBezTo>
                  <a:pt x="18" y="50"/>
                  <a:pt x="18" y="46"/>
                  <a:pt x="21" y="44"/>
                </a:cubicBezTo>
                <a:cubicBezTo>
                  <a:pt x="37" y="31"/>
                  <a:pt x="37" y="31"/>
                  <a:pt x="37" y="31"/>
                </a:cubicBezTo>
                <a:cubicBezTo>
                  <a:pt x="40" y="29"/>
                  <a:pt x="42" y="30"/>
                  <a:pt x="42" y="34"/>
                </a:cubicBezTo>
                <a:cubicBezTo>
                  <a:pt x="42" y="34"/>
                  <a:pt x="42" y="37"/>
                  <a:pt x="43" y="39"/>
                </a:cubicBezTo>
                <a:cubicBezTo>
                  <a:pt x="44" y="40"/>
                  <a:pt x="48" y="39"/>
                  <a:pt x="48" y="39"/>
                </a:cubicBezTo>
                <a:cubicBezTo>
                  <a:pt x="69" y="39"/>
                  <a:pt x="69" y="39"/>
                  <a:pt x="69" y="39"/>
                </a:cubicBezTo>
                <a:cubicBezTo>
                  <a:pt x="74" y="39"/>
                  <a:pt x="78" y="43"/>
                  <a:pt x="78" y="48"/>
                </a:cubicBezTo>
                <a:cubicBezTo>
                  <a:pt x="78" y="53"/>
                  <a:pt x="74" y="57"/>
                  <a:pt x="69" y="57"/>
                </a:cubicBez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42" name="Freeform 99"/>
          <p:cNvSpPr>
            <a:spLocks noEditPoints="1"/>
          </p:cNvSpPr>
          <p:nvPr/>
        </p:nvSpPr>
        <p:spPr bwMode="auto">
          <a:xfrm>
            <a:off x="5300977" y="2510662"/>
            <a:ext cx="330200" cy="330200"/>
          </a:xfrm>
          <a:custGeom>
            <a:avLst/>
            <a:gdLst>
              <a:gd name="T0" fmla="*/ 44 w 88"/>
              <a:gd name="T1" fmla="*/ 0 h 88"/>
              <a:gd name="T2" fmla="*/ 0 w 88"/>
              <a:gd name="T3" fmla="*/ 44 h 88"/>
              <a:gd name="T4" fmla="*/ 44 w 88"/>
              <a:gd name="T5" fmla="*/ 88 h 88"/>
              <a:gd name="T6" fmla="*/ 88 w 88"/>
              <a:gd name="T7" fmla="*/ 44 h 88"/>
              <a:gd name="T8" fmla="*/ 44 w 88"/>
              <a:gd name="T9" fmla="*/ 0 h 88"/>
              <a:gd name="T10" fmla="*/ 61 w 88"/>
              <a:gd name="T11" fmla="*/ 52 h 88"/>
              <a:gd name="T12" fmla="*/ 27 w 88"/>
              <a:gd name="T13" fmla="*/ 52 h 88"/>
              <a:gd name="T14" fmla="*/ 19 w 88"/>
              <a:gd name="T15" fmla="*/ 44 h 88"/>
              <a:gd name="T16" fmla="*/ 27 w 88"/>
              <a:gd name="T17" fmla="*/ 36 h 88"/>
              <a:gd name="T18" fmla="*/ 61 w 88"/>
              <a:gd name="T19" fmla="*/ 36 h 88"/>
              <a:gd name="T20" fmla="*/ 68 w 88"/>
              <a:gd name="T21" fmla="*/ 44 h 88"/>
              <a:gd name="T22" fmla="*/ 61 w 88"/>
              <a:gd name="T23" fmla="*/ 52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8" h="88">
                <a:moveTo>
                  <a:pt x="44" y="0"/>
                </a:moveTo>
                <a:cubicBezTo>
                  <a:pt x="20" y="0"/>
                  <a:pt x="0" y="20"/>
                  <a:pt x="0" y="44"/>
                </a:cubicBezTo>
                <a:cubicBezTo>
                  <a:pt x="0" y="68"/>
                  <a:pt x="20" y="88"/>
                  <a:pt x="44" y="88"/>
                </a:cubicBezTo>
                <a:cubicBezTo>
                  <a:pt x="68" y="88"/>
                  <a:pt x="88" y="68"/>
                  <a:pt x="88" y="44"/>
                </a:cubicBezTo>
                <a:cubicBezTo>
                  <a:pt x="88" y="20"/>
                  <a:pt x="68" y="0"/>
                  <a:pt x="44" y="0"/>
                </a:cubicBezTo>
                <a:close/>
                <a:moveTo>
                  <a:pt x="61" y="52"/>
                </a:moveTo>
                <a:cubicBezTo>
                  <a:pt x="27" y="52"/>
                  <a:pt x="27" y="52"/>
                  <a:pt x="27" y="52"/>
                </a:cubicBezTo>
                <a:cubicBezTo>
                  <a:pt x="23" y="52"/>
                  <a:pt x="19" y="48"/>
                  <a:pt x="19" y="44"/>
                </a:cubicBezTo>
                <a:cubicBezTo>
                  <a:pt x="19" y="39"/>
                  <a:pt x="23" y="36"/>
                  <a:pt x="27" y="36"/>
                </a:cubicBezTo>
                <a:cubicBezTo>
                  <a:pt x="61" y="36"/>
                  <a:pt x="61" y="36"/>
                  <a:pt x="61" y="36"/>
                </a:cubicBezTo>
                <a:cubicBezTo>
                  <a:pt x="65" y="36"/>
                  <a:pt x="68" y="39"/>
                  <a:pt x="68" y="44"/>
                </a:cubicBezTo>
                <a:cubicBezTo>
                  <a:pt x="68" y="48"/>
                  <a:pt x="65" y="52"/>
                  <a:pt x="61" y="52"/>
                </a:cubicBez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43" name="矩形 42"/>
          <p:cNvSpPr/>
          <p:nvPr/>
        </p:nvSpPr>
        <p:spPr>
          <a:xfrm>
            <a:off x="2238702" y="2267889"/>
            <a:ext cx="2716263" cy="73866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zh-CN" altLang="en-US" sz="2000" dirty="0" smtClean="0"/>
              <a:t>树立现代企业形象，增值企业无形资产</a:t>
            </a:r>
            <a:endParaRPr lang="en-US" altLang="zh-CN" sz="2000" dirty="0">
              <a:solidFill>
                <a:schemeClr val="bg2">
                  <a:lumMod val="25000"/>
                </a:schemeClr>
              </a:solidFill>
            </a:endParaRPr>
          </a:p>
        </p:txBody>
      </p:sp>
      <p:sp>
        <p:nvSpPr>
          <p:cNvPr id="44" name="矩形 43"/>
          <p:cNvSpPr/>
          <p:nvPr/>
        </p:nvSpPr>
        <p:spPr>
          <a:xfrm>
            <a:off x="620883" y="3473976"/>
            <a:ext cx="3593462" cy="430883"/>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zh-CN" altLang="en-US" sz="2000" dirty="0" smtClean="0"/>
              <a:t>提高企业的知名度</a:t>
            </a:r>
            <a:endParaRPr lang="en-US" altLang="zh-CN" sz="2000" dirty="0">
              <a:solidFill>
                <a:schemeClr val="bg2">
                  <a:lumMod val="25000"/>
                </a:schemeClr>
              </a:solidFill>
            </a:endParaRPr>
          </a:p>
        </p:txBody>
      </p:sp>
      <p:sp>
        <p:nvSpPr>
          <p:cNvPr id="45" name="矩形 44"/>
          <p:cNvSpPr/>
          <p:nvPr/>
        </p:nvSpPr>
        <p:spPr>
          <a:xfrm>
            <a:off x="1198254" y="4570675"/>
            <a:ext cx="3593462" cy="430883"/>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zh-CN" altLang="en-US" sz="2000" dirty="0" smtClean="0"/>
              <a:t>增加销售渠道，扩大市场</a:t>
            </a:r>
            <a:endParaRPr lang="en-US" altLang="zh-CN" sz="2000" dirty="0">
              <a:solidFill>
                <a:schemeClr val="bg2">
                  <a:lumMod val="25000"/>
                </a:schemeClr>
              </a:solidFill>
            </a:endParaRPr>
          </a:p>
        </p:txBody>
      </p:sp>
      <p:sp>
        <p:nvSpPr>
          <p:cNvPr id="46" name="矩形 45"/>
          <p:cNvSpPr/>
          <p:nvPr/>
        </p:nvSpPr>
        <p:spPr>
          <a:xfrm>
            <a:off x="7965816" y="3481612"/>
            <a:ext cx="2407894" cy="73866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dirty="0" smtClean="0"/>
              <a:t>有利于改善服务，提高企业服务质量</a:t>
            </a:r>
            <a:endParaRPr lang="en-US" altLang="zh-CN" sz="2000" dirty="0">
              <a:solidFill>
                <a:schemeClr val="bg2">
                  <a:lumMod val="25000"/>
                </a:schemeClr>
              </a:solidFill>
            </a:endParaRPr>
          </a:p>
        </p:txBody>
      </p:sp>
      <p:sp>
        <p:nvSpPr>
          <p:cNvPr id="47" name="矩形 46"/>
          <p:cNvSpPr/>
          <p:nvPr/>
        </p:nvSpPr>
        <p:spPr>
          <a:xfrm>
            <a:off x="7382755" y="2362905"/>
            <a:ext cx="2391866" cy="73866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dirty="0" smtClean="0"/>
              <a:t>降低成本，有利于提高营销效率</a:t>
            </a:r>
            <a:endParaRPr lang="en-US" altLang="zh-CN" sz="2000" dirty="0">
              <a:solidFill>
                <a:schemeClr val="bg2">
                  <a:lumMod val="25000"/>
                </a:schemeClr>
              </a:solidFill>
            </a:endParaRPr>
          </a:p>
        </p:txBody>
      </p:sp>
      <p:sp>
        <p:nvSpPr>
          <p:cNvPr id="48" name="矩形 47"/>
          <p:cNvSpPr/>
          <p:nvPr/>
        </p:nvSpPr>
        <p:spPr>
          <a:xfrm>
            <a:off x="7397342" y="4599383"/>
            <a:ext cx="3593462" cy="430883"/>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dirty="0" smtClean="0"/>
              <a:t>提高管理水平，增强竞争力</a:t>
            </a:r>
            <a:endParaRPr lang="en-US" altLang="zh-CN" sz="2000" dirty="0">
              <a:solidFill>
                <a:schemeClr val="bg2">
                  <a:lumMod val="25000"/>
                </a:schemeClr>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46302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352297" y="425700"/>
            <a:ext cx="1735583" cy="276999"/>
          </a:xfrm>
          <a:prstGeom prst="rect">
            <a:avLst/>
          </a:prstGeom>
          <a:noFill/>
        </p:spPr>
        <p:txBody>
          <a:bodyPr wrap="square" rtlCol="0">
            <a:spAutoFit/>
          </a:bodyPr>
          <a:lstStyle/>
          <a:p>
            <a:pPr algn="ctr"/>
            <a:r>
              <a:rPr lang="en-US" altLang="zh-CN" sz="1200" b="1" dirty="0" smtClean="0">
                <a:solidFill>
                  <a:schemeClr val="bg1"/>
                </a:solidFill>
              </a:rPr>
              <a:t>HUANXIANG PPT</a:t>
            </a:r>
            <a:endParaRPr lang="zh-CN" altLang="en-US" sz="1200" b="1" dirty="0">
              <a:solidFill>
                <a:schemeClr val="bg1"/>
              </a:solidFill>
            </a:endParaRPr>
          </a:p>
        </p:txBody>
      </p:sp>
      <p:sp>
        <p:nvSpPr>
          <p:cNvPr id="6" name="TextBox 17"/>
          <p:cNvSpPr txBox="1"/>
          <p:nvPr/>
        </p:nvSpPr>
        <p:spPr>
          <a:xfrm>
            <a:off x="2205990" y="609181"/>
            <a:ext cx="3939534" cy="492438"/>
          </a:xfrm>
          <a:prstGeom prst="rect">
            <a:avLst/>
          </a:prstGeom>
          <a:noFill/>
        </p:spPr>
        <p:txBody>
          <a:bodyPr wrap="none" lIns="121917" tIns="60958" rIns="121917" bIns="60958" rtlCol="0">
            <a:spAutoFit/>
          </a:bodyPr>
          <a:lstStyle/>
          <a:p>
            <a:r>
              <a:rPr lang="zh-CN" altLang="en-US" sz="2400" dirty="0">
                <a:solidFill>
                  <a:schemeClr val="bg1"/>
                </a:solidFill>
              </a:rPr>
              <a:t>单击此处添加</a:t>
            </a:r>
            <a:r>
              <a:rPr lang="zh-CN" altLang="en-US" sz="2400" dirty="0" smtClean="0">
                <a:solidFill>
                  <a:schemeClr val="bg1"/>
                </a:solidFill>
              </a:rPr>
              <a:t>标题文本内容</a:t>
            </a:r>
            <a:endParaRPr lang="en-US" sz="2400" dirty="0">
              <a:solidFill>
                <a:schemeClr val="bg1"/>
              </a:solidFill>
            </a:endParaRPr>
          </a:p>
        </p:txBody>
      </p:sp>
      <p:sp>
        <p:nvSpPr>
          <p:cNvPr id="23" name="梯形 22"/>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
          <p:cNvSpPr/>
          <p:nvPr/>
        </p:nvSpPr>
        <p:spPr>
          <a:xfrm>
            <a:off x="-1" y="463025"/>
            <a:ext cx="88153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梯形 24"/>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5.1</a:t>
            </a:r>
            <a:endParaRPr lang="zh-CN" altLang="en-US" sz="2800" b="1" dirty="0">
              <a:solidFill>
                <a:schemeClr val="bg1"/>
              </a:solidFill>
              <a:latin typeface="+mj-ea"/>
              <a:ea typeface="+mj-ea"/>
            </a:endParaRPr>
          </a:p>
        </p:txBody>
      </p:sp>
      <p:sp>
        <p:nvSpPr>
          <p:cNvPr id="27" name="TextBox 17"/>
          <p:cNvSpPr txBox="1"/>
          <p:nvPr/>
        </p:nvSpPr>
        <p:spPr>
          <a:xfrm>
            <a:off x="2205990" y="609181"/>
            <a:ext cx="6404952" cy="492438"/>
          </a:xfrm>
          <a:prstGeom prst="rect">
            <a:avLst/>
          </a:prstGeom>
          <a:noFill/>
        </p:spPr>
        <p:txBody>
          <a:bodyPr wrap="none" lIns="121917" tIns="60958" rIns="121917" bIns="60958" rtlCol="0">
            <a:spAutoFit/>
          </a:bodyPr>
          <a:lstStyle/>
          <a:p>
            <a:r>
              <a:rPr lang="en-US" sz="2400" b="1" dirty="0" smtClean="0">
                <a:solidFill>
                  <a:schemeClr val="bg1"/>
                </a:solidFill>
                <a:latin typeface="+mj-ea"/>
                <a:ea typeface="+mj-ea"/>
              </a:rPr>
              <a:t>5.1.3  </a:t>
            </a:r>
            <a:r>
              <a:rPr lang="zh-CN" altLang="en-US" sz="2400" b="1" dirty="0" smtClean="0">
                <a:solidFill>
                  <a:schemeClr val="bg1"/>
                </a:solidFill>
              </a:rPr>
              <a:t>利用第三方电子商务平台创设企业店铺</a:t>
            </a:r>
            <a:endParaRPr lang="en-US" altLang="zh-CN" sz="2400" b="1" dirty="0">
              <a:solidFill>
                <a:schemeClr val="bg1"/>
              </a:solidFill>
              <a:latin typeface="+mj-ea"/>
              <a:ea typeface="+mj-ea"/>
            </a:endParaRPr>
          </a:p>
        </p:txBody>
      </p:sp>
      <p:sp>
        <p:nvSpPr>
          <p:cNvPr id="29" name="矩形 28"/>
          <p:cNvSpPr/>
          <p:nvPr/>
        </p:nvSpPr>
        <p:spPr>
          <a:xfrm>
            <a:off x="411175" y="1586983"/>
            <a:ext cx="4428839" cy="461665"/>
          </a:xfrm>
          <a:prstGeom prst="rect">
            <a:avLst/>
          </a:prstGeom>
          <a:solidFill>
            <a:schemeClr val="accent4"/>
          </a:solidFill>
        </p:spPr>
        <p:txBody>
          <a:bodyPr wrap="square">
            <a:spAutoFit/>
          </a:bodyPr>
          <a:lstStyle/>
          <a:p>
            <a:r>
              <a:rPr lang="en-US" sz="2400" b="1" dirty="0" smtClean="0"/>
              <a:t>1</a:t>
            </a:r>
            <a:r>
              <a:rPr lang="zh-CN" altLang="en-US" sz="2400" b="1" dirty="0" smtClean="0"/>
              <a:t>．第三方电子商务平台的含义</a:t>
            </a:r>
            <a:endParaRPr lang="zh-CN" altLang="en-US" sz="2400" b="1" dirty="0"/>
          </a:p>
        </p:txBody>
      </p:sp>
      <p:sp>
        <p:nvSpPr>
          <p:cNvPr id="30" name="Rectangle 1"/>
          <p:cNvSpPr>
            <a:spLocks noChangeArrowheads="1"/>
          </p:cNvSpPr>
          <p:nvPr/>
        </p:nvSpPr>
        <p:spPr bwMode="auto">
          <a:xfrm>
            <a:off x="5116898" y="1585912"/>
            <a:ext cx="3349185" cy="830997"/>
          </a:xfrm>
          <a:prstGeom prst="rect">
            <a:avLst/>
          </a:prstGeom>
          <a:solidFill>
            <a:schemeClr val="accent4"/>
          </a:solidFill>
          <a:ln w="9525">
            <a:noFill/>
            <a:miter lim="800000"/>
          </a:ln>
          <a:effectLst/>
        </p:spPr>
        <p:txBody>
          <a:bodyPr vert="horz" wrap="square" lIns="91440" tIns="45720" rIns="91440" bIns="45720" numCol="1" anchor="ctr" anchorCtr="0" compatLnSpc="1">
            <a:spAutoFit/>
          </a:bodyPr>
          <a:lstStyle/>
          <a:p>
            <a:pPr lvl="0" fontAlgn="base">
              <a:spcBef>
                <a:spcPct val="0"/>
              </a:spcBef>
              <a:spcAft>
                <a:spcPct val="0"/>
              </a:spcAft>
            </a:pPr>
            <a:r>
              <a:rPr kumimoji="0" lang="en-US" altLang="zh-CN" sz="2400" b="1" i="0" u="none" strike="noStrike" cap="none" normalizeH="0" baseline="0" dirty="0" smtClean="0">
                <a:ln>
                  <a:noFill/>
                </a:ln>
                <a:solidFill>
                  <a:srgbClr val="333333"/>
                </a:solidFill>
                <a:effectLst/>
                <a:latin typeface="+mn-ea"/>
                <a:cs typeface="Times New Roman" panose="02020603050405020304" pitchFamily="18" charset="0"/>
              </a:rPr>
              <a:t>2.</a:t>
            </a:r>
            <a:r>
              <a:rPr lang="zh-CN" altLang="en-US" sz="2400" b="1" dirty="0" smtClean="0"/>
              <a:t>第三方电子商务平台的特点</a:t>
            </a:r>
            <a:endParaRPr kumimoji="0" lang="zh-CN" altLang="en-US" sz="2400" b="1" i="0" u="none" strike="noStrike" cap="none" normalizeH="0" baseline="0" dirty="0" smtClean="0">
              <a:ln>
                <a:noFill/>
              </a:ln>
              <a:solidFill>
                <a:schemeClr val="tx1"/>
              </a:solidFill>
              <a:effectLst/>
              <a:latin typeface="+mn-ea"/>
              <a:cs typeface="宋体" panose="02010600030101010101" pitchFamily="2" charset="-122"/>
            </a:endParaRPr>
          </a:p>
        </p:txBody>
      </p:sp>
      <p:sp>
        <p:nvSpPr>
          <p:cNvPr id="34" name="椭圆 33"/>
          <p:cNvSpPr>
            <a:spLocks noChangeAspect="1"/>
          </p:cNvSpPr>
          <p:nvPr/>
        </p:nvSpPr>
        <p:spPr>
          <a:xfrm>
            <a:off x="7075167" y="4938923"/>
            <a:ext cx="1564337"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t>专业化</a:t>
            </a:r>
            <a:endParaRPr lang="zh-CN" altLang="en-US" sz="2400" b="1" dirty="0"/>
          </a:p>
        </p:txBody>
      </p:sp>
      <p:sp>
        <p:nvSpPr>
          <p:cNvPr id="35" name="椭圆 34"/>
          <p:cNvSpPr>
            <a:spLocks noChangeAspect="1"/>
          </p:cNvSpPr>
          <p:nvPr/>
        </p:nvSpPr>
        <p:spPr>
          <a:xfrm>
            <a:off x="5108028" y="2682648"/>
            <a:ext cx="1623849"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t>独立性</a:t>
            </a:r>
            <a:endParaRPr lang="zh-CN" altLang="en-US" sz="2400" b="1" dirty="0"/>
          </a:p>
        </p:txBody>
      </p:sp>
      <p:sp>
        <p:nvSpPr>
          <p:cNvPr id="36" name="椭圆 35"/>
          <p:cNvSpPr>
            <a:spLocks noChangeAspect="1"/>
          </p:cNvSpPr>
          <p:nvPr/>
        </p:nvSpPr>
        <p:spPr>
          <a:xfrm>
            <a:off x="5912069" y="3767959"/>
            <a:ext cx="2065283" cy="966627"/>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t>依托网络</a:t>
            </a:r>
            <a:endParaRPr lang="zh-CN" altLang="en-US" sz="2400" b="1" dirty="0"/>
          </a:p>
        </p:txBody>
      </p:sp>
      <p:sp>
        <p:nvSpPr>
          <p:cNvPr id="38" name="Rectangle 1"/>
          <p:cNvSpPr>
            <a:spLocks noChangeArrowheads="1"/>
          </p:cNvSpPr>
          <p:nvPr/>
        </p:nvSpPr>
        <p:spPr bwMode="auto">
          <a:xfrm>
            <a:off x="8939049" y="1594452"/>
            <a:ext cx="2790497" cy="830997"/>
          </a:xfrm>
          <a:prstGeom prst="rect">
            <a:avLst/>
          </a:prstGeom>
          <a:solidFill>
            <a:schemeClr val="accent4"/>
          </a:solidFill>
          <a:ln w="9525">
            <a:noFill/>
            <a:miter lim="800000"/>
          </a:ln>
          <a:effectLst/>
        </p:spPr>
        <p:txBody>
          <a:bodyPr vert="horz" wrap="square" lIns="91440" tIns="45720" rIns="91440" bIns="45720" numCol="1" anchor="ctr" anchorCtr="0" compatLnSpc="1">
            <a:spAutoFit/>
          </a:bodyPr>
          <a:lstStyle/>
          <a:p>
            <a:pPr lvl="0" fontAlgn="base">
              <a:spcBef>
                <a:spcPct val="0"/>
              </a:spcBef>
              <a:spcAft>
                <a:spcPct val="0"/>
              </a:spcAft>
            </a:pPr>
            <a:r>
              <a:rPr kumimoji="0" lang="en-US" altLang="zh-CN" sz="2400" b="1" i="0" u="none" strike="noStrike" cap="none" normalizeH="0" baseline="0" dirty="0" smtClean="0">
                <a:ln>
                  <a:noFill/>
                </a:ln>
                <a:solidFill>
                  <a:srgbClr val="333333"/>
                </a:solidFill>
                <a:effectLst/>
                <a:latin typeface="+mn-ea"/>
                <a:cs typeface="Times New Roman" panose="02020603050405020304" pitchFamily="18" charset="0"/>
              </a:rPr>
              <a:t>3.</a:t>
            </a:r>
            <a:r>
              <a:rPr lang="zh-CN" altLang="en-US" sz="2400" b="1" dirty="0" smtClean="0"/>
              <a:t>第三方电子商务平台的优势</a:t>
            </a:r>
            <a:endParaRPr kumimoji="0" lang="zh-CN" altLang="en-US" sz="2400" b="1" i="0" u="none" strike="noStrike" cap="none" normalizeH="0" baseline="0" dirty="0" smtClean="0">
              <a:ln>
                <a:noFill/>
              </a:ln>
              <a:solidFill>
                <a:schemeClr val="tx1"/>
              </a:solidFill>
              <a:effectLst/>
              <a:latin typeface="+mn-ea"/>
              <a:cs typeface="宋体" panose="02010600030101010101" pitchFamily="2" charset="-122"/>
            </a:endParaRPr>
          </a:p>
        </p:txBody>
      </p:sp>
      <p:sp>
        <p:nvSpPr>
          <p:cNvPr id="39" name="圆角矩形 38"/>
          <p:cNvSpPr/>
          <p:nvPr/>
        </p:nvSpPr>
        <p:spPr>
          <a:xfrm>
            <a:off x="9238592" y="3160495"/>
            <a:ext cx="2305215" cy="24860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smtClean="0"/>
              <a:t>  </a:t>
            </a:r>
            <a:r>
              <a:rPr lang="en-US" sz="2400" dirty="0" smtClean="0">
                <a:solidFill>
                  <a:schemeClr val="tx1"/>
                </a:solidFill>
                <a:latin typeface="+mn-ea"/>
              </a:rPr>
              <a:t>⑴</a:t>
            </a:r>
            <a:r>
              <a:rPr lang="zh-CN" altLang="en-US" sz="2400" dirty="0" smtClean="0">
                <a:solidFill>
                  <a:schemeClr val="tx1"/>
                </a:solidFill>
                <a:latin typeface="+mn-ea"/>
              </a:rPr>
              <a:t>价格优势</a:t>
            </a:r>
            <a:endParaRPr lang="zh-CN" altLang="en-US" sz="2400" dirty="0" smtClean="0">
              <a:solidFill>
                <a:schemeClr val="tx1"/>
              </a:solidFill>
              <a:latin typeface="+mn-ea"/>
            </a:endParaRPr>
          </a:p>
          <a:p>
            <a:r>
              <a:rPr lang="en-US" sz="2400" dirty="0" smtClean="0">
                <a:solidFill>
                  <a:schemeClr val="tx1"/>
                </a:solidFill>
                <a:latin typeface="+mn-ea"/>
              </a:rPr>
              <a:t>  ⑵</a:t>
            </a:r>
            <a:r>
              <a:rPr lang="zh-CN" altLang="en-US" sz="2400" dirty="0" smtClean="0">
                <a:solidFill>
                  <a:schemeClr val="tx1"/>
                </a:solidFill>
                <a:latin typeface="+mn-ea"/>
              </a:rPr>
              <a:t>信息优势</a:t>
            </a:r>
            <a:endParaRPr lang="zh-CN" altLang="en-US" sz="2400" dirty="0" smtClean="0">
              <a:solidFill>
                <a:schemeClr val="tx1"/>
              </a:solidFill>
              <a:latin typeface="+mn-ea"/>
            </a:endParaRPr>
          </a:p>
          <a:p>
            <a:r>
              <a:rPr lang="en-US" sz="2400" dirty="0" smtClean="0">
                <a:solidFill>
                  <a:schemeClr val="tx1"/>
                </a:solidFill>
                <a:latin typeface="+mn-ea"/>
              </a:rPr>
              <a:t>  ⑶</a:t>
            </a:r>
            <a:r>
              <a:rPr lang="zh-CN" altLang="en-US" sz="2400" dirty="0" smtClean="0">
                <a:solidFill>
                  <a:schemeClr val="tx1"/>
                </a:solidFill>
                <a:latin typeface="+mn-ea"/>
              </a:rPr>
              <a:t>技术优势</a:t>
            </a:r>
            <a:endParaRPr lang="zh-CN" altLang="en-US" sz="2400" dirty="0" smtClean="0">
              <a:solidFill>
                <a:schemeClr val="tx1"/>
              </a:solidFill>
              <a:latin typeface="+mn-ea"/>
            </a:endParaRPr>
          </a:p>
          <a:p>
            <a:r>
              <a:rPr lang="en-US" sz="2400" dirty="0" smtClean="0">
                <a:solidFill>
                  <a:schemeClr val="tx1"/>
                </a:solidFill>
                <a:latin typeface="+mn-ea"/>
              </a:rPr>
              <a:t>  ⑷</a:t>
            </a:r>
            <a:r>
              <a:rPr lang="zh-CN" altLang="en-US" sz="2400" dirty="0" smtClean="0">
                <a:solidFill>
                  <a:schemeClr val="tx1"/>
                </a:solidFill>
                <a:latin typeface="+mn-ea"/>
              </a:rPr>
              <a:t>集聚优势</a:t>
            </a:r>
            <a:endParaRPr lang="zh-CN" altLang="en-US" sz="2400" dirty="0" smtClean="0">
              <a:solidFill>
                <a:schemeClr val="tx1"/>
              </a:solidFill>
              <a:latin typeface="+mn-ea"/>
            </a:endParaRPr>
          </a:p>
          <a:p>
            <a:r>
              <a:rPr lang="en-US" sz="2400" dirty="0" smtClean="0">
                <a:solidFill>
                  <a:schemeClr val="tx1"/>
                </a:solidFill>
                <a:latin typeface="+mn-ea"/>
              </a:rPr>
              <a:t>  ⑸</a:t>
            </a:r>
            <a:r>
              <a:rPr lang="zh-CN" altLang="en-US" sz="2400" dirty="0" smtClean="0">
                <a:solidFill>
                  <a:schemeClr val="tx1"/>
                </a:solidFill>
                <a:latin typeface="+mn-ea"/>
              </a:rPr>
              <a:t>管理优势</a:t>
            </a:r>
            <a:endParaRPr lang="en-US" altLang="zh-CN" sz="2400" dirty="0">
              <a:solidFill>
                <a:schemeClr val="tx1"/>
              </a:solidFill>
              <a:latin typeface="+mn-ea"/>
            </a:endParaRPr>
          </a:p>
        </p:txBody>
      </p:sp>
      <p:sp>
        <p:nvSpPr>
          <p:cNvPr id="40" name="圆角矩形 39"/>
          <p:cNvSpPr/>
          <p:nvPr/>
        </p:nvSpPr>
        <p:spPr>
          <a:xfrm>
            <a:off x="344380" y="2254470"/>
            <a:ext cx="4369510" cy="41148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b="1" dirty="0" smtClean="0">
                <a:solidFill>
                  <a:schemeClr val="tx1"/>
                </a:solidFill>
                <a:latin typeface="+mn-ea"/>
              </a:rPr>
              <a:t>第三方电子商务平台</a:t>
            </a:r>
            <a:r>
              <a:rPr lang="zh-CN" altLang="en-US" sz="2400" dirty="0" smtClean="0">
                <a:solidFill>
                  <a:schemeClr val="tx1"/>
                </a:solidFill>
                <a:latin typeface="+mn-ea"/>
              </a:rPr>
              <a:t>，也可以称为第三方</a:t>
            </a:r>
            <a:r>
              <a:rPr lang="en-US" sz="2400" dirty="0" smtClean="0">
                <a:solidFill>
                  <a:schemeClr val="tx1"/>
                </a:solidFill>
                <a:latin typeface="+mn-ea"/>
              </a:rPr>
              <a:t>电子商务</a:t>
            </a:r>
            <a:r>
              <a:rPr lang="zh-CN" altLang="en-US" sz="2400" dirty="0" smtClean="0">
                <a:solidFill>
                  <a:schemeClr val="tx1"/>
                </a:solidFill>
                <a:latin typeface="+mn-ea"/>
              </a:rPr>
              <a:t>企业。泛指</a:t>
            </a:r>
            <a:r>
              <a:rPr lang="en-US" sz="2400" dirty="0" smtClean="0">
                <a:solidFill>
                  <a:schemeClr val="tx1"/>
                </a:solidFill>
                <a:latin typeface="+mn-ea"/>
              </a:rPr>
              <a:t>独立</a:t>
            </a:r>
            <a:r>
              <a:rPr lang="zh-CN" altLang="en-US" sz="2400" dirty="0" smtClean="0">
                <a:solidFill>
                  <a:schemeClr val="tx1"/>
                </a:solidFill>
                <a:latin typeface="+mn-ea"/>
              </a:rPr>
              <a:t>于</a:t>
            </a:r>
            <a:r>
              <a:rPr lang="en-US" sz="2400" dirty="0" smtClean="0">
                <a:solidFill>
                  <a:schemeClr val="tx1"/>
                </a:solidFill>
                <a:latin typeface="+mn-ea"/>
              </a:rPr>
              <a:t>产品</a:t>
            </a:r>
            <a:r>
              <a:rPr lang="zh-CN" altLang="en-US" sz="2400" dirty="0" smtClean="0">
                <a:solidFill>
                  <a:schemeClr val="tx1"/>
                </a:solidFill>
                <a:latin typeface="+mn-ea"/>
              </a:rPr>
              <a:t>或</a:t>
            </a:r>
            <a:r>
              <a:rPr lang="en-US" sz="2400" dirty="0" smtClean="0">
                <a:solidFill>
                  <a:schemeClr val="tx1"/>
                </a:solidFill>
                <a:latin typeface="+mn-ea"/>
              </a:rPr>
              <a:t>服务</a:t>
            </a:r>
            <a:r>
              <a:rPr lang="zh-CN" altLang="en-US" sz="2400" dirty="0" smtClean="0">
                <a:solidFill>
                  <a:schemeClr val="tx1"/>
                </a:solidFill>
                <a:latin typeface="+mn-ea"/>
              </a:rPr>
              <a:t>的提供者和需求者，通过网络服务平台，按照特定的交易与服务规范，为买卖双方提供服务，服务内容可以包括但不限于</a:t>
            </a:r>
            <a:r>
              <a:rPr lang="en-US" sz="2400" dirty="0" smtClean="0">
                <a:solidFill>
                  <a:schemeClr val="tx1"/>
                </a:solidFill>
                <a:latin typeface="+mn-ea"/>
              </a:rPr>
              <a:t>“</a:t>
            </a:r>
            <a:r>
              <a:rPr lang="zh-CN" altLang="en-US" sz="2400" dirty="0" smtClean="0">
                <a:solidFill>
                  <a:schemeClr val="tx1"/>
                </a:solidFill>
                <a:latin typeface="+mn-ea"/>
              </a:rPr>
              <a:t>供求信息发布与搜索、交易的确立、支付、物流</a:t>
            </a:r>
            <a:r>
              <a:rPr lang="en-US" sz="2400" dirty="0" smtClean="0">
                <a:solidFill>
                  <a:schemeClr val="tx1"/>
                </a:solidFill>
                <a:latin typeface="+mn-ea"/>
              </a:rPr>
              <a:t>”</a:t>
            </a:r>
            <a:r>
              <a:rPr lang="zh-CN" altLang="en-US" sz="2400" dirty="0" smtClean="0">
                <a:solidFill>
                  <a:schemeClr val="tx1"/>
                </a:solidFill>
                <a:latin typeface="+mn-ea"/>
              </a:rPr>
              <a:t>。</a:t>
            </a:r>
            <a:endParaRPr lang="en-US" altLang="zh-CN" sz="2400" dirty="0">
              <a:solidFill>
                <a:schemeClr val="tx1"/>
              </a:solidFill>
              <a:latin typeface="+mn-ea"/>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46302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352297" y="425700"/>
            <a:ext cx="1735583" cy="276999"/>
          </a:xfrm>
          <a:prstGeom prst="rect">
            <a:avLst/>
          </a:prstGeom>
          <a:noFill/>
        </p:spPr>
        <p:txBody>
          <a:bodyPr wrap="square" rtlCol="0">
            <a:spAutoFit/>
          </a:bodyPr>
          <a:lstStyle/>
          <a:p>
            <a:pPr algn="ctr"/>
            <a:r>
              <a:rPr lang="en-US" altLang="zh-CN" sz="1200" b="1" dirty="0" smtClean="0">
                <a:solidFill>
                  <a:schemeClr val="bg1"/>
                </a:solidFill>
              </a:rPr>
              <a:t>HUANXIANG PPT</a:t>
            </a:r>
            <a:endParaRPr lang="zh-CN" altLang="en-US" sz="1200" b="1" dirty="0">
              <a:solidFill>
                <a:schemeClr val="bg1"/>
              </a:solidFill>
            </a:endParaRPr>
          </a:p>
        </p:txBody>
      </p:sp>
      <p:sp>
        <p:nvSpPr>
          <p:cNvPr id="6" name="TextBox 17"/>
          <p:cNvSpPr txBox="1"/>
          <p:nvPr/>
        </p:nvSpPr>
        <p:spPr>
          <a:xfrm>
            <a:off x="2205990" y="609181"/>
            <a:ext cx="3939534" cy="492438"/>
          </a:xfrm>
          <a:prstGeom prst="rect">
            <a:avLst/>
          </a:prstGeom>
          <a:noFill/>
        </p:spPr>
        <p:txBody>
          <a:bodyPr wrap="none" lIns="121917" tIns="60958" rIns="121917" bIns="60958" rtlCol="0">
            <a:spAutoFit/>
          </a:bodyPr>
          <a:lstStyle/>
          <a:p>
            <a:r>
              <a:rPr lang="zh-CN" altLang="en-US" sz="2400" dirty="0">
                <a:solidFill>
                  <a:schemeClr val="bg1"/>
                </a:solidFill>
              </a:rPr>
              <a:t>单击此处添加</a:t>
            </a:r>
            <a:r>
              <a:rPr lang="zh-CN" altLang="en-US" sz="2400" dirty="0" smtClean="0">
                <a:solidFill>
                  <a:schemeClr val="bg1"/>
                </a:solidFill>
              </a:rPr>
              <a:t>标题文本内容</a:t>
            </a:r>
            <a:endParaRPr lang="en-US" sz="2400" dirty="0">
              <a:solidFill>
                <a:schemeClr val="bg1"/>
              </a:solidFill>
            </a:endParaRPr>
          </a:p>
        </p:txBody>
      </p:sp>
      <p:sp>
        <p:nvSpPr>
          <p:cNvPr id="23" name="梯形 22"/>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
          <p:cNvSpPr/>
          <p:nvPr/>
        </p:nvSpPr>
        <p:spPr>
          <a:xfrm>
            <a:off x="-1" y="463025"/>
            <a:ext cx="88153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梯形 24"/>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5.1</a:t>
            </a:r>
            <a:endParaRPr lang="zh-CN" altLang="en-US" sz="2800" b="1" dirty="0">
              <a:solidFill>
                <a:schemeClr val="bg1"/>
              </a:solidFill>
              <a:latin typeface="+mj-ea"/>
              <a:ea typeface="+mj-ea"/>
            </a:endParaRPr>
          </a:p>
        </p:txBody>
      </p:sp>
      <p:sp>
        <p:nvSpPr>
          <p:cNvPr id="27" name="TextBox 17"/>
          <p:cNvSpPr txBox="1"/>
          <p:nvPr/>
        </p:nvSpPr>
        <p:spPr>
          <a:xfrm>
            <a:off x="2205990" y="609181"/>
            <a:ext cx="6404952" cy="492438"/>
          </a:xfrm>
          <a:prstGeom prst="rect">
            <a:avLst/>
          </a:prstGeom>
          <a:noFill/>
        </p:spPr>
        <p:txBody>
          <a:bodyPr wrap="none" lIns="121917" tIns="60958" rIns="121917" bIns="60958" rtlCol="0">
            <a:spAutoFit/>
          </a:bodyPr>
          <a:lstStyle/>
          <a:p>
            <a:r>
              <a:rPr lang="en-US" sz="2400" b="1" dirty="0" smtClean="0">
                <a:solidFill>
                  <a:schemeClr val="bg1"/>
                </a:solidFill>
                <a:latin typeface="+mj-ea"/>
                <a:ea typeface="+mj-ea"/>
              </a:rPr>
              <a:t>5.1.3  </a:t>
            </a:r>
            <a:r>
              <a:rPr lang="zh-CN" altLang="en-US" sz="2400" b="1" dirty="0" smtClean="0">
                <a:solidFill>
                  <a:schemeClr val="bg1"/>
                </a:solidFill>
              </a:rPr>
              <a:t>利用第三方电子商务平台创设企业店铺</a:t>
            </a:r>
            <a:endParaRPr lang="en-US" altLang="zh-CN" sz="2400" b="1" dirty="0">
              <a:solidFill>
                <a:schemeClr val="bg1"/>
              </a:solidFill>
              <a:latin typeface="+mj-ea"/>
              <a:ea typeface="+mj-ea"/>
            </a:endParaRPr>
          </a:p>
        </p:txBody>
      </p:sp>
      <p:sp>
        <p:nvSpPr>
          <p:cNvPr id="29" name="矩形 28"/>
          <p:cNvSpPr/>
          <p:nvPr/>
        </p:nvSpPr>
        <p:spPr>
          <a:xfrm>
            <a:off x="411175" y="1586983"/>
            <a:ext cx="5248646" cy="461665"/>
          </a:xfrm>
          <a:prstGeom prst="rect">
            <a:avLst/>
          </a:prstGeom>
          <a:solidFill>
            <a:schemeClr val="accent4"/>
          </a:solidFill>
        </p:spPr>
        <p:txBody>
          <a:bodyPr wrap="square">
            <a:spAutoFit/>
          </a:bodyPr>
          <a:lstStyle/>
          <a:p>
            <a:r>
              <a:rPr lang="en-US" sz="2400" b="1" dirty="0" smtClean="0"/>
              <a:t>4.</a:t>
            </a:r>
            <a:r>
              <a:rPr lang="zh-CN" altLang="en-US" sz="2400" b="1" dirty="0" smtClean="0"/>
              <a:t>利用第三方电商平台创设企业店铺</a:t>
            </a:r>
            <a:endParaRPr lang="zh-CN" altLang="en-US" sz="2400" b="1" dirty="0"/>
          </a:p>
        </p:txBody>
      </p:sp>
      <p:sp>
        <p:nvSpPr>
          <p:cNvPr id="20" name="任意多边形 19"/>
          <p:cNvSpPr/>
          <p:nvPr/>
        </p:nvSpPr>
        <p:spPr>
          <a:xfrm rot="16200000">
            <a:off x="1046142" y="2293481"/>
            <a:ext cx="743648" cy="691815"/>
          </a:xfrm>
          <a:custGeom>
            <a:avLst/>
            <a:gdLst>
              <a:gd name="connsiteX0" fmla="*/ 1771650 w 1771650"/>
              <a:gd name="connsiteY0" fmla="*/ 0 h 1666875"/>
              <a:gd name="connsiteX1" fmla="*/ 1771650 w 1771650"/>
              <a:gd name="connsiteY1" fmla="*/ 1666875 h 1666875"/>
              <a:gd name="connsiteX2" fmla="*/ 0 w 1771650"/>
              <a:gd name="connsiteY2" fmla="*/ 1666875 h 1666875"/>
              <a:gd name="connsiteX3" fmla="*/ 553936 w 1771650"/>
              <a:gd name="connsiteY3" fmla="*/ 833438 h 1666875"/>
              <a:gd name="connsiteX4" fmla="*/ 0 w 1771650"/>
              <a:gd name="connsiteY4" fmla="*/ 0 h 1666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1650" h="1666875">
                <a:moveTo>
                  <a:pt x="1771650" y="0"/>
                </a:moveTo>
                <a:lnTo>
                  <a:pt x="1771650" y="1666875"/>
                </a:lnTo>
                <a:lnTo>
                  <a:pt x="0" y="1666875"/>
                </a:lnTo>
                <a:lnTo>
                  <a:pt x="553936" y="833438"/>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t"/>
          <a:lstStyle/>
          <a:p>
            <a:pPr algn="ctr"/>
            <a:r>
              <a:rPr lang="en-US" altLang="zh-CN" sz="3200" b="1" dirty="0" smtClean="0">
                <a:solidFill>
                  <a:schemeClr val="bg1"/>
                </a:solidFill>
              </a:rPr>
              <a:t>01</a:t>
            </a:r>
            <a:endParaRPr lang="zh-CN" altLang="en-US" sz="3200" b="1" dirty="0">
              <a:solidFill>
                <a:schemeClr val="bg1"/>
              </a:solidFill>
            </a:endParaRPr>
          </a:p>
        </p:txBody>
      </p:sp>
      <p:sp>
        <p:nvSpPr>
          <p:cNvPr id="21" name="任意多边形 20"/>
          <p:cNvSpPr/>
          <p:nvPr/>
        </p:nvSpPr>
        <p:spPr>
          <a:xfrm rot="16200000">
            <a:off x="992153" y="3372746"/>
            <a:ext cx="822478" cy="661629"/>
          </a:xfrm>
          <a:custGeom>
            <a:avLst/>
            <a:gdLst>
              <a:gd name="connsiteX0" fmla="*/ 1771650 w 1771650"/>
              <a:gd name="connsiteY0" fmla="*/ 0 h 1666875"/>
              <a:gd name="connsiteX1" fmla="*/ 1771650 w 1771650"/>
              <a:gd name="connsiteY1" fmla="*/ 1666875 h 1666875"/>
              <a:gd name="connsiteX2" fmla="*/ 0 w 1771650"/>
              <a:gd name="connsiteY2" fmla="*/ 1666875 h 1666875"/>
              <a:gd name="connsiteX3" fmla="*/ 553936 w 1771650"/>
              <a:gd name="connsiteY3" fmla="*/ 833438 h 1666875"/>
              <a:gd name="connsiteX4" fmla="*/ 0 w 1771650"/>
              <a:gd name="connsiteY4" fmla="*/ 0 h 1666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1650" h="1666875">
                <a:moveTo>
                  <a:pt x="1771650" y="0"/>
                </a:moveTo>
                <a:lnTo>
                  <a:pt x="1771650" y="1666875"/>
                </a:lnTo>
                <a:lnTo>
                  <a:pt x="0" y="1666875"/>
                </a:lnTo>
                <a:lnTo>
                  <a:pt x="553936" y="833438"/>
                </a:lnTo>
                <a:lnTo>
                  <a:pt x="0" y="0"/>
                </a:lnTo>
                <a:close/>
              </a:path>
            </a:pathLst>
          </a:cu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t"/>
          <a:lstStyle/>
          <a:p>
            <a:pPr algn="ctr"/>
            <a:r>
              <a:rPr lang="en-US" altLang="zh-CN" sz="3200" b="1" dirty="0" smtClean="0">
                <a:solidFill>
                  <a:schemeClr val="bg1"/>
                </a:solidFill>
              </a:rPr>
              <a:t>02</a:t>
            </a:r>
            <a:endParaRPr lang="zh-CN" altLang="en-US" sz="3200" b="1" dirty="0">
              <a:solidFill>
                <a:schemeClr val="bg1"/>
              </a:solidFill>
            </a:endParaRPr>
          </a:p>
        </p:txBody>
      </p:sp>
      <p:sp>
        <p:nvSpPr>
          <p:cNvPr id="22" name="任意多边形 21"/>
          <p:cNvSpPr/>
          <p:nvPr/>
        </p:nvSpPr>
        <p:spPr>
          <a:xfrm rot="16200000">
            <a:off x="6490448" y="2233754"/>
            <a:ext cx="810652" cy="681202"/>
          </a:xfrm>
          <a:custGeom>
            <a:avLst/>
            <a:gdLst>
              <a:gd name="connsiteX0" fmla="*/ 1771650 w 1771650"/>
              <a:gd name="connsiteY0" fmla="*/ 0 h 1666875"/>
              <a:gd name="connsiteX1" fmla="*/ 1771650 w 1771650"/>
              <a:gd name="connsiteY1" fmla="*/ 1666875 h 1666875"/>
              <a:gd name="connsiteX2" fmla="*/ 0 w 1771650"/>
              <a:gd name="connsiteY2" fmla="*/ 1666875 h 1666875"/>
              <a:gd name="connsiteX3" fmla="*/ 553936 w 1771650"/>
              <a:gd name="connsiteY3" fmla="*/ 833438 h 1666875"/>
              <a:gd name="connsiteX4" fmla="*/ 0 w 1771650"/>
              <a:gd name="connsiteY4" fmla="*/ 0 h 1666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1650" h="1666875">
                <a:moveTo>
                  <a:pt x="1771650" y="0"/>
                </a:moveTo>
                <a:lnTo>
                  <a:pt x="1771650" y="1666875"/>
                </a:lnTo>
                <a:lnTo>
                  <a:pt x="0" y="1666875"/>
                </a:lnTo>
                <a:lnTo>
                  <a:pt x="553936" y="833438"/>
                </a:lnTo>
                <a:lnTo>
                  <a:pt x="0" y="0"/>
                </a:lnTo>
                <a:close/>
              </a:path>
            </a:pathLst>
          </a:cu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t"/>
          <a:lstStyle/>
          <a:p>
            <a:pPr algn="ctr"/>
            <a:r>
              <a:rPr lang="en-US" altLang="zh-CN" sz="3200" b="1" dirty="0" smtClean="0">
                <a:solidFill>
                  <a:schemeClr val="bg1"/>
                </a:solidFill>
              </a:rPr>
              <a:t>04</a:t>
            </a:r>
            <a:endParaRPr lang="zh-CN" altLang="en-US" sz="3200" b="1" dirty="0">
              <a:solidFill>
                <a:schemeClr val="bg1"/>
              </a:solidFill>
            </a:endParaRPr>
          </a:p>
        </p:txBody>
      </p:sp>
      <p:sp>
        <p:nvSpPr>
          <p:cNvPr id="28" name="任意多边形 27"/>
          <p:cNvSpPr/>
          <p:nvPr/>
        </p:nvSpPr>
        <p:spPr>
          <a:xfrm rot="16200000">
            <a:off x="6474940" y="3463726"/>
            <a:ext cx="826420" cy="696446"/>
          </a:xfrm>
          <a:custGeom>
            <a:avLst/>
            <a:gdLst>
              <a:gd name="connsiteX0" fmla="*/ 1771650 w 1771650"/>
              <a:gd name="connsiteY0" fmla="*/ 0 h 1666875"/>
              <a:gd name="connsiteX1" fmla="*/ 1771650 w 1771650"/>
              <a:gd name="connsiteY1" fmla="*/ 1666875 h 1666875"/>
              <a:gd name="connsiteX2" fmla="*/ 0 w 1771650"/>
              <a:gd name="connsiteY2" fmla="*/ 1666875 h 1666875"/>
              <a:gd name="connsiteX3" fmla="*/ 553936 w 1771650"/>
              <a:gd name="connsiteY3" fmla="*/ 833438 h 1666875"/>
              <a:gd name="connsiteX4" fmla="*/ 0 w 1771650"/>
              <a:gd name="connsiteY4" fmla="*/ 0 h 1666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1650" h="1666875">
                <a:moveTo>
                  <a:pt x="1771650" y="0"/>
                </a:moveTo>
                <a:lnTo>
                  <a:pt x="1771650" y="1666875"/>
                </a:lnTo>
                <a:lnTo>
                  <a:pt x="0" y="1666875"/>
                </a:lnTo>
                <a:lnTo>
                  <a:pt x="553936" y="833438"/>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t"/>
          <a:lstStyle/>
          <a:p>
            <a:pPr algn="ctr"/>
            <a:r>
              <a:rPr lang="en-US" altLang="zh-CN" sz="3200" b="1" dirty="0" smtClean="0">
                <a:solidFill>
                  <a:schemeClr val="bg1"/>
                </a:solidFill>
              </a:rPr>
              <a:t>05</a:t>
            </a:r>
            <a:endParaRPr lang="zh-CN" altLang="en-US" sz="3200" b="1" dirty="0">
              <a:solidFill>
                <a:schemeClr val="bg1"/>
              </a:solidFill>
            </a:endParaRPr>
          </a:p>
        </p:txBody>
      </p:sp>
      <p:sp>
        <p:nvSpPr>
          <p:cNvPr id="33" name="矩形 32"/>
          <p:cNvSpPr/>
          <p:nvPr/>
        </p:nvSpPr>
        <p:spPr>
          <a:xfrm>
            <a:off x="2134560" y="2267562"/>
            <a:ext cx="3604087"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网络营销第三方注册平台</a:t>
            </a:r>
            <a:endParaRPr lang="en-US" altLang="zh-CN" sz="2400" dirty="0">
              <a:solidFill>
                <a:schemeClr val="bg2">
                  <a:lumMod val="25000"/>
                </a:schemeClr>
              </a:solidFill>
            </a:endParaRPr>
          </a:p>
        </p:txBody>
      </p:sp>
      <p:sp>
        <p:nvSpPr>
          <p:cNvPr id="41" name="任意多边形 40"/>
          <p:cNvSpPr/>
          <p:nvPr/>
        </p:nvSpPr>
        <p:spPr>
          <a:xfrm rot="16200000">
            <a:off x="999050" y="4514760"/>
            <a:ext cx="826420" cy="696446"/>
          </a:xfrm>
          <a:custGeom>
            <a:avLst/>
            <a:gdLst>
              <a:gd name="connsiteX0" fmla="*/ 1771650 w 1771650"/>
              <a:gd name="connsiteY0" fmla="*/ 0 h 1666875"/>
              <a:gd name="connsiteX1" fmla="*/ 1771650 w 1771650"/>
              <a:gd name="connsiteY1" fmla="*/ 1666875 h 1666875"/>
              <a:gd name="connsiteX2" fmla="*/ 0 w 1771650"/>
              <a:gd name="connsiteY2" fmla="*/ 1666875 h 1666875"/>
              <a:gd name="connsiteX3" fmla="*/ 553936 w 1771650"/>
              <a:gd name="connsiteY3" fmla="*/ 833438 h 1666875"/>
              <a:gd name="connsiteX4" fmla="*/ 0 w 1771650"/>
              <a:gd name="connsiteY4" fmla="*/ 0 h 1666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1650" h="1666875">
                <a:moveTo>
                  <a:pt x="1771650" y="0"/>
                </a:moveTo>
                <a:lnTo>
                  <a:pt x="1771650" y="1666875"/>
                </a:lnTo>
                <a:lnTo>
                  <a:pt x="0" y="1666875"/>
                </a:lnTo>
                <a:lnTo>
                  <a:pt x="553936" y="833438"/>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t"/>
          <a:lstStyle/>
          <a:p>
            <a:pPr algn="ctr"/>
            <a:r>
              <a:rPr lang="en-US" altLang="zh-CN" sz="3200" b="1" dirty="0" smtClean="0">
                <a:solidFill>
                  <a:schemeClr val="bg1"/>
                </a:solidFill>
              </a:rPr>
              <a:t>03</a:t>
            </a:r>
            <a:endParaRPr lang="zh-CN" altLang="en-US" sz="3200" b="1" dirty="0">
              <a:solidFill>
                <a:schemeClr val="bg1"/>
              </a:solidFill>
            </a:endParaRPr>
          </a:p>
        </p:txBody>
      </p:sp>
      <p:sp>
        <p:nvSpPr>
          <p:cNvPr id="42" name="矩形 41"/>
          <p:cNvSpPr/>
          <p:nvPr/>
        </p:nvSpPr>
        <p:spPr>
          <a:xfrm>
            <a:off x="2160836" y="3428955"/>
            <a:ext cx="3604087"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上传企业产品和服务信息</a:t>
            </a:r>
            <a:endParaRPr lang="en-US" altLang="zh-CN" sz="2400" dirty="0">
              <a:solidFill>
                <a:schemeClr val="bg2">
                  <a:lumMod val="25000"/>
                </a:schemeClr>
              </a:solidFill>
            </a:endParaRPr>
          </a:p>
        </p:txBody>
      </p:sp>
      <p:sp>
        <p:nvSpPr>
          <p:cNvPr id="43" name="矩形 42"/>
          <p:cNvSpPr/>
          <p:nvPr/>
        </p:nvSpPr>
        <p:spPr>
          <a:xfrm>
            <a:off x="2113540" y="4564073"/>
            <a:ext cx="3908888"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在平台中和平台外推广企业</a:t>
            </a:r>
            <a:endParaRPr lang="en-US" altLang="zh-CN" sz="2400" dirty="0">
              <a:solidFill>
                <a:schemeClr val="bg2">
                  <a:lumMod val="25000"/>
                </a:schemeClr>
              </a:solidFill>
            </a:endParaRPr>
          </a:p>
        </p:txBody>
      </p:sp>
      <p:sp>
        <p:nvSpPr>
          <p:cNvPr id="44" name="矩形 43"/>
          <p:cNvSpPr/>
          <p:nvPr/>
        </p:nvSpPr>
        <p:spPr>
          <a:xfrm>
            <a:off x="7489582" y="2278072"/>
            <a:ext cx="3604087"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安排专业人员管理平台</a:t>
            </a:r>
            <a:endParaRPr lang="en-US" altLang="zh-CN" sz="2400" dirty="0">
              <a:solidFill>
                <a:schemeClr val="bg2">
                  <a:lumMod val="25000"/>
                </a:schemeClr>
              </a:solidFill>
            </a:endParaRPr>
          </a:p>
        </p:txBody>
      </p:sp>
      <p:sp>
        <p:nvSpPr>
          <p:cNvPr id="45" name="矩形 44"/>
          <p:cNvSpPr/>
          <p:nvPr/>
        </p:nvSpPr>
        <p:spPr>
          <a:xfrm>
            <a:off x="7552643" y="3523548"/>
            <a:ext cx="3604087"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评估平台推广效果</a:t>
            </a:r>
            <a:endParaRPr lang="en-US" altLang="zh-CN" sz="2400" dirty="0">
              <a:solidFill>
                <a:schemeClr val="bg2">
                  <a:lumMod val="25000"/>
                </a:schemeClr>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拓展思考</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6558456" y="3168621"/>
            <a:ext cx="5312978" cy="1938992"/>
          </a:xfrm>
          <a:prstGeom prst="rect">
            <a:avLst/>
          </a:prstGeom>
        </p:spPr>
        <p:txBody>
          <a:bodyPr wrap="square">
            <a:spAutoFit/>
          </a:bodyPr>
          <a:lstStyle/>
          <a:p>
            <a:r>
              <a:rPr lang="en-US" sz="2400" dirty="0" smtClean="0">
                <a:latin typeface="+mn-ea"/>
              </a:rPr>
              <a:t>1.</a:t>
            </a:r>
            <a:r>
              <a:rPr lang="zh-CN" altLang="en-US" sz="2400" dirty="0" smtClean="0">
                <a:latin typeface="+mn-ea"/>
              </a:rPr>
              <a:t>在购物方面，京东和天猫，你更倾向于哪一个平台？</a:t>
            </a:r>
            <a:endParaRPr lang="en-US" altLang="zh-CN" sz="2400" dirty="0" smtClean="0">
              <a:latin typeface="+mn-ea"/>
            </a:endParaRPr>
          </a:p>
          <a:p>
            <a:endParaRPr lang="zh-CN" altLang="en-US" sz="2400" dirty="0" smtClean="0">
              <a:latin typeface="+mn-ea"/>
            </a:endParaRPr>
          </a:p>
          <a:p>
            <a:r>
              <a:rPr lang="en-US" sz="2400" dirty="0" smtClean="0">
                <a:latin typeface="+mn-ea"/>
              </a:rPr>
              <a:t>2.</a:t>
            </a:r>
            <a:r>
              <a:rPr lang="zh-CN" altLang="en-US" sz="2400" dirty="0" smtClean="0">
                <a:latin typeface="+mn-ea"/>
              </a:rPr>
              <a:t>对于京东和天猫的</a:t>
            </a:r>
            <a:r>
              <a:rPr lang="en-US" sz="2400" dirty="0" smtClean="0">
                <a:latin typeface="+mn-ea"/>
              </a:rPr>
              <a:t>PK</a:t>
            </a:r>
            <a:r>
              <a:rPr lang="zh-CN" altLang="en-US" sz="2400" dirty="0" smtClean="0">
                <a:latin typeface="+mn-ea"/>
              </a:rPr>
              <a:t>，你有何看法？</a:t>
            </a:r>
            <a:endParaRPr lang="zh-CN" altLang="en-US" sz="2400" dirty="0" smtClean="0">
              <a:latin typeface="+mn-ea"/>
            </a:endParaRPr>
          </a:p>
          <a:p>
            <a:r>
              <a:rPr lang="en-US" sz="2400" dirty="0" smtClean="0">
                <a:latin typeface="+mn-ea"/>
              </a:rPr>
              <a:t> </a:t>
            </a:r>
            <a:endParaRPr lang="zh-CN" altLang="en-US" sz="2400" dirty="0">
              <a:latin typeface="+mn-ea"/>
            </a:endParaRPr>
          </a:p>
        </p:txBody>
      </p:sp>
      <p:sp>
        <p:nvSpPr>
          <p:cNvPr id="28" name="矩形 27"/>
          <p:cNvSpPr/>
          <p:nvPr/>
        </p:nvSpPr>
        <p:spPr>
          <a:xfrm>
            <a:off x="6655596" y="2134533"/>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讨论</a:t>
            </a:r>
            <a:endParaRPr lang="zh-CN" altLang="en-US" sz="2800" b="1" dirty="0">
              <a:solidFill>
                <a:schemeClr val="bg1"/>
              </a:solidFill>
            </a:endParaRPr>
          </a:p>
        </p:txBody>
      </p:sp>
      <p:pic>
        <p:nvPicPr>
          <p:cNvPr id="28673" name="图片 4"/>
          <p:cNvPicPr>
            <a:picLocks noChangeAspect="1" noChangeArrowheads="1"/>
          </p:cNvPicPr>
          <p:nvPr/>
        </p:nvPicPr>
        <p:blipFill>
          <a:blip r:embed="rId1"/>
          <a:srcRect/>
          <a:stretch>
            <a:fillRect/>
          </a:stretch>
        </p:blipFill>
        <p:spPr bwMode="auto">
          <a:xfrm>
            <a:off x="0" y="1686909"/>
            <a:ext cx="6277165" cy="3752193"/>
          </a:xfrm>
          <a:prstGeom prst="rect">
            <a:avLst/>
          </a:prstGeom>
          <a:noFill/>
          <a:ln w="9525">
            <a:noFill/>
            <a:miter lim="800000"/>
            <a:headEnd/>
            <a:tailEnd/>
          </a:ln>
        </p:spPr>
      </p:pic>
      <p:sp>
        <p:nvSpPr>
          <p:cNvPr id="9" name="矩形 8"/>
          <p:cNvSpPr/>
          <p:nvPr/>
        </p:nvSpPr>
        <p:spPr>
          <a:xfrm>
            <a:off x="1547042" y="5782582"/>
            <a:ext cx="2634054" cy="369332"/>
          </a:xfrm>
          <a:prstGeom prst="rect">
            <a:avLst/>
          </a:prstGeom>
        </p:spPr>
        <p:txBody>
          <a:bodyPr wrap="none">
            <a:spAutoFit/>
          </a:bodyPr>
          <a:lstStyle/>
          <a:p>
            <a:r>
              <a:rPr lang="zh-CN" altLang="en-US" dirty="0" smtClean="0"/>
              <a:t> 图</a:t>
            </a:r>
            <a:r>
              <a:rPr lang="en-US" dirty="0" smtClean="0"/>
              <a:t>5-3  </a:t>
            </a:r>
            <a:r>
              <a:rPr lang="zh-CN" altLang="en-US" dirty="0" smtClean="0"/>
              <a:t>京东和天猫的</a:t>
            </a:r>
            <a:r>
              <a:rPr lang="en-US" dirty="0" smtClean="0"/>
              <a:t>PK</a:t>
            </a:r>
            <a:endParaRPr lang="zh-CN" alt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5063240" cy="553994"/>
          </a:xfrm>
          <a:prstGeom prst="rect">
            <a:avLst/>
          </a:prstGeom>
          <a:noFill/>
        </p:spPr>
        <p:txBody>
          <a:bodyPr wrap="none" lIns="121917" tIns="60958" rIns="121917" bIns="60958" rtlCol="0">
            <a:spAutoFit/>
          </a:bodyPr>
          <a:lstStyle/>
          <a:p>
            <a:r>
              <a:rPr lang="zh-CN" altLang="en-US" sz="2800" b="1" dirty="0" smtClean="0">
                <a:solidFill>
                  <a:schemeClr val="bg1"/>
                </a:solidFill>
                <a:latin typeface="+mj-ea"/>
                <a:ea typeface="+mj-ea"/>
              </a:rPr>
              <a:t>任务</a:t>
            </a:r>
            <a:r>
              <a:rPr lang="en-US" sz="2800" b="1" dirty="0" smtClean="0">
                <a:solidFill>
                  <a:schemeClr val="bg1"/>
                </a:solidFill>
                <a:latin typeface="+mj-ea"/>
                <a:ea typeface="+mj-ea"/>
              </a:rPr>
              <a:t>5.2   </a:t>
            </a:r>
            <a:r>
              <a:rPr lang="zh-CN" altLang="en-US" sz="2800" b="1" dirty="0" smtClean="0">
                <a:solidFill>
                  <a:schemeClr val="bg1"/>
                </a:solidFill>
              </a:rPr>
              <a:t>创设企业营销型网站</a:t>
            </a:r>
            <a:endParaRPr lang="zh-CN" altLang="en-US" sz="2800" b="1" dirty="0">
              <a:solidFill>
                <a:schemeClr val="bg1"/>
              </a:solidFill>
              <a:latin typeface="+mj-ea"/>
              <a:ea typeface="+mj-ea"/>
            </a:endParaRPr>
          </a:p>
        </p:txBody>
      </p:sp>
      <p:sp>
        <p:nvSpPr>
          <p:cNvPr id="27" name="矩形 26"/>
          <p:cNvSpPr/>
          <p:nvPr/>
        </p:nvSpPr>
        <p:spPr>
          <a:xfrm>
            <a:off x="1754971" y="2964655"/>
            <a:ext cx="8622873" cy="646331"/>
          </a:xfrm>
          <a:prstGeom prst="rect">
            <a:avLst/>
          </a:prstGeom>
        </p:spPr>
        <p:txBody>
          <a:bodyPr wrap="none">
            <a:spAutoFit/>
          </a:bodyPr>
          <a:lstStyle/>
          <a:p>
            <a:r>
              <a:rPr lang="zh-CN" altLang="en-US" sz="3600" b="1" dirty="0" smtClean="0"/>
              <a:t>“赶集网”与“</a:t>
            </a:r>
            <a:r>
              <a:rPr lang="zh-CN" altLang="en-US" sz="3600" dirty="0" smtClean="0"/>
              <a:t> </a:t>
            </a:r>
            <a:r>
              <a:rPr lang="zh-CN" altLang="en-US" sz="3600" b="1" dirty="0" smtClean="0"/>
              <a:t>赶驴网”的品牌营销之战</a:t>
            </a:r>
            <a:endParaRPr lang="zh-CN" altLang="en-US" sz="3600" dirty="0">
              <a:solidFill>
                <a:srgbClr val="1F487C"/>
              </a:solidFill>
            </a:endParaRPr>
          </a:p>
        </p:txBody>
      </p:sp>
      <p:sp>
        <p:nvSpPr>
          <p:cNvPr id="28" name="矩形 27"/>
          <p:cNvSpPr/>
          <p:nvPr/>
        </p:nvSpPr>
        <p:spPr>
          <a:xfrm>
            <a:off x="759292" y="2991290"/>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b="1" smtClean="0">
                <a:solidFill>
                  <a:schemeClr val="bg1"/>
                </a:solidFill>
              </a:rPr>
              <a:t>02</a:t>
            </a:r>
            <a:endParaRPr lang="zh-CN" altLang="en-US" sz="4800" b="1" dirty="0">
              <a:solidFill>
                <a:schemeClr val="bg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9490842"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6808909" cy="553994"/>
          </a:xfrm>
          <a:prstGeom prst="rect">
            <a:avLst/>
          </a:prstGeom>
          <a:noFill/>
        </p:spPr>
        <p:txBody>
          <a:bodyPr wrap="none" lIns="121917" tIns="60958" rIns="121917" bIns="60958" rtlCol="0">
            <a:spAutoFit/>
          </a:bodyPr>
          <a:lstStyle/>
          <a:p>
            <a:r>
              <a:rPr lang="zh-CN" altLang="en-US" sz="2800" b="1" dirty="0" smtClean="0">
                <a:solidFill>
                  <a:schemeClr val="bg1"/>
                </a:solidFill>
              </a:rPr>
              <a:t>“赶集网”与“</a:t>
            </a:r>
            <a:r>
              <a:rPr lang="zh-CN" altLang="en-US" sz="2800" dirty="0" smtClean="0">
                <a:solidFill>
                  <a:schemeClr val="bg1"/>
                </a:solidFill>
              </a:rPr>
              <a:t> </a:t>
            </a:r>
            <a:r>
              <a:rPr lang="zh-CN" altLang="en-US" sz="2800" b="1" dirty="0" smtClean="0">
                <a:solidFill>
                  <a:schemeClr val="bg1"/>
                </a:solidFill>
              </a:rPr>
              <a:t>赶驴网”的品牌营销之战</a:t>
            </a:r>
            <a:endParaRPr lang="zh-CN" altLang="en-US" sz="2800" b="1" dirty="0">
              <a:solidFill>
                <a:schemeClr val="bg1"/>
              </a:solidFill>
              <a:latin typeface="+mj-ea"/>
              <a:ea typeface="+mj-ea"/>
            </a:endParaRPr>
          </a:p>
        </p:txBody>
      </p:sp>
      <p:sp>
        <p:nvSpPr>
          <p:cNvPr id="10" name="矩形 9"/>
          <p:cNvSpPr/>
          <p:nvPr/>
        </p:nvSpPr>
        <p:spPr>
          <a:xfrm>
            <a:off x="7047186" y="1345488"/>
            <a:ext cx="4840013" cy="5386090"/>
          </a:xfrm>
          <a:prstGeom prst="rect">
            <a:avLst/>
          </a:prstGeom>
        </p:spPr>
        <p:txBody>
          <a:bodyPr wrap="square">
            <a:spAutoFit/>
          </a:bodyPr>
          <a:lstStyle/>
          <a:p>
            <a:r>
              <a:rPr lang="zh-CN" altLang="en-US" sz="2000" dirty="0" smtClean="0">
                <a:latin typeface="+mn-ea"/>
              </a:rPr>
              <a:t>     </a:t>
            </a:r>
            <a:r>
              <a:rPr lang="en-US" dirty="0" smtClean="0">
                <a:latin typeface="+mn-ea"/>
              </a:rPr>
              <a:t>2011</a:t>
            </a:r>
            <a:r>
              <a:rPr lang="zh-CN" altLang="en-US" dirty="0" smtClean="0">
                <a:latin typeface="+mn-ea"/>
              </a:rPr>
              <a:t>年</a:t>
            </a:r>
            <a:r>
              <a:rPr lang="en-US" dirty="0" smtClean="0">
                <a:latin typeface="+mn-ea"/>
              </a:rPr>
              <a:t>2</a:t>
            </a:r>
            <a:r>
              <a:rPr lang="zh-CN" altLang="en-US" dirty="0" smtClean="0">
                <a:latin typeface="+mn-ea"/>
              </a:rPr>
              <a:t>月初，据说赶集网投巨资</a:t>
            </a:r>
            <a:r>
              <a:rPr lang="en-US" dirty="0" smtClean="0">
                <a:latin typeface="+mn-ea"/>
              </a:rPr>
              <a:t>4</a:t>
            </a:r>
            <a:r>
              <a:rPr lang="zh-CN" altLang="en-US" dirty="0" smtClean="0">
                <a:latin typeface="+mn-ea"/>
              </a:rPr>
              <a:t>亿元由策划巨匠叶茂中精心策划，邀请姚晨做其广告形象代言：姚晨在欢快悠扬地</a:t>
            </a:r>
            <a:r>
              <a:rPr lang="en-US" altLang="zh-CN" dirty="0" smtClean="0">
                <a:latin typeface="+mn-ea"/>
              </a:rPr>
              <a:t>《</a:t>
            </a:r>
            <a:r>
              <a:rPr lang="zh-CN" altLang="en-US" dirty="0" smtClean="0">
                <a:latin typeface="+mn-ea"/>
              </a:rPr>
              <a:t>一只小毛驴</a:t>
            </a:r>
            <a:r>
              <a:rPr lang="en-US" altLang="zh-CN" dirty="0" smtClean="0">
                <a:latin typeface="+mn-ea"/>
              </a:rPr>
              <a:t>》</a:t>
            </a:r>
            <a:r>
              <a:rPr lang="zh-CN" altLang="en-US" dirty="0" smtClean="0">
                <a:latin typeface="+mn-ea"/>
              </a:rPr>
              <a:t>的儿歌音乐声中，乐乐呵呵地骑着一头驴去赶集，并大声吆喝着“赶集咯，找房子、找工作、找装修、找宠物、找保姆、找搬家、买卖二手货</a:t>
            </a:r>
            <a:r>
              <a:rPr lang="en-US" altLang="zh-CN" dirty="0" smtClean="0">
                <a:latin typeface="+mn-ea"/>
              </a:rPr>
              <a:t>······</a:t>
            </a:r>
            <a:r>
              <a:rPr lang="zh-CN" altLang="en-US" dirty="0" smtClean="0">
                <a:latin typeface="+mn-ea"/>
              </a:rPr>
              <a:t>赶集网，啥都有！”的广告词。继而该广告通过央视、湖南卫视、地铁、公交、门户、楼宇广告屏，视频网站等全国各大媒体及公众视野迅速传播，其知名度及网友点击量迅速飙升。</a:t>
            </a:r>
            <a:endParaRPr lang="en-US" altLang="zh-CN" dirty="0" smtClean="0">
              <a:latin typeface="+mn-ea"/>
            </a:endParaRPr>
          </a:p>
          <a:p>
            <a:r>
              <a:rPr lang="zh-CN" altLang="en-US" dirty="0" smtClean="0">
                <a:latin typeface="+mn-ea"/>
              </a:rPr>
              <a:t>     而后，“百姓网”第一时间成功抢注“赶驴网”，并公布网友可以在“赶驴网”上免费发布信息及类似相同的“找房子，找工作，找宠物，找保姆，找搬家，买卖二手货</a:t>
            </a:r>
            <a:r>
              <a:rPr lang="en-US" altLang="zh-CN" dirty="0" smtClean="0">
                <a:latin typeface="+mn-ea"/>
              </a:rPr>
              <a:t>······</a:t>
            </a:r>
            <a:r>
              <a:rPr lang="zh-CN" altLang="en-US" dirty="0" smtClean="0">
                <a:latin typeface="+mn-ea"/>
              </a:rPr>
              <a:t>赶驴网，啥没有？”的广告宣传语。“赶驴网”的这一举动可谓一石激起千层浪。面对“赶驴网”的如此竞争和高明的策划艺术，真的让诸多网友嗟叹不已啊！</a:t>
            </a:r>
            <a:endParaRPr lang="zh-CN" altLang="en-US" dirty="0">
              <a:latin typeface="+mn-ea"/>
            </a:endParaRPr>
          </a:p>
        </p:txBody>
      </p:sp>
      <p:pic>
        <p:nvPicPr>
          <p:cNvPr id="26625" name="Picture 1" descr="u=3393127822,2181624238&amp;fm=21&amp;gp=0"/>
          <p:cNvPicPr>
            <a:picLocks noChangeAspect="1" noChangeArrowheads="1"/>
          </p:cNvPicPr>
          <p:nvPr/>
        </p:nvPicPr>
        <p:blipFill>
          <a:blip r:embed="rId1"/>
          <a:srcRect/>
          <a:stretch>
            <a:fillRect/>
          </a:stretch>
        </p:blipFill>
        <p:spPr bwMode="auto">
          <a:xfrm>
            <a:off x="488731" y="1324303"/>
            <a:ext cx="6495393" cy="4713890"/>
          </a:xfrm>
          <a:prstGeom prst="rect">
            <a:avLst/>
          </a:prstGeom>
          <a:noFill/>
          <a:ln w="9525">
            <a:noFill/>
            <a:miter lim="800000"/>
            <a:headEnd/>
            <a:tailEnd/>
          </a:ln>
        </p:spPr>
      </p:pic>
      <p:sp>
        <p:nvSpPr>
          <p:cNvPr id="11" name="矩形 10"/>
          <p:cNvSpPr/>
          <p:nvPr/>
        </p:nvSpPr>
        <p:spPr>
          <a:xfrm>
            <a:off x="1796581" y="6082127"/>
            <a:ext cx="2198038" cy="369332"/>
          </a:xfrm>
          <a:prstGeom prst="rect">
            <a:avLst/>
          </a:prstGeom>
        </p:spPr>
        <p:txBody>
          <a:bodyPr wrap="none">
            <a:spAutoFit/>
          </a:bodyPr>
          <a:lstStyle/>
          <a:p>
            <a:r>
              <a:rPr lang="zh-CN" altLang="en-US" dirty="0" smtClean="0"/>
              <a:t>图</a:t>
            </a:r>
            <a:r>
              <a:rPr lang="en-US" dirty="0" smtClean="0"/>
              <a:t>5-4 </a:t>
            </a:r>
            <a:r>
              <a:rPr lang="zh-CN" altLang="en-US" dirty="0" smtClean="0"/>
              <a:t>赶集网的广告</a:t>
            </a:r>
            <a:endParaRPr lang="zh-CN" alt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9490842"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6808909" cy="553994"/>
          </a:xfrm>
          <a:prstGeom prst="rect">
            <a:avLst/>
          </a:prstGeom>
          <a:noFill/>
        </p:spPr>
        <p:txBody>
          <a:bodyPr wrap="none" lIns="121917" tIns="60958" rIns="121917" bIns="60958" rtlCol="0">
            <a:spAutoFit/>
          </a:bodyPr>
          <a:lstStyle/>
          <a:p>
            <a:r>
              <a:rPr lang="zh-CN" altLang="en-US" sz="2800" b="1" dirty="0" smtClean="0">
                <a:solidFill>
                  <a:schemeClr val="bg1"/>
                </a:solidFill>
              </a:rPr>
              <a:t>“赶集网”与“</a:t>
            </a:r>
            <a:r>
              <a:rPr lang="zh-CN" altLang="en-US" sz="2800" dirty="0" smtClean="0">
                <a:solidFill>
                  <a:schemeClr val="bg1"/>
                </a:solidFill>
              </a:rPr>
              <a:t> </a:t>
            </a:r>
            <a:r>
              <a:rPr lang="zh-CN" altLang="en-US" sz="2800" b="1" dirty="0" smtClean="0">
                <a:solidFill>
                  <a:schemeClr val="bg1"/>
                </a:solidFill>
              </a:rPr>
              <a:t>赶驴网”的品牌营销之战</a:t>
            </a:r>
            <a:endParaRPr lang="zh-CN" altLang="en-US" sz="2800" b="1" dirty="0">
              <a:solidFill>
                <a:schemeClr val="bg1"/>
              </a:solidFill>
              <a:latin typeface="+mj-ea"/>
              <a:ea typeface="+mj-ea"/>
            </a:endParaRPr>
          </a:p>
        </p:txBody>
      </p:sp>
      <p:sp>
        <p:nvSpPr>
          <p:cNvPr id="10" name="矩形 9"/>
          <p:cNvSpPr/>
          <p:nvPr/>
        </p:nvSpPr>
        <p:spPr>
          <a:xfrm>
            <a:off x="504497" y="1802688"/>
            <a:ext cx="11319641" cy="4708981"/>
          </a:xfrm>
          <a:prstGeom prst="rect">
            <a:avLst/>
          </a:prstGeom>
        </p:spPr>
        <p:txBody>
          <a:bodyPr wrap="square">
            <a:spAutoFit/>
          </a:bodyPr>
          <a:lstStyle/>
          <a:p>
            <a:r>
              <a:rPr lang="zh-CN" altLang="en-US" sz="2000" dirty="0" smtClean="0"/>
              <a:t>      原因很简单：在赶集网的大规模广告投放中，姚晨广告的形象，被那头可爱的小毛驴抢足了风头，部分网友观看后，只是记住了姚晨赶驴，却没有记住“赶集网”，甚至误将“赶集网”错记成“赶驴网”。接着“赶驴网”成了网友追捧、点击、寻找的目标网站。短短十多天内，“赶驴网”的百度指数一下就从几十飞涨到了成百上千次。而后，“赶驴网”恶搞赶集网的</a:t>
            </a:r>
            <a:r>
              <a:rPr lang="en-US" sz="2000" dirty="0" smtClean="0"/>
              <a:t>logo</a:t>
            </a:r>
            <a:r>
              <a:rPr lang="zh-CN" altLang="en-US" sz="2000" dirty="0" smtClean="0"/>
              <a:t>，从中获取了大量地免费流量。由此，网友认为“赶集网”数亿元的广告投入，百姓网花费</a:t>
            </a:r>
            <a:r>
              <a:rPr lang="en-US" sz="2000" dirty="0" smtClean="0"/>
              <a:t>200</a:t>
            </a:r>
            <a:r>
              <a:rPr lang="zh-CN" altLang="en-US" sz="2000" dirty="0" smtClean="0"/>
              <a:t>多块钱的域名注册费用，就“顺手牵驴”地取得了可观地广告效果，成就了“赶驴网”。而后，“赶集网”与“赶驴网”的品牌之战拉开了序幕，双方随即在搜索关键词广告上展开了竞争。</a:t>
            </a:r>
            <a:endParaRPr lang="zh-CN" altLang="en-US" sz="2000" dirty="0" smtClean="0"/>
          </a:p>
          <a:p>
            <a:r>
              <a:rPr lang="en-US" sz="2000" dirty="0" smtClean="0"/>
              <a:t>       </a:t>
            </a:r>
            <a:r>
              <a:rPr lang="zh-CN" altLang="en-US" sz="2000" dirty="0" smtClean="0"/>
              <a:t>目前，在百度上搜索关键词“赶驴”，可以看到赶集网和百姓网均购买了这一关键词的广告。与此相仿的是，在关键词“赶驴网”上，双方也竞相投放关键词广告。其中，赶集网是在百姓网投放之后，才迎头赶上的</a:t>
            </a:r>
            <a:r>
              <a:rPr lang="en-US" sz="2000" dirty="0" smtClean="0"/>
              <a:t>,</a:t>
            </a:r>
            <a:r>
              <a:rPr lang="zh-CN" altLang="en-US" sz="2000" dirty="0" smtClean="0"/>
              <a:t>百姓网还特意搭建了新的赶驴网。</a:t>
            </a:r>
            <a:endParaRPr lang="zh-CN" altLang="en-US" sz="2000" dirty="0" smtClean="0"/>
          </a:p>
          <a:p>
            <a:r>
              <a:rPr lang="zh-CN" altLang="en-US" sz="2000" dirty="0" smtClean="0"/>
              <a:t>        对此，赶集网</a:t>
            </a:r>
            <a:r>
              <a:rPr lang="en-US" sz="2000" dirty="0" smtClean="0"/>
              <a:t>CEO</a:t>
            </a:r>
            <a:r>
              <a:rPr lang="zh-CN" altLang="en-US" sz="2000" dirty="0" smtClean="0"/>
              <a:t>杨浩涌表示，同行没必要如此竞争。作为企业，更多应该关注产品用户体验和公司长期发展战略，而不是一些小技巧，带来了几百个用户，同时伤害了品牌。而百姓网</a:t>
            </a:r>
            <a:r>
              <a:rPr lang="en-US" sz="2000" dirty="0" smtClean="0"/>
              <a:t>CEO</a:t>
            </a:r>
            <a:r>
              <a:rPr lang="zh-CN" altLang="en-US" sz="2000" dirty="0" smtClean="0"/>
              <a:t>王建硕则表示，不便深谈此事。</a:t>
            </a:r>
            <a:endParaRPr lang="zh-CN" altLang="en-US" sz="2000" dirty="0" smtClean="0"/>
          </a:p>
          <a:p>
            <a:pPr algn="r"/>
            <a:endParaRPr lang="en-US" altLang="zh-CN" sz="2000" dirty="0" smtClean="0"/>
          </a:p>
          <a:p>
            <a:pPr algn="r"/>
            <a:r>
              <a:rPr lang="zh-CN" altLang="en-US" sz="2000" dirty="0" smtClean="0"/>
              <a:t>资料来源：中国时尚品牌网</a:t>
            </a:r>
            <a:endParaRPr lang="zh-CN" altLang="en-US" sz="2000" dirty="0">
              <a:latin typeface="+mn-ea"/>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569997" y="1458351"/>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1801906"/>
            <a:ext cx="12192000" cy="5056094"/>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739205" y="1458351"/>
            <a:ext cx="3185832" cy="1329578"/>
          </a:xfrm>
          <a:prstGeom prst="trapezoid">
            <a:avLst>
              <a:gd name="adj" fmla="val 9829"/>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1245383" y="3191896"/>
            <a:ext cx="4134465" cy="523220"/>
          </a:xfrm>
          <a:prstGeom prst="rect">
            <a:avLst/>
          </a:prstGeom>
        </p:spPr>
        <p:txBody>
          <a:bodyPr wrap="none">
            <a:spAutoFit/>
          </a:bodyPr>
          <a:lstStyle/>
          <a:p>
            <a:r>
              <a:rPr lang="zh-CN" altLang="en-US" sz="2800" dirty="0" smtClean="0">
                <a:solidFill>
                  <a:schemeClr val="bg1"/>
                </a:solidFill>
              </a:rPr>
              <a:t>创建网络营销导向型企业</a:t>
            </a:r>
            <a:endParaRPr lang="zh-CN" altLang="en-US" sz="2800" dirty="0">
              <a:solidFill>
                <a:schemeClr val="bg1"/>
              </a:solidFill>
            </a:endParaRPr>
          </a:p>
        </p:txBody>
      </p:sp>
      <p:sp>
        <p:nvSpPr>
          <p:cNvPr id="9" name="矩形 8"/>
          <p:cNvSpPr/>
          <p:nvPr/>
        </p:nvSpPr>
        <p:spPr>
          <a:xfrm>
            <a:off x="504827" y="3266011"/>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01</a:t>
            </a:r>
            <a:endParaRPr lang="zh-CN" altLang="en-US" sz="2800" dirty="0">
              <a:solidFill>
                <a:schemeClr val="bg1"/>
              </a:solidFill>
            </a:endParaRPr>
          </a:p>
        </p:txBody>
      </p:sp>
      <p:sp>
        <p:nvSpPr>
          <p:cNvPr id="10" name="矩形 9"/>
          <p:cNvSpPr/>
          <p:nvPr/>
        </p:nvSpPr>
        <p:spPr>
          <a:xfrm>
            <a:off x="1245383" y="3998102"/>
            <a:ext cx="3057247" cy="523220"/>
          </a:xfrm>
          <a:prstGeom prst="rect">
            <a:avLst/>
          </a:prstGeom>
        </p:spPr>
        <p:txBody>
          <a:bodyPr wrap="none">
            <a:spAutoFit/>
          </a:bodyPr>
          <a:lstStyle/>
          <a:p>
            <a:r>
              <a:rPr lang="zh-CN" altLang="en-US" sz="2800" dirty="0" smtClean="0">
                <a:solidFill>
                  <a:schemeClr val="bg1"/>
                </a:solidFill>
              </a:rPr>
              <a:t>开展网络市场调研</a:t>
            </a:r>
            <a:endParaRPr lang="zh-CN" altLang="en-US" sz="2800" dirty="0">
              <a:solidFill>
                <a:schemeClr val="bg1"/>
              </a:solidFill>
            </a:endParaRPr>
          </a:p>
        </p:txBody>
      </p:sp>
      <p:sp>
        <p:nvSpPr>
          <p:cNvPr id="11" name="矩形 10"/>
          <p:cNvSpPr/>
          <p:nvPr/>
        </p:nvSpPr>
        <p:spPr>
          <a:xfrm>
            <a:off x="504827" y="4072217"/>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02</a:t>
            </a:r>
            <a:endParaRPr lang="zh-CN" altLang="en-US" sz="2800" dirty="0">
              <a:solidFill>
                <a:schemeClr val="bg1"/>
              </a:solidFill>
            </a:endParaRPr>
          </a:p>
        </p:txBody>
      </p:sp>
      <p:sp>
        <p:nvSpPr>
          <p:cNvPr id="12" name="矩形 11"/>
          <p:cNvSpPr/>
          <p:nvPr/>
        </p:nvSpPr>
        <p:spPr>
          <a:xfrm>
            <a:off x="1245383" y="4804308"/>
            <a:ext cx="3775393" cy="523220"/>
          </a:xfrm>
          <a:prstGeom prst="rect">
            <a:avLst/>
          </a:prstGeom>
        </p:spPr>
        <p:txBody>
          <a:bodyPr wrap="none">
            <a:spAutoFit/>
          </a:bodyPr>
          <a:lstStyle/>
          <a:p>
            <a:r>
              <a:rPr lang="zh-CN" altLang="en-US" sz="2800" dirty="0" smtClean="0">
                <a:solidFill>
                  <a:schemeClr val="bg1"/>
                </a:solidFill>
              </a:rPr>
              <a:t>分析网络营销目标市场</a:t>
            </a:r>
            <a:endParaRPr lang="zh-CN" altLang="en-US" sz="2800" dirty="0">
              <a:solidFill>
                <a:schemeClr val="bg1"/>
              </a:solidFill>
            </a:endParaRPr>
          </a:p>
        </p:txBody>
      </p:sp>
      <p:sp>
        <p:nvSpPr>
          <p:cNvPr id="13" name="矩形 12"/>
          <p:cNvSpPr/>
          <p:nvPr/>
        </p:nvSpPr>
        <p:spPr>
          <a:xfrm>
            <a:off x="504827" y="4878423"/>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03</a:t>
            </a:r>
            <a:endParaRPr lang="zh-CN" altLang="en-US" sz="2800" dirty="0">
              <a:solidFill>
                <a:schemeClr val="bg1"/>
              </a:solidFill>
            </a:endParaRPr>
          </a:p>
        </p:txBody>
      </p:sp>
      <p:sp>
        <p:nvSpPr>
          <p:cNvPr id="14" name="矩形 13"/>
          <p:cNvSpPr/>
          <p:nvPr/>
        </p:nvSpPr>
        <p:spPr>
          <a:xfrm>
            <a:off x="1245383" y="5610514"/>
            <a:ext cx="4134465" cy="523220"/>
          </a:xfrm>
          <a:prstGeom prst="rect">
            <a:avLst/>
          </a:prstGeom>
        </p:spPr>
        <p:txBody>
          <a:bodyPr wrap="none">
            <a:spAutoFit/>
          </a:bodyPr>
          <a:lstStyle/>
          <a:p>
            <a:r>
              <a:rPr lang="zh-CN" altLang="en-US" sz="2800" dirty="0" smtClean="0">
                <a:solidFill>
                  <a:schemeClr val="bg1"/>
                </a:solidFill>
              </a:rPr>
              <a:t>制定网络营销战略与计划</a:t>
            </a:r>
            <a:endParaRPr lang="zh-CN" altLang="en-US" sz="2800" dirty="0">
              <a:solidFill>
                <a:schemeClr val="bg1"/>
              </a:solidFill>
            </a:endParaRPr>
          </a:p>
        </p:txBody>
      </p:sp>
      <p:sp>
        <p:nvSpPr>
          <p:cNvPr id="15" name="矩形 14"/>
          <p:cNvSpPr/>
          <p:nvPr/>
        </p:nvSpPr>
        <p:spPr>
          <a:xfrm>
            <a:off x="504827" y="5684629"/>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04</a:t>
            </a:r>
            <a:endParaRPr lang="zh-CN" altLang="en-US" sz="2800" dirty="0">
              <a:solidFill>
                <a:schemeClr val="bg1"/>
              </a:solidFill>
            </a:endParaRPr>
          </a:p>
        </p:txBody>
      </p:sp>
      <p:sp>
        <p:nvSpPr>
          <p:cNvPr id="16" name="TextBox 44"/>
          <p:cNvSpPr txBox="1"/>
          <p:nvPr/>
        </p:nvSpPr>
        <p:spPr>
          <a:xfrm>
            <a:off x="1266298" y="1812312"/>
            <a:ext cx="2214322" cy="646331"/>
          </a:xfrm>
          <a:prstGeom prst="rect">
            <a:avLst/>
          </a:prstGeom>
          <a:noFill/>
        </p:spPr>
        <p:txBody>
          <a:bodyPr wrap="square" rtlCol="0">
            <a:spAutoFit/>
          </a:bodyPr>
          <a:lstStyle/>
          <a:p>
            <a:r>
              <a:rPr lang="zh-CN" altLang="en-US" sz="3600" b="1" dirty="0" smtClean="0">
                <a:solidFill>
                  <a:schemeClr val="bg1"/>
                </a:solidFill>
              </a:rPr>
              <a:t>项目索引</a:t>
            </a:r>
            <a:endParaRPr lang="en-US" sz="3600" b="1" dirty="0">
              <a:solidFill>
                <a:schemeClr val="bg1"/>
              </a:solidFill>
            </a:endParaRPr>
          </a:p>
        </p:txBody>
      </p:sp>
      <p:sp>
        <p:nvSpPr>
          <p:cNvPr id="21" name="矩形 20"/>
          <p:cNvSpPr/>
          <p:nvPr/>
        </p:nvSpPr>
        <p:spPr>
          <a:xfrm>
            <a:off x="7179151" y="2503638"/>
            <a:ext cx="3057247" cy="523220"/>
          </a:xfrm>
          <a:prstGeom prst="rect">
            <a:avLst/>
          </a:prstGeom>
        </p:spPr>
        <p:txBody>
          <a:bodyPr wrap="none">
            <a:spAutoFit/>
          </a:bodyPr>
          <a:lstStyle/>
          <a:p>
            <a:r>
              <a:rPr lang="zh-CN" altLang="en-US" sz="2800" b="1" dirty="0" smtClean="0">
                <a:solidFill>
                  <a:srgbClr val="FF9900"/>
                </a:solidFill>
              </a:rPr>
              <a:t>建设网络营销平台</a:t>
            </a:r>
            <a:endParaRPr lang="zh-CN" altLang="en-US" sz="2800" b="1" dirty="0">
              <a:solidFill>
                <a:srgbClr val="FF9900"/>
              </a:solidFill>
            </a:endParaRPr>
          </a:p>
        </p:txBody>
      </p:sp>
      <p:sp>
        <p:nvSpPr>
          <p:cNvPr id="22" name="矩形 21"/>
          <p:cNvSpPr/>
          <p:nvPr/>
        </p:nvSpPr>
        <p:spPr>
          <a:xfrm>
            <a:off x="6394350" y="2548256"/>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05</a:t>
            </a:r>
            <a:endParaRPr lang="zh-CN" altLang="en-US" sz="2800" dirty="0">
              <a:solidFill>
                <a:schemeClr val="bg1"/>
              </a:solidFill>
            </a:endParaRPr>
          </a:p>
        </p:txBody>
      </p:sp>
      <p:sp>
        <p:nvSpPr>
          <p:cNvPr id="31" name="矩形 30"/>
          <p:cNvSpPr/>
          <p:nvPr/>
        </p:nvSpPr>
        <p:spPr>
          <a:xfrm>
            <a:off x="7105409" y="3241058"/>
            <a:ext cx="3775393" cy="523220"/>
          </a:xfrm>
          <a:prstGeom prst="rect">
            <a:avLst/>
          </a:prstGeom>
        </p:spPr>
        <p:txBody>
          <a:bodyPr wrap="none">
            <a:spAutoFit/>
          </a:bodyPr>
          <a:lstStyle/>
          <a:p>
            <a:r>
              <a:rPr lang="zh-CN" altLang="en-US" sz="2800" dirty="0" smtClean="0">
                <a:solidFill>
                  <a:schemeClr val="bg1"/>
                </a:solidFill>
              </a:rPr>
              <a:t>实施网络营销组合策略</a:t>
            </a:r>
            <a:endParaRPr lang="zh-CN" altLang="en-US" sz="2800" dirty="0">
              <a:solidFill>
                <a:schemeClr val="bg1"/>
              </a:solidFill>
            </a:endParaRPr>
          </a:p>
        </p:txBody>
      </p:sp>
      <p:sp>
        <p:nvSpPr>
          <p:cNvPr id="32" name="矩形 31"/>
          <p:cNvSpPr/>
          <p:nvPr/>
        </p:nvSpPr>
        <p:spPr>
          <a:xfrm>
            <a:off x="6364853" y="3315173"/>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06</a:t>
            </a:r>
            <a:endParaRPr lang="zh-CN" altLang="en-US" sz="2800" dirty="0">
              <a:solidFill>
                <a:schemeClr val="bg1"/>
              </a:solidFill>
            </a:endParaRPr>
          </a:p>
        </p:txBody>
      </p:sp>
      <p:sp>
        <p:nvSpPr>
          <p:cNvPr id="33" name="矩形 32"/>
          <p:cNvSpPr/>
          <p:nvPr/>
        </p:nvSpPr>
        <p:spPr>
          <a:xfrm>
            <a:off x="7105409" y="4047264"/>
            <a:ext cx="3156633" cy="523220"/>
          </a:xfrm>
          <a:prstGeom prst="rect">
            <a:avLst/>
          </a:prstGeom>
        </p:spPr>
        <p:txBody>
          <a:bodyPr wrap="none">
            <a:spAutoFit/>
          </a:bodyPr>
          <a:lstStyle/>
          <a:p>
            <a:r>
              <a:rPr lang="zh-CN" altLang="en-US" sz="2800" dirty="0" smtClean="0">
                <a:solidFill>
                  <a:schemeClr val="bg1"/>
                </a:solidFill>
              </a:rPr>
              <a:t> 开展企业网络推广</a:t>
            </a:r>
            <a:endParaRPr lang="zh-CN" altLang="en-US" sz="2800" dirty="0">
              <a:solidFill>
                <a:schemeClr val="bg1"/>
              </a:solidFill>
            </a:endParaRPr>
          </a:p>
        </p:txBody>
      </p:sp>
      <p:sp>
        <p:nvSpPr>
          <p:cNvPr id="34" name="矩形 33"/>
          <p:cNvSpPr/>
          <p:nvPr/>
        </p:nvSpPr>
        <p:spPr>
          <a:xfrm>
            <a:off x="6364853" y="4121379"/>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07</a:t>
            </a:r>
            <a:endParaRPr lang="zh-CN" altLang="en-US" sz="2800" dirty="0">
              <a:solidFill>
                <a:schemeClr val="bg1"/>
              </a:solidFill>
            </a:endParaRPr>
          </a:p>
        </p:txBody>
      </p:sp>
      <p:sp>
        <p:nvSpPr>
          <p:cNvPr id="35" name="矩形 34"/>
          <p:cNvSpPr/>
          <p:nvPr/>
        </p:nvSpPr>
        <p:spPr>
          <a:xfrm>
            <a:off x="7105409" y="4853470"/>
            <a:ext cx="3057247" cy="523220"/>
          </a:xfrm>
          <a:prstGeom prst="rect">
            <a:avLst/>
          </a:prstGeom>
        </p:spPr>
        <p:txBody>
          <a:bodyPr wrap="none">
            <a:spAutoFit/>
          </a:bodyPr>
          <a:lstStyle/>
          <a:p>
            <a:r>
              <a:rPr lang="zh-CN" altLang="en-US" sz="2800" dirty="0" smtClean="0">
                <a:solidFill>
                  <a:schemeClr val="bg1"/>
                </a:solidFill>
              </a:rPr>
              <a:t>创意网络营销策划</a:t>
            </a:r>
            <a:endParaRPr lang="zh-CN" altLang="en-US" sz="2800" dirty="0">
              <a:solidFill>
                <a:schemeClr val="bg1"/>
              </a:solidFill>
            </a:endParaRPr>
          </a:p>
        </p:txBody>
      </p:sp>
      <p:sp>
        <p:nvSpPr>
          <p:cNvPr id="36" name="矩形 35"/>
          <p:cNvSpPr/>
          <p:nvPr/>
        </p:nvSpPr>
        <p:spPr>
          <a:xfrm>
            <a:off x="6364853" y="4927585"/>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08</a:t>
            </a:r>
            <a:endParaRPr lang="zh-CN" altLang="en-US" sz="2800" dirty="0">
              <a:solidFill>
                <a:schemeClr val="bg1"/>
              </a:solidFill>
            </a:endParaRPr>
          </a:p>
        </p:txBody>
      </p:sp>
      <p:sp>
        <p:nvSpPr>
          <p:cNvPr id="37" name="矩形 36"/>
          <p:cNvSpPr/>
          <p:nvPr/>
        </p:nvSpPr>
        <p:spPr>
          <a:xfrm>
            <a:off x="7105409" y="5659676"/>
            <a:ext cx="3057247" cy="523220"/>
          </a:xfrm>
          <a:prstGeom prst="rect">
            <a:avLst/>
          </a:prstGeom>
        </p:spPr>
        <p:txBody>
          <a:bodyPr wrap="none">
            <a:spAutoFit/>
          </a:bodyPr>
          <a:lstStyle/>
          <a:p>
            <a:r>
              <a:rPr lang="zh-CN" altLang="en-US" sz="2800" dirty="0" smtClean="0">
                <a:solidFill>
                  <a:schemeClr val="bg1"/>
                </a:solidFill>
              </a:rPr>
              <a:t>管理网络营销活动</a:t>
            </a:r>
            <a:endParaRPr lang="zh-CN" altLang="en-US" sz="2800" dirty="0">
              <a:solidFill>
                <a:schemeClr val="bg1"/>
              </a:solidFill>
            </a:endParaRPr>
          </a:p>
        </p:txBody>
      </p:sp>
      <p:sp>
        <p:nvSpPr>
          <p:cNvPr id="38" name="矩形 37"/>
          <p:cNvSpPr/>
          <p:nvPr/>
        </p:nvSpPr>
        <p:spPr>
          <a:xfrm>
            <a:off x="6364853" y="5733791"/>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09</a:t>
            </a:r>
            <a:endParaRPr lang="zh-CN" altLang="en-US" sz="2800" dirty="0">
              <a:solidFill>
                <a:schemeClr val="bg1"/>
              </a:solidFill>
            </a:endParaRPr>
          </a:p>
        </p:txBody>
      </p:sp>
      <p:pic>
        <p:nvPicPr>
          <p:cNvPr id="1026" name="Picture 2"/>
          <p:cNvPicPr>
            <a:picLocks noChangeAspect="1" noChangeArrowheads="1"/>
          </p:cNvPicPr>
          <p:nvPr/>
        </p:nvPicPr>
        <p:blipFill>
          <a:blip r:embed="rId1"/>
          <a:srcRect/>
          <a:stretch>
            <a:fillRect/>
          </a:stretch>
        </p:blipFill>
        <p:spPr bwMode="auto">
          <a:xfrm>
            <a:off x="790577" y="171450"/>
            <a:ext cx="1538286" cy="1243013"/>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21">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52285" y="282825"/>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智慧引言</a:t>
            </a:r>
            <a:r>
              <a:rPr lang="en-US" altLang="zh-CN" sz="2400" b="1" dirty="0" smtClean="0">
                <a:solidFill>
                  <a:schemeClr val="bg1"/>
                </a:solidFill>
              </a:rPr>
              <a:t>】</a:t>
            </a:r>
            <a:endParaRPr lang="zh-CN" altLang="en-US" sz="2400" b="1" dirty="0">
              <a:solidFill>
                <a:schemeClr val="bg1"/>
              </a:solidFill>
            </a:endParaRPr>
          </a:p>
        </p:txBody>
      </p:sp>
      <p:sp>
        <p:nvSpPr>
          <p:cNvPr id="9" name="矩形 8"/>
          <p:cNvSpPr/>
          <p:nvPr/>
        </p:nvSpPr>
        <p:spPr>
          <a:xfrm>
            <a:off x="1586898" y="2335930"/>
            <a:ext cx="9559322" cy="2862322"/>
          </a:xfrm>
          <a:prstGeom prst="rect">
            <a:avLst/>
          </a:prstGeom>
          <a:ln w="57150">
            <a:solidFill>
              <a:srgbClr val="FF9900"/>
            </a:solidFill>
            <a:prstDash val="sysDot"/>
          </a:ln>
        </p:spPr>
        <p:txBody>
          <a:bodyPr wrap="square">
            <a:spAutoFit/>
          </a:bodyPr>
          <a:lstStyle/>
          <a:p>
            <a:pPr>
              <a:lnSpc>
                <a:spcPct val="150000"/>
              </a:lnSpc>
            </a:pPr>
            <a:r>
              <a:rPr lang="zh-CN" altLang="en-US" sz="2400" b="1" dirty="0" smtClean="0">
                <a:solidFill>
                  <a:srgbClr val="0070C0"/>
                </a:solidFill>
              </a:rPr>
              <a:t>       当今互联网络被视为下一世纪决定国家竞争力的基础设施，全世界无论是发达国家或发展中国家，莫不全力建设其国家信息高速公路，做为发展大国的中国，也必须与时俱进。企业网站是企业在互联网上的展示窗口，是营销信息的接收点和输出点，已经成为全球企业的利器与企业经营不可或缺的工具。</a:t>
            </a:r>
            <a:endParaRPr lang="zh-CN" altLang="en-US" sz="2400" b="1" dirty="0">
              <a:solidFill>
                <a:srgbClr val="0070C0"/>
              </a:solidFill>
              <a:latin typeface="+mj-ea"/>
              <a:ea typeface="+mj-ea"/>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学习指南</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4983086" cy="553994"/>
          </a:xfrm>
          <a:prstGeom prst="rect">
            <a:avLst/>
          </a:prstGeom>
          <a:noFill/>
        </p:spPr>
        <p:txBody>
          <a:bodyPr wrap="square" lIns="121917" tIns="60958" rIns="121917" bIns="60958" rtlCol="0">
            <a:spAutoFit/>
          </a:bodyPr>
          <a:lstStyle/>
          <a:p>
            <a:r>
              <a:rPr lang="zh-CN" altLang="en-US" sz="2800" b="1" dirty="0" smtClean="0">
                <a:solidFill>
                  <a:schemeClr val="bg1"/>
                </a:solidFill>
              </a:rPr>
              <a:t>任务</a:t>
            </a:r>
            <a:r>
              <a:rPr lang="en-US" sz="2800" b="1" dirty="0" smtClean="0">
                <a:solidFill>
                  <a:schemeClr val="bg1"/>
                </a:solidFill>
              </a:rPr>
              <a:t>5.2  </a:t>
            </a:r>
            <a:r>
              <a:rPr lang="zh-CN" altLang="en-US" sz="2800" b="1" dirty="0" smtClean="0">
                <a:solidFill>
                  <a:schemeClr val="bg1"/>
                </a:solidFill>
              </a:rPr>
              <a:t>创设企业营销型网站</a:t>
            </a:r>
            <a:endParaRPr lang="zh-CN" altLang="en-US" sz="2800" b="1" dirty="0">
              <a:solidFill>
                <a:schemeClr val="bg1"/>
              </a:solidFill>
            </a:endParaRPr>
          </a:p>
        </p:txBody>
      </p:sp>
      <p:sp>
        <p:nvSpPr>
          <p:cNvPr id="9" name="矩形 8"/>
          <p:cNvSpPr/>
          <p:nvPr/>
        </p:nvSpPr>
        <p:spPr>
          <a:xfrm>
            <a:off x="1896615" y="2039267"/>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ea typeface="+mj-ea"/>
              </a:rPr>
              <a:t>5.2.1</a:t>
            </a:r>
            <a:endParaRPr lang="zh-CN" altLang="en-US" sz="2400" b="1" dirty="0">
              <a:latin typeface="+mj-ea"/>
              <a:ea typeface="+mj-ea"/>
            </a:endParaRPr>
          </a:p>
        </p:txBody>
      </p:sp>
      <p:sp>
        <p:nvSpPr>
          <p:cNvPr id="10" name="矩形 9"/>
          <p:cNvSpPr/>
          <p:nvPr/>
        </p:nvSpPr>
        <p:spPr>
          <a:xfrm>
            <a:off x="853045" y="4030214"/>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8529136" y="2097349"/>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4861984" y="2053554"/>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831000" y="2039267"/>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13"/>
          <p:cNvGrpSpPr/>
          <p:nvPr/>
        </p:nvGrpSpPr>
        <p:grpSpPr>
          <a:xfrm>
            <a:off x="1059801" y="2197473"/>
            <a:ext cx="608013" cy="676275"/>
            <a:chOff x="6735763" y="10544176"/>
            <a:chExt cx="608013" cy="676275"/>
          </a:xfrm>
          <a:solidFill>
            <a:schemeClr val="bg1"/>
          </a:solidFill>
        </p:grpSpPr>
        <p:sp>
          <p:nvSpPr>
            <p:cNvPr id="15" name="Freeform 1008"/>
            <p:cNvSpPr/>
            <p:nvPr/>
          </p:nvSpPr>
          <p:spPr bwMode="auto">
            <a:xfrm>
              <a:off x="6735763" y="10544176"/>
              <a:ext cx="608013" cy="153988"/>
            </a:xfrm>
            <a:custGeom>
              <a:avLst/>
              <a:gdLst>
                <a:gd name="T0" fmla="*/ 0 w 383"/>
                <a:gd name="T1" fmla="*/ 97 h 97"/>
                <a:gd name="T2" fmla="*/ 383 w 383"/>
                <a:gd name="T3" fmla="*/ 97 h 97"/>
                <a:gd name="T4" fmla="*/ 192 w 383"/>
                <a:gd name="T5" fmla="*/ 0 h 97"/>
                <a:gd name="T6" fmla="*/ 0 w 383"/>
                <a:gd name="T7" fmla="*/ 97 h 97"/>
              </a:gdLst>
              <a:ahLst/>
              <a:cxnLst>
                <a:cxn ang="0">
                  <a:pos x="T0" y="T1"/>
                </a:cxn>
                <a:cxn ang="0">
                  <a:pos x="T2" y="T3"/>
                </a:cxn>
                <a:cxn ang="0">
                  <a:pos x="T4" y="T5"/>
                </a:cxn>
                <a:cxn ang="0">
                  <a:pos x="T6" y="T7"/>
                </a:cxn>
              </a:cxnLst>
              <a:rect l="0" t="0" r="r" b="b"/>
              <a:pathLst>
                <a:path w="383" h="97">
                  <a:moveTo>
                    <a:pt x="0" y="97"/>
                  </a:moveTo>
                  <a:lnTo>
                    <a:pt x="383" y="97"/>
                  </a:lnTo>
                  <a:lnTo>
                    <a:pt x="192" y="0"/>
                  </a:lnTo>
                  <a:lnTo>
                    <a:pt x="0" y="9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16" name="Rectangle 1010"/>
            <p:cNvSpPr>
              <a:spLocks noChangeArrowheads="1"/>
            </p:cNvSpPr>
            <p:nvPr/>
          </p:nvSpPr>
          <p:spPr bwMode="auto">
            <a:xfrm>
              <a:off x="677703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7" name="Rectangle 1011"/>
            <p:cNvSpPr>
              <a:spLocks noChangeArrowheads="1"/>
            </p:cNvSpPr>
            <p:nvPr/>
          </p:nvSpPr>
          <p:spPr bwMode="auto">
            <a:xfrm>
              <a:off x="6983414"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8" name="Rectangle 1012"/>
            <p:cNvSpPr>
              <a:spLocks noChangeArrowheads="1"/>
            </p:cNvSpPr>
            <p:nvPr/>
          </p:nvSpPr>
          <p:spPr bwMode="auto">
            <a:xfrm>
              <a:off x="718978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9" name="Freeform 1013"/>
            <p:cNvSpPr/>
            <p:nvPr/>
          </p:nvSpPr>
          <p:spPr bwMode="auto">
            <a:xfrm>
              <a:off x="6740526"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3" y="0"/>
                    <a:pt x="0" y="3"/>
                    <a:pt x="0" y="6"/>
                  </a:cubicBezTo>
                  <a:cubicBezTo>
                    <a:pt x="0" y="17"/>
                    <a:pt x="0" y="17"/>
                    <a:pt x="0" y="17"/>
                  </a:cubicBezTo>
                  <a:cubicBezTo>
                    <a:pt x="0" y="20"/>
                    <a:pt x="3"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0" name="Freeform 1014"/>
            <p:cNvSpPr/>
            <p:nvPr/>
          </p:nvSpPr>
          <p:spPr bwMode="auto">
            <a:xfrm>
              <a:off x="7148514"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2" y="0"/>
                    <a:pt x="0" y="3"/>
                    <a:pt x="0" y="6"/>
                  </a:cubicBezTo>
                  <a:cubicBezTo>
                    <a:pt x="0" y="17"/>
                    <a:pt x="0" y="17"/>
                    <a:pt x="0" y="17"/>
                  </a:cubicBezTo>
                  <a:cubicBezTo>
                    <a:pt x="0" y="20"/>
                    <a:pt x="2"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1" name="Freeform 1015"/>
            <p:cNvSpPr/>
            <p:nvPr/>
          </p:nvSpPr>
          <p:spPr bwMode="auto">
            <a:xfrm>
              <a:off x="6950075" y="1108075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2" name="Freeform 1016"/>
            <p:cNvSpPr/>
            <p:nvPr/>
          </p:nvSpPr>
          <p:spPr bwMode="auto">
            <a:xfrm>
              <a:off x="6950075" y="11141076"/>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3" name="Freeform 1017"/>
            <p:cNvSpPr/>
            <p:nvPr/>
          </p:nvSpPr>
          <p:spPr bwMode="auto">
            <a:xfrm>
              <a:off x="6950075" y="1120140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grpSp>
        <p:nvGrpSpPr>
          <p:cNvPr id="8" name="组合 23"/>
          <p:cNvGrpSpPr/>
          <p:nvPr/>
        </p:nvGrpSpPr>
        <p:grpSpPr>
          <a:xfrm>
            <a:off x="5079914" y="2325266"/>
            <a:ext cx="646112" cy="449263"/>
            <a:chOff x="7767638" y="10672763"/>
            <a:chExt cx="646112" cy="449263"/>
          </a:xfrm>
          <a:solidFill>
            <a:schemeClr val="bg1"/>
          </a:solidFill>
        </p:grpSpPr>
        <p:sp>
          <p:nvSpPr>
            <p:cNvPr id="25" name="Freeform 1018"/>
            <p:cNvSpPr/>
            <p:nvPr/>
          </p:nvSpPr>
          <p:spPr bwMode="auto">
            <a:xfrm>
              <a:off x="7959725" y="10672763"/>
              <a:ext cx="261938" cy="123825"/>
            </a:xfrm>
            <a:custGeom>
              <a:avLst/>
              <a:gdLst>
                <a:gd name="T0" fmla="*/ 70 w 70"/>
                <a:gd name="T1" fmla="*/ 26 h 33"/>
                <a:gd name="T2" fmla="*/ 63 w 70"/>
                <a:gd name="T3" fmla="*/ 33 h 33"/>
                <a:gd name="T4" fmla="*/ 7 w 70"/>
                <a:gd name="T5" fmla="*/ 33 h 33"/>
                <a:gd name="T6" fmla="*/ 0 w 70"/>
                <a:gd name="T7" fmla="*/ 26 h 33"/>
                <a:gd name="T8" fmla="*/ 0 w 70"/>
                <a:gd name="T9" fmla="*/ 8 h 33"/>
                <a:gd name="T10" fmla="*/ 7 w 70"/>
                <a:gd name="T11" fmla="*/ 0 h 33"/>
                <a:gd name="T12" fmla="*/ 63 w 70"/>
                <a:gd name="T13" fmla="*/ 0 h 33"/>
                <a:gd name="T14" fmla="*/ 70 w 70"/>
                <a:gd name="T15" fmla="*/ 8 h 33"/>
                <a:gd name="T16" fmla="*/ 70 w 70"/>
                <a:gd name="T17" fmla="*/ 2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33">
                  <a:moveTo>
                    <a:pt x="70" y="26"/>
                  </a:moveTo>
                  <a:cubicBezTo>
                    <a:pt x="70" y="30"/>
                    <a:pt x="67" y="33"/>
                    <a:pt x="63" y="33"/>
                  </a:cubicBezTo>
                  <a:cubicBezTo>
                    <a:pt x="7" y="33"/>
                    <a:pt x="7" y="33"/>
                    <a:pt x="7" y="33"/>
                  </a:cubicBezTo>
                  <a:cubicBezTo>
                    <a:pt x="3" y="33"/>
                    <a:pt x="0" y="30"/>
                    <a:pt x="0" y="26"/>
                  </a:cubicBezTo>
                  <a:cubicBezTo>
                    <a:pt x="0" y="8"/>
                    <a:pt x="0" y="8"/>
                    <a:pt x="0" y="8"/>
                  </a:cubicBezTo>
                  <a:cubicBezTo>
                    <a:pt x="0" y="4"/>
                    <a:pt x="3" y="0"/>
                    <a:pt x="7" y="0"/>
                  </a:cubicBezTo>
                  <a:cubicBezTo>
                    <a:pt x="63" y="0"/>
                    <a:pt x="63" y="0"/>
                    <a:pt x="63" y="0"/>
                  </a:cubicBezTo>
                  <a:cubicBezTo>
                    <a:pt x="67" y="0"/>
                    <a:pt x="70" y="4"/>
                    <a:pt x="70" y="8"/>
                  </a:cubicBezTo>
                  <a:lnTo>
                    <a:pt x="70" y="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6" name="Freeform 1019"/>
            <p:cNvSpPr/>
            <p:nvPr/>
          </p:nvSpPr>
          <p:spPr bwMode="auto">
            <a:xfrm>
              <a:off x="7767638" y="10995026"/>
              <a:ext cx="184150" cy="127000"/>
            </a:xfrm>
            <a:custGeom>
              <a:avLst/>
              <a:gdLst>
                <a:gd name="T0" fmla="*/ 49 w 49"/>
                <a:gd name="T1" fmla="*/ 7 h 34"/>
                <a:gd name="T2" fmla="*/ 42 w 49"/>
                <a:gd name="T3" fmla="*/ 0 h 34"/>
                <a:gd name="T4" fmla="*/ 8 w 49"/>
                <a:gd name="T5" fmla="*/ 0 h 34"/>
                <a:gd name="T6" fmla="*/ 0 w 49"/>
                <a:gd name="T7" fmla="*/ 7 h 34"/>
                <a:gd name="T8" fmla="*/ 0 w 49"/>
                <a:gd name="T9" fmla="*/ 26 h 34"/>
                <a:gd name="T10" fmla="*/ 8 w 49"/>
                <a:gd name="T11" fmla="*/ 34 h 34"/>
                <a:gd name="T12" fmla="*/ 42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6" y="0"/>
                    <a:pt x="42" y="0"/>
                  </a:cubicBezTo>
                  <a:cubicBezTo>
                    <a:pt x="8" y="0"/>
                    <a:pt x="8" y="0"/>
                    <a:pt x="8" y="0"/>
                  </a:cubicBezTo>
                  <a:cubicBezTo>
                    <a:pt x="4" y="0"/>
                    <a:pt x="0" y="3"/>
                    <a:pt x="0" y="7"/>
                  </a:cubicBezTo>
                  <a:cubicBezTo>
                    <a:pt x="0" y="26"/>
                    <a:pt x="0" y="26"/>
                    <a:pt x="0" y="26"/>
                  </a:cubicBezTo>
                  <a:cubicBezTo>
                    <a:pt x="0" y="30"/>
                    <a:pt x="4" y="34"/>
                    <a:pt x="8" y="34"/>
                  </a:cubicBezTo>
                  <a:cubicBezTo>
                    <a:pt x="42" y="34"/>
                    <a:pt x="42" y="34"/>
                    <a:pt x="42" y="34"/>
                  </a:cubicBezTo>
                  <a:cubicBezTo>
                    <a:pt x="46"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9" name="Freeform 1020"/>
            <p:cNvSpPr/>
            <p:nvPr/>
          </p:nvSpPr>
          <p:spPr bwMode="auto">
            <a:xfrm>
              <a:off x="8001000" y="10995026"/>
              <a:ext cx="179388" cy="127000"/>
            </a:xfrm>
            <a:custGeom>
              <a:avLst/>
              <a:gdLst>
                <a:gd name="T0" fmla="*/ 48 w 48"/>
                <a:gd name="T1" fmla="*/ 7 h 34"/>
                <a:gd name="T2" fmla="*/ 41 w 48"/>
                <a:gd name="T3" fmla="*/ 0 h 34"/>
                <a:gd name="T4" fmla="*/ 7 w 48"/>
                <a:gd name="T5" fmla="*/ 0 h 34"/>
                <a:gd name="T6" fmla="*/ 0 w 48"/>
                <a:gd name="T7" fmla="*/ 7 h 34"/>
                <a:gd name="T8" fmla="*/ 0 w 48"/>
                <a:gd name="T9" fmla="*/ 26 h 34"/>
                <a:gd name="T10" fmla="*/ 7 w 48"/>
                <a:gd name="T11" fmla="*/ 34 h 34"/>
                <a:gd name="T12" fmla="*/ 41 w 48"/>
                <a:gd name="T13" fmla="*/ 34 h 34"/>
                <a:gd name="T14" fmla="*/ 48 w 48"/>
                <a:gd name="T15" fmla="*/ 26 h 34"/>
                <a:gd name="T16" fmla="*/ 48 w 48"/>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34">
                  <a:moveTo>
                    <a:pt x="48" y="7"/>
                  </a:moveTo>
                  <a:cubicBezTo>
                    <a:pt x="48"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8" y="30"/>
                    <a:pt x="48" y="26"/>
                  </a:cubicBezTo>
                  <a:lnTo>
                    <a:pt x="48"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0" name="Freeform 1021"/>
            <p:cNvSpPr/>
            <p:nvPr/>
          </p:nvSpPr>
          <p:spPr bwMode="auto">
            <a:xfrm>
              <a:off x="8229600" y="10995026"/>
              <a:ext cx="184150" cy="127000"/>
            </a:xfrm>
            <a:custGeom>
              <a:avLst/>
              <a:gdLst>
                <a:gd name="T0" fmla="*/ 49 w 49"/>
                <a:gd name="T1" fmla="*/ 7 h 34"/>
                <a:gd name="T2" fmla="*/ 41 w 49"/>
                <a:gd name="T3" fmla="*/ 0 h 34"/>
                <a:gd name="T4" fmla="*/ 7 w 49"/>
                <a:gd name="T5" fmla="*/ 0 h 34"/>
                <a:gd name="T6" fmla="*/ 0 w 49"/>
                <a:gd name="T7" fmla="*/ 7 h 34"/>
                <a:gd name="T8" fmla="*/ 0 w 49"/>
                <a:gd name="T9" fmla="*/ 26 h 34"/>
                <a:gd name="T10" fmla="*/ 7 w 49"/>
                <a:gd name="T11" fmla="*/ 34 h 34"/>
                <a:gd name="T12" fmla="*/ 41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1" name="Freeform 1022"/>
            <p:cNvSpPr/>
            <p:nvPr/>
          </p:nvSpPr>
          <p:spPr bwMode="auto">
            <a:xfrm>
              <a:off x="7835901" y="10821988"/>
              <a:ext cx="498475" cy="150813"/>
            </a:xfrm>
            <a:custGeom>
              <a:avLst/>
              <a:gdLst>
                <a:gd name="T0" fmla="*/ 123 w 133"/>
                <a:gd name="T1" fmla="*/ 17 h 40"/>
                <a:gd name="T2" fmla="*/ 72 w 133"/>
                <a:gd name="T3" fmla="*/ 17 h 40"/>
                <a:gd name="T4" fmla="*/ 72 w 133"/>
                <a:gd name="T5" fmla="*/ 0 h 40"/>
                <a:gd name="T6" fmla="*/ 65 w 133"/>
                <a:gd name="T7" fmla="*/ 0 h 40"/>
                <a:gd name="T8" fmla="*/ 65 w 133"/>
                <a:gd name="T9" fmla="*/ 17 h 40"/>
                <a:gd name="T10" fmla="*/ 10 w 133"/>
                <a:gd name="T11" fmla="*/ 17 h 40"/>
                <a:gd name="T12" fmla="*/ 0 w 133"/>
                <a:gd name="T13" fmla="*/ 26 h 40"/>
                <a:gd name="T14" fmla="*/ 0 w 133"/>
                <a:gd name="T15" fmla="*/ 40 h 40"/>
                <a:gd name="T16" fmla="*/ 5 w 133"/>
                <a:gd name="T17" fmla="*/ 40 h 40"/>
                <a:gd name="T18" fmla="*/ 5 w 133"/>
                <a:gd name="T19" fmla="*/ 26 h 40"/>
                <a:gd name="T20" fmla="*/ 10 w 133"/>
                <a:gd name="T21" fmla="*/ 22 h 40"/>
                <a:gd name="T22" fmla="*/ 65 w 133"/>
                <a:gd name="T23" fmla="*/ 22 h 40"/>
                <a:gd name="T24" fmla="*/ 65 w 133"/>
                <a:gd name="T25" fmla="*/ 40 h 40"/>
                <a:gd name="T26" fmla="*/ 72 w 133"/>
                <a:gd name="T27" fmla="*/ 40 h 40"/>
                <a:gd name="T28" fmla="*/ 72 w 133"/>
                <a:gd name="T29" fmla="*/ 22 h 40"/>
                <a:gd name="T30" fmla="*/ 123 w 133"/>
                <a:gd name="T31" fmla="*/ 22 h 40"/>
                <a:gd name="T32" fmla="*/ 128 w 133"/>
                <a:gd name="T33" fmla="*/ 26 h 40"/>
                <a:gd name="T34" fmla="*/ 128 w 133"/>
                <a:gd name="T35" fmla="*/ 40 h 40"/>
                <a:gd name="T36" fmla="*/ 133 w 133"/>
                <a:gd name="T37" fmla="*/ 40 h 40"/>
                <a:gd name="T38" fmla="*/ 133 w 133"/>
                <a:gd name="T39" fmla="*/ 26 h 40"/>
                <a:gd name="T40" fmla="*/ 123 w 133"/>
                <a:gd name="T4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3" h="40">
                  <a:moveTo>
                    <a:pt x="123" y="17"/>
                  </a:moveTo>
                  <a:cubicBezTo>
                    <a:pt x="72" y="17"/>
                    <a:pt x="72" y="17"/>
                    <a:pt x="72" y="17"/>
                  </a:cubicBezTo>
                  <a:cubicBezTo>
                    <a:pt x="72" y="0"/>
                    <a:pt x="72" y="0"/>
                    <a:pt x="72" y="0"/>
                  </a:cubicBezTo>
                  <a:cubicBezTo>
                    <a:pt x="65" y="0"/>
                    <a:pt x="65" y="0"/>
                    <a:pt x="65" y="0"/>
                  </a:cubicBezTo>
                  <a:cubicBezTo>
                    <a:pt x="65" y="17"/>
                    <a:pt x="65" y="17"/>
                    <a:pt x="65" y="17"/>
                  </a:cubicBezTo>
                  <a:cubicBezTo>
                    <a:pt x="10" y="17"/>
                    <a:pt x="10" y="17"/>
                    <a:pt x="10" y="17"/>
                  </a:cubicBezTo>
                  <a:cubicBezTo>
                    <a:pt x="4" y="17"/>
                    <a:pt x="0" y="21"/>
                    <a:pt x="0" y="26"/>
                  </a:cubicBezTo>
                  <a:cubicBezTo>
                    <a:pt x="0" y="40"/>
                    <a:pt x="0" y="40"/>
                    <a:pt x="0" y="40"/>
                  </a:cubicBezTo>
                  <a:cubicBezTo>
                    <a:pt x="5" y="40"/>
                    <a:pt x="5" y="40"/>
                    <a:pt x="5" y="40"/>
                  </a:cubicBezTo>
                  <a:cubicBezTo>
                    <a:pt x="5" y="26"/>
                    <a:pt x="5" y="26"/>
                    <a:pt x="5" y="26"/>
                  </a:cubicBezTo>
                  <a:cubicBezTo>
                    <a:pt x="5" y="24"/>
                    <a:pt x="7" y="22"/>
                    <a:pt x="10" y="22"/>
                  </a:cubicBezTo>
                  <a:cubicBezTo>
                    <a:pt x="65" y="22"/>
                    <a:pt x="65" y="22"/>
                    <a:pt x="65" y="22"/>
                  </a:cubicBezTo>
                  <a:cubicBezTo>
                    <a:pt x="65" y="40"/>
                    <a:pt x="65" y="40"/>
                    <a:pt x="65" y="40"/>
                  </a:cubicBezTo>
                  <a:cubicBezTo>
                    <a:pt x="72" y="40"/>
                    <a:pt x="72" y="40"/>
                    <a:pt x="72" y="40"/>
                  </a:cubicBezTo>
                  <a:cubicBezTo>
                    <a:pt x="72" y="22"/>
                    <a:pt x="72" y="22"/>
                    <a:pt x="72" y="22"/>
                  </a:cubicBezTo>
                  <a:cubicBezTo>
                    <a:pt x="123" y="22"/>
                    <a:pt x="123" y="22"/>
                    <a:pt x="123" y="22"/>
                  </a:cubicBezTo>
                  <a:cubicBezTo>
                    <a:pt x="125" y="22"/>
                    <a:pt x="128" y="24"/>
                    <a:pt x="128" y="26"/>
                  </a:cubicBezTo>
                  <a:cubicBezTo>
                    <a:pt x="128" y="40"/>
                    <a:pt x="128" y="40"/>
                    <a:pt x="128" y="40"/>
                  </a:cubicBezTo>
                  <a:cubicBezTo>
                    <a:pt x="133" y="40"/>
                    <a:pt x="133" y="40"/>
                    <a:pt x="133" y="40"/>
                  </a:cubicBezTo>
                  <a:cubicBezTo>
                    <a:pt x="133" y="26"/>
                    <a:pt x="133" y="26"/>
                    <a:pt x="133" y="26"/>
                  </a:cubicBezTo>
                  <a:cubicBezTo>
                    <a:pt x="133" y="21"/>
                    <a:pt x="128" y="17"/>
                    <a:pt x="123"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sp>
        <p:nvSpPr>
          <p:cNvPr id="32" name="Freeform 898"/>
          <p:cNvSpPr>
            <a:spLocks noEditPoints="1"/>
          </p:cNvSpPr>
          <p:nvPr/>
        </p:nvSpPr>
        <p:spPr bwMode="auto">
          <a:xfrm>
            <a:off x="8701027" y="2334509"/>
            <a:ext cx="787400" cy="541338"/>
          </a:xfrm>
          <a:custGeom>
            <a:avLst/>
            <a:gdLst>
              <a:gd name="T0" fmla="*/ 107 w 210"/>
              <a:gd name="T1" fmla="*/ 101 h 144"/>
              <a:gd name="T2" fmla="*/ 94 w 210"/>
              <a:gd name="T3" fmla="*/ 89 h 144"/>
              <a:gd name="T4" fmla="*/ 94 w 210"/>
              <a:gd name="T5" fmla="*/ 80 h 144"/>
              <a:gd name="T6" fmla="*/ 100 w 210"/>
              <a:gd name="T7" fmla="*/ 67 h 144"/>
              <a:gd name="T8" fmla="*/ 102 w 210"/>
              <a:gd name="T9" fmla="*/ 50 h 144"/>
              <a:gd name="T10" fmla="*/ 101 w 210"/>
              <a:gd name="T11" fmla="*/ 32 h 144"/>
              <a:gd name="T12" fmla="*/ 96 w 210"/>
              <a:gd name="T13" fmla="*/ 11 h 144"/>
              <a:gd name="T14" fmla="*/ 88 w 210"/>
              <a:gd name="T15" fmla="*/ 7 h 144"/>
              <a:gd name="T16" fmla="*/ 46 w 210"/>
              <a:gd name="T17" fmla="*/ 45 h 144"/>
              <a:gd name="T18" fmla="*/ 48 w 210"/>
              <a:gd name="T19" fmla="*/ 69 h 144"/>
              <a:gd name="T20" fmla="*/ 53 w 210"/>
              <a:gd name="T21" fmla="*/ 81 h 144"/>
              <a:gd name="T22" fmla="*/ 54 w 210"/>
              <a:gd name="T23" fmla="*/ 89 h 144"/>
              <a:gd name="T24" fmla="*/ 41 w 210"/>
              <a:gd name="T25" fmla="*/ 101 h 144"/>
              <a:gd name="T26" fmla="*/ 1 w 210"/>
              <a:gd name="T27" fmla="*/ 122 h 144"/>
              <a:gd name="T28" fmla="*/ 147 w 210"/>
              <a:gd name="T29" fmla="*/ 144 h 144"/>
              <a:gd name="T30" fmla="*/ 130 w 210"/>
              <a:gd name="T31" fmla="*/ 111 h 144"/>
              <a:gd name="T32" fmla="*/ 155 w 210"/>
              <a:gd name="T33" fmla="*/ 103 h 144"/>
              <a:gd name="T34" fmla="*/ 146 w 210"/>
              <a:gd name="T35" fmla="*/ 95 h 144"/>
              <a:gd name="T36" fmla="*/ 146 w 210"/>
              <a:gd name="T37" fmla="*/ 88 h 144"/>
              <a:gd name="T38" fmla="*/ 150 w 210"/>
              <a:gd name="T39" fmla="*/ 79 h 144"/>
              <a:gd name="T40" fmla="*/ 152 w 210"/>
              <a:gd name="T41" fmla="*/ 67 h 144"/>
              <a:gd name="T42" fmla="*/ 151 w 210"/>
              <a:gd name="T43" fmla="*/ 54 h 144"/>
              <a:gd name="T44" fmla="*/ 147 w 210"/>
              <a:gd name="T45" fmla="*/ 39 h 144"/>
              <a:gd name="T46" fmla="*/ 142 w 210"/>
              <a:gd name="T47" fmla="*/ 36 h 144"/>
              <a:gd name="T48" fmla="*/ 111 w 210"/>
              <a:gd name="T49" fmla="*/ 63 h 144"/>
              <a:gd name="T50" fmla="*/ 113 w 210"/>
              <a:gd name="T51" fmla="*/ 80 h 144"/>
              <a:gd name="T52" fmla="*/ 116 w 210"/>
              <a:gd name="T53" fmla="*/ 89 h 144"/>
              <a:gd name="T54" fmla="*/ 117 w 210"/>
              <a:gd name="T55" fmla="*/ 95 h 144"/>
              <a:gd name="T56" fmla="*/ 122 w 210"/>
              <a:gd name="T57" fmla="*/ 104 h 144"/>
              <a:gd name="T58" fmla="*/ 136 w 210"/>
              <a:gd name="T59" fmla="*/ 109 h 144"/>
              <a:gd name="T60" fmla="*/ 151 w 210"/>
              <a:gd name="T61" fmla="*/ 121 h 144"/>
              <a:gd name="T62" fmla="*/ 151 w 210"/>
              <a:gd name="T63" fmla="*/ 130 h 144"/>
              <a:gd name="T64" fmla="*/ 184 w 210"/>
              <a:gd name="T65" fmla="*/ 134 h 144"/>
              <a:gd name="T66" fmla="*/ 171 w 210"/>
              <a:gd name="T67" fmla="*/ 110 h 144"/>
              <a:gd name="T68" fmla="*/ 201 w 210"/>
              <a:gd name="T69" fmla="*/ 108 h 144"/>
              <a:gd name="T70" fmla="*/ 186 w 210"/>
              <a:gd name="T71" fmla="*/ 102 h 144"/>
              <a:gd name="T72" fmla="*/ 181 w 210"/>
              <a:gd name="T73" fmla="*/ 97 h 144"/>
              <a:gd name="T74" fmla="*/ 184 w 210"/>
              <a:gd name="T75" fmla="*/ 88 h 144"/>
              <a:gd name="T76" fmla="*/ 187 w 210"/>
              <a:gd name="T77" fmla="*/ 83 h 144"/>
              <a:gd name="T78" fmla="*/ 186 w 210"/>
              <a:gd name="T79" fmla="*/ 76 h 144"/>
              <a:gd name="T80" fmla="*/ 186 w 210"/>
              <a:gd name="T81" fmla="*/ 61 h 144"/>
              <a:gd name="T82" fmla="*/ 182 w 210"/>
              <a:gd name="T83" fmla="*/ 58 h 144"/>
              <a:gd name="T84" fmla="*/ 165 w 210"/>
              <a:gd name="T85" fmla="*/ 57 h 144"/>
              <a:gd name="T86" fmla="*/ 158 w 210"/>
              <a:gd name="T87" fmla="*/ 79 h 144"/>
              <a:gd name="T88" fmla="*/ 162 w 210"/>
              <a:gd name="T89" fmla="*/ 87 h 144"/>
              <a:gd name="T90" fmla="*/ 165 w 210"/>
              <a:gd name="T91" fmla="*/ 97 h 144"/>
              <a:gd name="T92" fmla="*/ 161 w 210"/>
              <a:gd name="T93" fmla="*/ 102 h 144"/>
              <a:gd name="T94" fmla="*/ 173 w 210"/>
              <a:gd name="T95" fmla="*/ 107 h 144"/>
              <a:gd name="T96" fmla="*/ 187 w 210"/>
              <a:gd name="T97" fmla="*/ 117 h 144"/>
              <a:gd name="T98" fmla="*/ 187 w 210"/>
              <a:gd name="T99" fmla="*/ 118 h 144"/>
              <a:gd name="T100" fmla="*/ 187 w 210"/>
              <a:gd name="T101" fmla="*/ 125 h 144"/>
              <a:gd name="T102" fmla="*/ 210 w 210"/>
              <a:gd name="T103" fmla="*/ 11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0" h="144">
                <a:moveTo>
                  <a:pt x="130" y="111"/>
                </a:moveTo>
                <a:cubicBezTo>
                  <a:pt x="122" y="108"/>
                  <a:pt x="114" y="104"/>
                  <a:pt x="107" y="101"/>
                </a:cubicBezTo>
                <a:cubicBezTo>
                  <a:pt x="105" y="100"/>
                  <a:pt x="102" y="100"/>
                  <a:pt x="100" y="99"/>
                </a:cubicBezTo>
                <a:cubicBezTo>
                  <a:pt x="98" y="98"/>
                  <a:pt x="95" y="92"/>
                  <a:pt x="94" y="89"/>
                </a:cubicBezTo>
                <a:cubicBezTo>
                  <a:pt x="93" y="89"/>
                  <a:pt x="91" y="89"/>
                  <a:pt x="90" y="88"/>
                </a:cubicBezTo>
                <a:cubicBezTo>
                  <a:pt x="90" y="84"/>
                  <a:pt x="93" y="84"/>
                  <a:pt x="94" y="80"/>
                </a:cubicBezTo>
                <a:cubicBezTo>
                  <a:pt x="95" y="77"/>
                  <a:pt x="94" y="73"/>
                  <a:pt x="96" y="71"/>
                </a:cubicBezTo>
                <a:cubicBezTo>
                  <a:pt x="97" y="69"/>
                  <a:pt x="99" y="69"/>
                  <a:pt x="100" y="67"/>
                </a:cubicBezTo>
                <a:cubicBezTo>
                  <a:pt x="101" y="66"/>
                  <a:pt x="102" y="63"/>
                  <a:pt x="102" y="61"/>
                </a:cubicBezTo>
                <a:cubicBezTo>
                  <a:pt x="103" y="58"/>
                  <a:pt x="103" y="53"/>
                  <a:pt x="102" y="50"/>
                </a:cubicBezTo>
                <a:cubicBezTo>
                  <a:pt x="101" y="48"/>
                  <a:pt x="100" y="48"/>
                  <a:pt x="100" y="46"/>
                </a:cubicBezTo>
                <a:cubicBezTo>
                  <a:pt x="100" y="43"/>
                  <a:pt x="101" y="34"/>
                  <a:pt x="101" y="32"/>
                </a:cubicBezTo>
                <a:cubicBezTo>
                  <a:pt x="101" y="26"/>
                  <a:pt x="101" y="22"/>
                  <a:pt x="100" y="17"/>
                </a:cubicBezTo>
                <a:cubicBezTo>
                  <a:pt x="100" y="17"/>
                  <a:pt x="98" y="12"/>
                  <a:pt x="96" y="11"/>
                </a:cubicBezTo>
                <a:cubicBezTo>
                  <a:pt x="91" y="10"/>
                  <a:pt x="91" y="10"/>
                  <a:pt x="91" y="10"/>
                </a:cubicBezTo>
                <a:cubicBezTo>
                  <a:pt x="88" y="7"/>
                  <a:pt x="88" y="7"/>
                  <a:pt x="88" y="7"/>
                </a:cubicBezTo>
                <a:cubicBezTo>
                  <a:pt x="77" y="0"/>
                  <a:pt x="64" y="5"/>
                  <a:pt x="57" y="8"/>
                </a:cubicBezTo>
                <a:cubicBezTo>
                  <a:pt x="48" y="11"/>
                  <a:pt x="41" y="25"/>
                  <a:pt x="46" y="45"/>
                </a:cubicBezTo>
                <a:cubicBezTo>
                  <a:pt x="46" y="49"/>
                  <a:pt x="44" y="50"/>
                  <a:pt x="44" y="52"/>
                </a:cubicBezTo>
                <a:cubicBezTo>
                  <a:pt x="44" y="56"/>
                  <a:pt x="44" y="66"/>
                  <a:pt x="48" y="69"/>
                </a:cubicBezTo>
                <a:cubicBezTo>
                  <a:pt x="49" y="69"/>
                  <a:pt x="51" y="70"/>
                  <a:pt x="51" y="69"/>
                </a:cubicBezTo>
                <a:cubicBezTo>
                  <a:pt x="52" y="73"/>
                  <a:pt x="52" y="77"/>
                  <a:pt x="53" y="81"/>
                </a:cubicBezTo>
                <a:cubicBezTo>
                  <a:pt x="54" y="84"/>
                  <a:pt x="56" y="84"/>
                  <a:pt x="57" y="88"/>
                </a:cubicBezTo>
                <a:cubicBezTo>
                  <a:pt x="54" y="89"/>
                  <a:pt x="54" y="89"/>
                  <a:pt x="54" y="89"/>
                </a:cubicBezTo>
                <a:cubicBezTo>
                  <a:pt x="52" y="92"/>
                  <a:pt x="50" y="98"/>
                  <a:pt x="47" y="99"/>
                </a:cubicBezTo>
                <a:cubicBezTo>
                  <a:pt x="45" y="100"/>
                  <a:pt x="43" y="100"/>
                  <a:pt x="41" y="101"/>
                </a:cubicBezTo>
                <a:cubicBezTo>
                  <a:pt x="34" y="104"/>
                  <a:pt x="25" y="108"/>
                  <a:pt x="18" y="111"/>
                </a:cubicBezTo>
                <a:cubicBezTo>
                  <a:pt x="11" y="114"/>
                  <a:pt x="3" y="115"/>
                  <a:pt x="1" y="122"/>
                </a:cubicBezTo>
                <a:cubicBezTo>
                  <a:pt x="1" y="127"/>
                  <a:pt x="0" y="138"/>
                  <a:pt x="0" y="144"/>
                </a:cubicBezTo>
                <a:cubicBezTo>
                  <a:pt x="147" y="144"/>
                  <a:pt x="147" y="144"/>
                  <a:pt x="147" y="144"/>
                </a:cubicBezTo>
                <a:cubicBezTo>
                  <a:pt x="147" y="138"/>
                  <a:pt x="147" y="127"/>
                  <a:pt x="147" y="122"/>
                </a:cubicBezTo>
                <a:cubicBezTo>
                  <a:pt x="145" y="115"/>
                  <a:pt x="137" y="114"/>
                  <a:pt x="130" y="111"/>
                </a:cubicBezTo>
                <a:close/>
                <a:moveTo>
                  <a:pt x="171" y="110"/>
                </a:moveTo>
                <a:cubicBezTo>
                  <a:pt x="166" y="108"/>
                  <a:pt x="160" y="105"/>
                  <a:pt x="155" y="103"/>
                </a:cubicBezTo>
                <a:cubicBezTo>
                  <a:pt x="153" y="103"/>
                  <a:pt x="152" y="102"/>
                  <a:pt x="150" y="102"/>
                </a:cubicBezTo>
                <a:cubicBezTo>
                  <a:pt x="149" y="101"/>
                  <a:pt x="147" y="97"/>
                  <a:pt x="146" y="95"/>
                </a:cubicBezTo>
                <a:cubicBezTo>
                  <a:pt x="145" y="94"/>
                  <a:pt x="144" y="94"/>
                  <a:pt x="143" y="94"/>
                </a:cubicBezTo>
                <a:cubicBezTo>
                  <a:pt x="143" y="91"/>
                  <a:pt x="145" y="91"/>
                  <a:pt x="146" y="88"/>
                </a:cubicBezTo>
                <a:cubicBezTo>
                  <a:pt x="147" y="86"/>
                  <a:pt x="146" y="84"/>
                  <a:pt x="147" y="82"/>
                </a:cubicBezTo>
                <a:cubicBezTo>
                  <a:pt x="148" y="80"/>
                  <a:pt x="150" y="80"/>
                  <a:pt x="150" y="79"/>
                </a:cubicBezTo>
                <a:cubicBezTo>
                  <a:pt x="151" y="78"/>
                  <a:pt x="152" y="76"/>
                  <a:pt x="152" y="75"/>
                </a:cubicBezTo>
                <a:cubicBezTo>
                  <a:pt x="152" y="72"/>
                  <a:pt x="153" y="69"/>
                  <a:pt x="152" y="67"/>
                </a:cubicBezTo>
                <a:cubicBezTo>
                  <a:pt x="151" y="65"/>
                  <a:pt x="150" y="65"/>
                  <a:pt x="150" y="64"/>
                </a:cubicBezTo>
                <a:cubicBezTo>
                  <a:pt x="150" y="62"/>
                  <a:pt x="151" y="55"/>
                  <a:pt x="151" y="54"/>
                </a:cubicBezTo>
                <a:cubicBezTo>
                  <a:pt x="151" y="50"/>
                  <a:pt x="151" y="47"/>
                  <a:pt x="150" y="43"/>
                </a:cubicBezTo>
                <a:cubicBezTo>
                  <a:pt x="150" y="43"/>
                  <a:pt x="149" y="40"/>
                  <a:pt x="147" y="39"/>
                </a:cubicBezTo>
                <a:cubicBezTo>
                  <a:pt x="144" y="38"/>
                  <a:pt x="144" y="38"/>
                  <a:pt x="144" y="38"/>
                </a:cubicBezTo>
                <a:cubicBezTo>
                  <a:pt x="142" y="36"/>
                  <a:pt x="142" y="36"/>
                  <a:pt x="142" y="36"/>
                </a:cubicBezTo>
                <a:cubicBezTo>
                  <a:pt x="133" y="31"/>
                  <a:pt x="124" y="35"/>
                  <a:pt x="120" y="37"/>
                </a:cubicBezTo>
                <a:cubicBezTo>
                  <a:pt x="113" y="39"/>
                  <a:pt x="108" y="49"/>
                  <a:pt x="111" y="63"/>
                </a:cubicBezTo>
                <a:cubicBezTo>
                  <a:pt x="112" y="66"/>
                  <a:pt x="110" y="67"/>
                  <a:pt x="110" y="68"/>
                </a:cubicBezTo>
                <a:cubicBezTo>
                  <a:pt x="110" y="71"/>
                  <a:pt x="111" y="78"/>
                  <a:pt x="113" y="80"/>
                </a:cubicBezTo>
                <a:cubicBezTo>
                  <a:pt x="114" y="80"/>
                  <a:pt x="116" y="81"/>
                  <a:pt x="116" y="81"/>
                </a:cubicBezTo>
                <a:cubicBezTo>
                  <a:pt x="116" y="84"/>
                  <a:pt x="116" y="86"/>
                  <a:pt x="116" y="89"/>
                </a:cubicBezTo>
                <a:cubicBezTo>
                  <a:pt x="117" y="91"/>
                  <a:pt x="119" y="91"/>
                  <a:pt x="119" y="94"/>
                </a:cubicBezTo>
                <a:cubicBezTo>
                  <a:pt x="117" y="95"/>
                  <a:pt x="117" y="95"/>
                  <a:pt x="117" y="95"/>
                </a:cubicBezTo>
                <a:cubicBezTo>
                  <a:pt x="116" y="96"/>
                  <a:pt x="115" y="99"/>
                  <a:pt x="114" y="100"/>
                </a:cubicBezTo>
                <a:cubicBezTo>
                  <a:pt x="117" y="101"/>
                  <a:pt x="119" y="103"/>
                  <a:pt x="122" y="104"/>
                </a:cubicBezTo>
                <a:cubicBezTo>
                  <a:pt x="125" y="105"/>
                  <a:pt x="128" y="106"/>
                  <a:pt x="131" y="108"/>
                </a:cubicBezTo>
                <a:cubicBezTo>
                  <a:pt x="133" y="108"/>
                  <a:pt x="134" y="109"/>
                  <a:pt x="136" y="109"/>
                </a:cubicBezTo>
                <a:cubicBezTo>
                  <a:pt x="141" y="111"/>
                  <a:pt x="148" y="114"/>
                  <a:pt x="150" y="121"/>
                </a:cubicBezTo>
                <a:cubicBezTo>
                  <a:pt x="151" y="121"/>
                  <a:pt x="151" y="121"/>
                  <a:pt x="151" y="121"/>
                </a:cubicBezTo>
                <a:cubicBezTo>
                  <a:pt x="151" y="122"/>
                  <a:pt x="151" y="122"/>
                  <a:pt x="151" y="122"/>
                </a:cubicBezTo>
                <a:cubicBezTo>
                  <a:pt x="151" y="124"/>
                  <a:pt x="151" y="127"/>
                  <a:pt x="151" y="130"/>
                </a:cubicBezTo>
                <a:cubicBezTo>
                  <a:pt x="151" y="131"/>
                  <a:pt x="151" y="133"/>
                  <a:pt x="151" y="134"/>
                </a:cubicBezTo>
                <a:cubicBezTo>
                  <a:pt x="184" y="134"/>
                  <a:pt x="184" y="134"/>
                  <a:pt x="184" y="134"/>
                </a:cubicBezTo>
                <a:cubicBezTo>
                  <a:pt x="184" y="130"/>
                  <a:pt x="184" y="121"/>
                  <a:pt x="184" y="118"/>
                </a:cubicBezTo>
                <a:cubicBezTo>
                  <a:pt x="182" y="113"/>
                  <a:pt x="176" y="112"/>
                  <a:pt x="171" y="110"/>
                </a:cubicBezTo>
                <a:close/>
                <a:moveTo>
                  <a:pt x="210" y="113"/>
                </a:moveTo>
                <a:cubicBezTo>
                  <a:pt x="208" y="110"/>
                  <a:pt x="204" y="109"/>
                  <a:pt x="201" y="108"/>
                </a:cubicBezTo>
                <a:cubicBezTo>
                  <a:pt x="197" y="106"/>
                  <a:pt x="193" y="105"/>
                  <a:pt x="190" y="103"/>
                </a:cubicBezTo>
                <a:cubicBezTo>
                  <a:pt x="188" y="103"/>
                  <a:pt x="187" y="103"/>
                  <a:pt x="186" y="102"/>
                </a:cubicBezTo>
                <a:cubicBezTo>
                  <a:pt x="185" y="101"/>
                  <a:pt x="184" y="99"/>
                  <a:pt x="183" y="97"/>
                </a:cubicBezTo>
                <a:cubicBezTo>
                  <a:pt x="183" y="97"/>
                  <a:pt x="182" y="97"/>
                  <a:pt x="181" y="97"/>
                </a:cubicBezTo>
                <a:cubicBezTo>
                  <a:pt x="181" y="95"/>
                  <a:pt x="183" y="95"/>
                  <a:pt x="183" y="93"/>
                </a:cubicBezTo>
                <a:cubicBezTo>
                  <a:pt x="184" y="91"/>
                  <a:pt x="183" y="89"/>
                  <a:pt x="184" y="88"/>
                </a:cubicBezTo>
                <a:cubicBezTo>
                  <a:pt x="185" y="87"/>
                  <a:pt x="186" y="87"/>
                  <a:pt x="186" y="86"/>
                </a:cubicBezTo>
                <a:cubicBezTo>
                  <a:pt x="187" y="86"/>
                  <a:pt x="187" y="84"/>
                  <a:pt x="187" y="83"/>
                </a:cubicBezTo>
                <a:cubicBezTo>
                  <a:pt x="188" y="82"/>
                  <a:pt x="188" y="79"/>
                  <a:pt x="187" y="78"/>
                </a:cubicBezTo>
                <a:cubicBezTo>
                  <a:pt x="187" y="77"/>
                  <a:pt x="186" y="77"/>
                  <a:pt x="186" y="76"/>
                </a:cubicBezTo>
                <a:cubicBezTo>
                  <a:pt x="186" y="74"/>
                  <a:pt x="187" y="70"/>
                  <a:pt x="187" y="69"/>
                </a:cubicBezTo>
                <a:cubicBezTo>
                  <a:pt x="187" y="66"/>
                  <a:pt x="187" y="64"/>
                  <a:pt x="186" y="61"/>
                </a:cubicBezTo>
                <a:cubicBezTo>
                  <a:pt x="186" y="61"/>
                  <a:pt x="185" y="59"/>
                  <a:pt x="184" y="58"/>
                </a:cubicBezTo>
                <a:cubicBezTo>
                  <a:pt x="182" y="58"/>
                  <a:pt x="182" y="58"/>
                  <a:pt x="182" y="58"/>
                </a:cubicBezTo>
                <a:cubicBezTo>
                  <a:pt x="180" y="57"/>
                  <a:pt x="180" y="57"/>
                  <a:pt x="180" y="57"/>
                </a:cubicBezTo>
                <a:cubicBezTo>
                  <a:pt x="175" y="53"/>
                  <a:pt x="168" y="55"/>
                  <a:pt x="165" y="57"/>
                </a:cubicBezTo>
                <a:cubicBezTo>
                  <a:pt x="160" y="58"/>
                  <a:pt x="157" y="65"/>
                  <a:pt x="159" y="75"/>
                </a:cubicBezTo>
                <a:cubicBezTo>
                  <a:pt x="160" y="77"/>
                  <a:pt x="158" y="78"/>
                  <a:pt x="158" y="79"/>
                </a:cubicBezTo>
                <a:cubicBezTo>
                  <a:pt x="158" y="81"/>
                  <a:pt x="159" y="86"/>
                  <a:pt x="160" y="87"/>
                </a:cubicBezTo>
                <a:cubicBezTo>
                  <a:pt x="161" y="87"/>
                  <a:pt x="162" y="87"/>
                  <a:pt x="162" y="87"/>
                </a:cubicBezTo>
                <a:cubicBezTo>
                  <a:pt x="162" y="89"/>
                  <a:pt x="162" y="91"/>
                  <a:pt x="163" y="93"/>
                </a:cubicBezTo>
                <a:cubicBezTo>
                  <a:pt x="163" y="95"/>
                  <a:pt x="164" y="95"/>
                  <a:pt x="165" y="97"/>
                </a:cubicBezTo>
                <a:cubicBezTo>
                  <a:pt x="163" y="97"/>
                  <a:pt x="163" y="97"/>
                  <a:pt x="163" y="97"/>
                </a:cubicBezTo>
                <a:cubicBezTo>
                  <a:pt x="163" y="98"/>
                  <a:pt x="162" y="101"/>
                  <a:pt x="161" y="102"/>
                </a:cubicBezTo>
                <a:cubicBezTo>
                  <a:pt x="162" y="103"/>
                  <a:pt x="164" y="103"/>
                  <a:pt x="166" y="104"/>
                </a:cubicBezTo>
                <a:cubicBezTo>
                  <a:pt x="168" y="105"/>
                  <a:pt x="171" y="106"/>
                  <a:pt x="173" y="107"/>
                </a:cubicBezTo>
                <a:cubicBezTo>
                  <a:pt x="174" y="107"/>
                  <a:pt x="175" y="108"/>
                  <a:pt x="176" y="108"/>
                </a:cubicBezTo>
                <a:cubicBezTo>
                  <a:pt x="180" y="110"/>
                  <a:pt x="185" y="111"/>
                  <a:pt x="187" y="117"/>
                </a:cubicBezTo>
                <a:cubicBezTo>
                  <a:pt x="187" y="117"/>
                  <a:pt x="187" y="117"/>
                  <a:pt x="187" y="117"/>
                </a:cubicBezTo>
                <a:cubicBezTo>
                  <a:pt x="187" y="118"/>
                  <a:pt x="187" y="118"/>
                  <a:pt x="187" y="118"/>
                </a:cubicBezTo>
                <a:cubicBezTo>
                  <a:pt x="187" y="119"/>
                  <a:pt x="187" y="121"/>
                  <a:pt x="187" y="124"/>
                </a:cubicBezTo>
                <a:cubicBezTo>
                  <a:pt x="187" y="124"/>
                  <a:pt x="187" y="124"/>
                  <a:pt x="187" y="125"/>
                </a:cubicBezTo>
                <a:cubicBezTo>
                  <a:pt x="210" y="125"/>
                  <a:pt x="210" y="125"/>
                  <a:pt x="210" y="125"/>
                </a:cubicBezTo>
                <a:cubicBezTo>
                  <a:pt x="210" y="121"/>
                  <a:pt x="210" y="116"/>
                  <a:pt x="210" y="113"/>
                </a:cubicBezTo>
                <a:close/>
              </a:path>
            </a:pathLst>
          </a:custGeom>
          <a:solidFill>
            <a:schemeClr val="bg1"/>
          </a:solidFill>
          <a:ln>
            <a:noFill/>
          </a:ln>
        </p:spPr>
        <p:txBody>
          <a:bodyPr vert="horz" wrap="square" lIns="91440" tIns="45720" rIns="91440" bIns="45720" numCol="1" anchor="t" anchorCtr="0" compatLnSpc="1"/>
          <a:lstStyle/>
          <a:p>
            <a:endParaRPr lang="en-US" dirty="0"/>
          </a:p>
        </p:txBody>
      </p:sp>
      <p:sp>
        <p:nvSpPr>
          <p:cNvPr id="33" name="Freeform 1512"/>
          <p:cNvSpPr>
            <a:spLocks noEditPoints="1"/>
          </p:cNvSpPr>
          <p:nvPr/>
        </p:nvSpPr>
        <p:spPr bwMode="auto">
          <a:xfrm>
            <a:off x="1033462" y="4207734"/>
            <a:ext cx="674688" cy="720725"/>
          </a:xfrm>
          <a:custGeom>
            <a:avLst/>
            <a:gdLst>
              <a:gd name="T0" fmla="*/ 180 w 180"/>
              <a:gd name="T1" fmla="*/ 67 h 192"/>
              <a:gd name="T2" fmla="*/ 179 w 180"/>
              <a:gd name="T3" fmla="*/ 64 h 192"/>
              <a:gd name="T4" fmla="*/ 178 w 180"/>
              <a:gd name="T5" fmla="*/ 63 h 192"/>
              <a:gd name="T6" fmla="*/ 91 w 180"/>
              <a:gd name="T7" fmla="*/ 1 h 192"/>
              <a:gd name="T8" fmla="*/ 89 w 180"/>
              <a:gd name="T9" fmla="*/ 1 h 192"/>
              <a:gd name="T10" fmla="*/ 40 w 180"/>
              <a:gd name="T11" fmla="*/ 0 h 192"/>
              <a:gd name="T12" fmla="*/ 37 w 180"/>
              <a:gd name="T13" fmla="*/ 2 h 192"/>
              <a:gd name="T14" fmla="*/ 38 w 180"/>
              <a:gd name="T15" fmla="*/ 6 h 192"/>
              <a:gd name="T16" fmla="*/ 60 w 180"/>
              <a:gd name="T17" fmla="*/ 22 h 192"/>
              <a:gd name="T18" fmla="*/ 50 w 180"/>
              <a:gd name="T19" fmla="*/ 30 h 192"/>
              <a:gd name="T20" fmla="*/ 49 w 180"/>
              <a:gd name="T21" fmla="*/ 30 h 192"/>
              <a:gd name="T22" fmla="*/ 1 w 180"/>
              <a:gd name="T23" fmla="*/ 64 h 192"/>
              <a:gd name="T24" fmla="*/ 0 w 180"/>
              <a:gd name="T25" fmla="*/ 67 h 192"/>
              <a:gd name="T26" fmla="*/ 0 w 180"/>
              <a:gd name="T27" fmla="*/ 67 h 192"/>
              <a:gd name="T28" fmla="*/ 0 w 180"/>
              <a:gd name="T29" fmla="*/ 67 h 192"/>
              <a:gd name="T30" fmla="*/ 0 w 180"/>
              <a:gd name="T31" fmla="*/ 127 h 192"/>
              <a:gd name="T32" fmla="*/ 1 w 180"/>
              <a:gd name="T33" fmla="*/ 130 h 192"/>
              <a:gd name="T34" fmla="*/ 88 w 180"/>
              <a:gd name="T35" fmla="*/ 192 h 192"/>
              <a:gd name="T36" fmla="*/ 88 w 180"/>
              <a:gd name="T37" fmla="*/ 192 h 192"/>
              <a:gd name="T38" fmla="*/ 88 w 180"/>
              <a:gd name="T39" fmla="*/ 192 h 192"/>
              <a:gd name="T40" fmla="*/ 90 w 180"/>
              <a:gd name="T41" fmla="*/ 192 h 192"/>
              <a:gd name="T42" fmla="*/ 92 w 180"/>
              <a:gd name="T43" fmla="*/ 192 h 192"/>
              <a:gd name="T44" fmla="*/ 179 w 180"/>
              <a:gd name="T45" fmla="*/ 130 h 192"/>
              <a:gd name="T46" fmla="*/ 180 w 180"/>
              <a:gd name="T47" fmla="*/ 127 h 192"/>
              <a:gd name="T48" fmla="*/ 180 w 180"/>
              <a:gd name="T49" fmla="*/ 67 h 192"/>
              <a:gd name="T50" fmla="*/ 180 w 180"/>
              <a:gd name="T51" fmla="*/ 67 h 192"/>
              <a:gd name="T52" fmla="*/ 51 w 180"/>
              <a:gd name="T53" fmla="*/ 7 h 192"/>
              <a:gd name="T54" fmla="*/ 88 w 180"/>
              <a:gd name="T55" fmla="*/ 8 h 192"/>
              <a:gd name="T56" fmla="*/ 165 w 180"/>
              <a:gd name="T57" fmla="*/ 62 h 192"/>
              <a:gd name="T58" fmla="*/ 128 w 180"/>
              <a:gd name="T59" fmla="*/ 61 h 192"/>
              <a:gd name="T60" fmla="*/ 51 w 180"/>
              <a:gd name="T61" fmla="*/ 7 h 192"/>
              <a:gd name="T62" fmla="*/ 86 w 180"/>
              <a:gd name="T63" fmla="*/ 182 h 192"/>
              <a:gd name="T64" fmla="*/ 7 w 180"/>
              <a:gd name="T65" fmla="*/ 126 h 192"/>
              <a:gd name="T66" fmla="*/ 7 w 180"/>
              <a:gd name="T67" fmla="*/ 74 h 192"/>
              <a:gd name="T68" fmla="*/ 86 w 180"/>
              <a:gd name="T69" fmla="*/ 131 h 192"/>
              <a:gd name="T70" fmla="*/ 86 w 180"/>
              <a:gd name="T71" fmla="*/ 182 h 192"/>
              <a:gd name="T72" fmla="*/ 90 w 180"/>
              <a:gd name="T73" fmla="*/ 124 h 192"/>
              <a:gd name="T74" fmla="*/ 9 w 180"/>
              <a:gd name="T75" fmla="*/ 67 h 192"/>
              <a:gd name="T76" fmla="*/ 48 w 180"/>
              <a:gd name="T77" fmla="*/ 39 h 192"/>
              <a:gd name="T78" fmla="*/ 129 w 180"/>
              <a:gd name="T79" fmla="*/ 96 h 192"/>
              <a:gd name="T80" fmla="*/ 90 w 180"/>
              <a:gd name="T81" fmla="*/ 124 h 192"/>
              <a:gd name="T82" fmla="*/ 173 w 180"/>
              <a:gd name="T83" fmla="*/ 126 h 192"/>
              <a:gd name="T84" fmla="*/ 94 w 180"/>
              <a:gd name="T85" fmla="*/ 182 h 192"/>
              <a:gd name="T86" fmla="*/ 94 w 180"/>
              <a:gd name="T87" fmla="*/ 131 h 192"/>
              <a:gd name="T88" fmla="*/ 173 w 180"/>
              <a:gd name="T89" fmla="*/ 74 h 192"/>
              <a:gd name="T90" fmla="*/ 173 w 180"/>
              <a:gd name="T91" fmla="*/ 126 h 192"/>
              <a:gd name="T92" fmla="*/ 75 w 180"/>
              <a:gd name="T93" fmla="*/ 135 h 192"/>
              <a:gd name="T94" fmla="*/ 14 w 180"/>
              <a:gd name="T95" fmla="*/ 92 h 192"/>
              <a:gd name="T96" fmla="*/ 14 w 180"/>
              <a:gd name="T97" fmla="*/ 119 h 192"/>
              <a:gd name="T98" fmla="*/ 75 w 180"/>
              <a:gd name="T99" fmla="*/ 162 h 192"/>
              <a:gd name="T100" fmla="*/ 75 w 180"/>
              <a:gd name="T101" fmla="*/ 135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0" h="192">
                <a:moveTo>
                  <a:pt x="180" y="67"/>
                </a:moveTo>
                <a:cubicBezTo>
                  <a:pt x="180" y="66"/>
                  <a:pt x="180" y="65"/>
                  <a:pt x="179" y="64"/>
                </a:cubicBezTo>
                <a:cubicBezTo>
                  <a:pt x="179" y="64"/>
                  <a:pt x="179" y="63"/>
                  <a:pt x="178" y="63"/>
                </a:cubicBezTo>
                <a:cubicBezTo>
                  <a:pt x="91" y="1"/>
                  <a:pt x="91" y="1"/>
                  <a:pt x="91" y="1"/>
                </a:cubicBezTo>
                <a:cubicBezTo>
                  <a:pt x="91" y="1"/>
                  <a:pt x="90" y="1"/>
                  <a:pt x="89" y="1"/>
                </a:cubicBezTo>
                <a:cubicBezTo>
                  <a:pt x="40" y="0"/>
                  <a:pt x="40" y="0"/>
                  <a:pt x="40" y="0"/>
                </a:cubicBezTo>
                <a:cubicBezTo>
                  <a:pt x="39" y="0"/>
                  <a:pt x="37" y="1"/>
                  <a:pt x="37" y="2"/>
                </a:cubicBezTo>
                <a:cubicBezTo>
                  <a:pt x="36" y="3"/>
                  <a:pt x="37" y="5"/>
                  <a:pt x="38" y="6"/>
                </a:cubicBezTo>
                <a:cubicBezTo>
                  <a:pt x="60" y="22"/>
                  <a:pt x="60" y="22"/>
                  <a:pt x="60" y="22"/>
                </a:cubicBezTo>
                <a:cubicBezTo>
                  <a:pt x="50" y="30"/>
                  <a:pt x="50" y="30"/>
                  <a:pt x="50" y="30"/>
                </a:cubicBezTo>
                <a:cubicBezTo>
                  <a:pt x="49" y="30"/>
                  <a:pt x="49" y="30"/>
                  <a:pt x="49" y="30"/>
                </a:cubicBezTo>
                <a:cubicBezTo>
                  <a:pt x="1" y="64"/>
                  <a:pt x="1" y="64"/>
                  <a:pt x="1" y="64"/>
                </a:cubicBezTo>
                <a:cubicBezTo>
                  <a:pt x="0" y="65"/>
                  <a:pt x="0" y="66"/>
                  <a:pt x="0" y="67"/>
                </a:cubicBezTo>
                <a:cubicBezTo>
                  <a:pt x="0" y="67"/>
                  <a:pt x="0" y="67"/>
                  <a:pt x="0" y="67"/>
                </a:cubicBezTo>
                <a:cubicBezTo>
                  <a:pt x="0" y="67"/>
                  <a:pt x="0" y="67"/>
                  <a:pt x="0" y="67"/>
                </a:cubicBezTo>
                <a:cubicBezTo>
                  <a:pt x="0" y="127"/>
                  <a:pt x="0" y="127"/>
                  <a:pt x="0" y="127"/>
                </a:cubicBezTo>
                <a:cubicBezTo>
                  <a:pt x="1" y="130"/>
                  <a:pt x="1" y="130"/>
                  <a:pt x="1" y="130"/>
                </a:cubicBezTo>
                <a:cubicBezTo>
                  <a:pt x="88" y="192"/>
                  <a:pt x="88" y="192"/>
                  <a:pt x="88" y="192"/>
                </a:cubicBezTo>
                <a:cubicBezTo>
                  <a:pt x="88" y="192"/>
                  <a:pt x="88" y="192"/>
                  <a:pt x="88" y="192"/>
                </a:cubicBezTo>
                <a:cubicBezTo>
                  <a:pt x="88" y="192"/>
                  <a:pt x="88" y="192"/>
                  <a:pt x="88" y="192"/>
                </a:cubicBezTo>
                <a:cubicBezTo>
                  <a:pt x="89" y="192"/>
                  <a:pt x="90" y="192"/>
                  <a:pt x="90" y="192"/>
                </a:cubicBezTo>
                <a:cubicBezTo>
                  <a:pt x="91" y="192"/>
                  <a:pt x="92" y="192"/>
                  <a:pt x="92" y="192"/>
                </a:cubicBezTo>
                <a:cubicBezTo>
                  <a:pt x="179" y="130"/>
                  <a:pt x="179" y="130"/>
                  <a:pt x="179" y="130"/>
                </a:cubicBezTo>
                <a:cubicBezTo>
                  <a:pt x="180" y="130"/>
                  <a:pt x="180" y="129"/>
                  <a:pt x="180" y="127"/>
                </a:cubicBezTo>
                <a:cubicBezTo>
                  <a:pt x="180" y="67"/>
                  <a:pt x="180" y="67"/>
                  <a:pt x="180" y="67"/>
                </a:cubicBezTo>
                <a:cubicBezTo>
                  <a:pt x="180" y="67"/>
                  <a:pt x="180" y="67"/>
                  <a:pt x="180" y="67"/>
                </a:cubicBezTo>
                <a:close/>
                <a:moveTo>
                  <a:pt x="51" y="7"/>
                </a:moveTo>
                <a:cubicBezTo>
                  <a:pt x="88" y="8"/>
                  <a:pt x="88" y="8"/>
                  <a:pt x="88" y="8"/>
                </a:cubicBezTo>
                <a:cubicBezTo>
                  <a:pt x="165" y="62"/>
                  <a:pt x="165" y="62"/>
                  <a:pt x="165" y="62"/>
                </a:cubicBezTo>
                <a:cubicBezTo>
                  <a:pt x="128" y="61"/>
                  <a:pt x="128" y="61"/>
                  <a:pt x="128" y="61"/>
                </a:cubicBezTo>
                <a:lnTo>
                  <a:pt x="51" y="7"/>
                </a:lnTo>
                <a:close/>
                <a:moveTo>
                  <a:pt x="86" y="182"/>
                </a:moveTo>
                <a:cubicBezTo>
                  <a:pt x="7" y="126"/>
                  <a:pt x="7" y="126"/>
                  <a:pt x="7" y="126"/>
                </a:cubicBezTo>
                <a:cubicBezTo>
                  <a:pt x="7" y="74"/>
                  <a:pt x="7" y="74"/>
                  <a:pt x="7" y="74"/>
                </a:cubicBezTo>
                <a:cubicBezTo>
                  <a:pt x="86" y="131"/>
                  <a:pt x="86" y="131"/>
                  <a:pt x="86" y="131"/>
                </a:cubicBezTo>
                <a:lnTo>
                  <a:pt x="86" y="182"/>
                </a:lnTo>
                <a:close/>
                <a:moveTo>
                  <a:pt x="90" y="124"/>
                </a:moveTo>
                <a:cubicBezTo>
                  <a:pt x="9" y="67"/>
                  <a:pt x="9" y="67"/>
                  <a:pt x="9" y="67"/>
                </a:cubicBezTo>
                <a:cubicBezTo>
                  <a:pt x="48" y="39"/>
                  <a:pt x="48" y="39"/>
                  <a:pt x="48" y="39"/>
                </a:cubicBezTo>
                <a:cubicBezTo>
                  <a:pt x="129" y="96"/>
                  <a:pt x="129" y="96"/>
                  <a:pt x="129" y="96"/>
                </a:cubicBezTo>
                <a:lnTo>
                  <a:pt x="90" y="124"/>
                </a:lnTo>
                <a:close/>
                <a:moveTo>
                  <a:pt x="173" y="126"/>
                </a:moveTo>
                <a:cubicBezTo>
                  <a:pt x="94" y="182"/>
                  <a:pt x="94" y="182"/>
                  <a:pt x="94" y="182"/>
                </a:cubicBezTo>
                <a:cubicBezTo>
                  <a:pt x="94" y="131"/>
                  <a:pt x="94" y="131"/>
                  <a:pt x="94" y="131"/>
                </a:cubicBezTo>
                <a:cubicBezTo>
                  <a:pt x="173" y="74"/>
                  <a:pt x="173" y="74"/>
                  <a:pt x="173" y="74"/>
                </a:cubicBezTo>
                <a:lnTo>
                  <a:pt x="173" y="126"/>
                </a:lnTo>
                <a:close/>
                <a:moveTo>
                  <a:pt x="75" y="135"/>
                </a:moveTo>
                <a:cubicBezTo>
                  <a:pt x="14" y="92"/>
                  <a:pt x="14" y="92"/>
                  <a:pt x="14" y="92"/>
                </a:cubicBezTo>
                <a:cubicBezTo>
                  <a:pt x="14" y="119"/>
                  <a:pt x="14" y="119"/>
                  <a:pt x="14" y="119"/>
                </a:cubicBezTo>
                <a:cubicBezTo>
                  <a:pt x="75" y="162"/>
                  <a:pt x="75" y="162"/>
                  <a:pt x="75" y="162"/>
                </a:cubicBezTo>
                <a:lnTo>
                  <a:pt x="75" y="135"/>
                </a:lnTo>
                <a:close/>
              </a:path>
            </a:pathLst>
          </a:custGeom>
          <a:solidFill>
            <a:schemeClr val="bg1"/>
          </a:solidFill>
          <a:ln>
            <a:noFill/>
          </a:ln>
        </p:spPr>
        <p:txBody>
          <a:bodyPr vert="horz" wrap="square" lIns="91440" tIns="45720" rIns="91440" bIns="45720" numCol="1" anchor="t" anchorCtr="0" compatLnSpc="1"/>
          <a:lstStyle/>
          <a:p>
            <a:endParaRPr lang="en-US" dirty="0"/>
          </a:p>
        </p:txBody>
      </p:sp>
      <p:sp>
        <p:nvSpPr>
          <p:cNvPr id="34" name="矩形 33"/>
          <p:cNvSpPr/>
          <p:nvPr/>
        </p:nvSpPr>
        <p:spPr>
          <a:xfrm>
            <a:off x="1864248" y="2351046"/>
            <a:ext cx="2471778"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网站域名的设计、注册与交易</a:t>
            </a:r>
            <a:endParaRPr lang="en-US" altLang="zh-CN" sz="2400" dirty="0">
              <a:solidFill>
                <a:schemeClr val="tx1">
                  <a:lumMod val="75000"/>
                  <a:lumOff val="25000"/>
                </a:schemeClr>
              </a:solidFill>
            </a:endParaRPr>
          </a:p>
        </p:txBody>
      </p:sp>
      <p:sp>
        <p:nvSpPr>
          <p:cNvPr id="35" name="矩形 34"/>
          <p:cNvSpPr/>
          <p:nvPr/>
        </p:nvSpPr>
        <p:spPr>
          <a:xfrm>
            <a:off x="5932845" y="2053554"/>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5.2.2</a:t>
            </a:r>
            <a:endParaRPr lang="zh-CN" altLang="en-US" sz="2400" b="1" dirty="0">
              <a:latin typeface="+mj-ea"/>
            </a:endParaRPr>
          </a:p>
        </p:txBody>
      </p:sp>
      <p:sp>
        <p:nvSpPr>
          <p:cNvPr id="36" name="矩形 35"/>
          <p:cNvSpPr/>
          <p:nvPr/>
        </p:nvSpPr>
        <p:spPr>
          <a:xfrm>
            <a:off x="5900478" y="2365333"/>
            <a:ext cx="2299625"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设计网站的内容与功能模块</a:t>
            </a:r>
            <a:endParaRPr lang="en-US" altLang="zh-CN" sz="2400" dirty="0">
              <a:solidFill>
                <a:schemeClr val="tx1">
                  <a:lumMod val="75000"/>
                  <a:lumOff val="25000"/>
                </a:schemeClr>
              </a:solidFill>
            </a:endParaRPr>
          </a:p>
        </p:txBody>
      </p:sp>
      <p:sp>
        <p:nvSpPr>
          <p:cNvPr id="37" name="矩形 36"/>
          <p:cNvSpPr/>
          <p:nvPr/>
        </p:nvSpPr>
        <p:spPr>
          <a:xfrm>
            <a:off x="1924814" y="4025715"/>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5.2.4</a:t>
            </a:r>
            <a:endParaRPr lang="zh-CN" altLang="en-US" sz="2400" b="1" dirty="0">
              <a:latin typeface="+mj-ea"/>
            </a:endParaRPr>
          </a:p>
        </p:txBody>
      </p:sp>
      <p:sp>
        <p:nvSpPr>
          <p:cNvPr id="38" name="矩形 37"/>
          <p:cNvSpPr/>
          <p:nvPr/>
        </p:nvSpPr>
        <p:spPr>
          <a:xfrm>
            <a:off x="1892448" y="4337494"/>
            <a:ext cx="1956881"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设计网站的用户体验</a:t>
            </a:r>
            <a:endParaRPr lang="en-US" altLang="zh-CN" sz="2400" dirty="0">
              <a:solidFill>
                <a:schemeClr val="tx1">
                  <a:lumMod val="75000"/>
                  <a:lumOff val="25000"/>
                </a:schemeClr>
              </a:solidFill>
            </a:endParaRPr>
          </a:p>
        </p:txBody>
      </p:sp>
      <p:sp>
        <p:nvSpPr>
          <p:cNvPr id="39" name="矩形 38"/>
          <p:cNvSpPr/>
          <p:nvPr/>
        </p:nvSpPr>
        <p:spPr>
          <a:xfrm>
            <a:off x="9609479" y="2097146"/>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5.2.3</a:t>
            </a:r>
            <a:endParaRPr lang="zh-CN" altLang="en-US" sz="2400" b="1" dirty="0" smtClean="0">
              <a:latin typeface="+mj-ea"/>
            </a:endParaRPr>
          </a:p>
        </p:txBody>
      </p:sp>
      <p:sp>
        <p:nvSpPr>
          <p:cNvPr id="40" name="矩形 39"/>
          <p:cNvSpPr/>
          <p:nvPr/>
        </p:nvSpPr>
        <p:spPr>
          <a:xfrm>
            <a:off x="9591860" y="2408926"/>
            <a:ext cx="2201933"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规划设计企业网站的首页</a:t>
            </a:r>
            <a:endParaRPr lang="en-US" altLang="zh-CN" sz="2400" dirty="0">
              <a:solidFill>
                <a:schemeClr val="tx1">
                  <a:lumMod val="75000"/>
                  <a:lumOff val="25000"/>
                </a:schemeClr>
              </a:solidFill>
            </a:endParaRPr>
          </a:p>
        </p:txBody>
      </p:sp>
      <p:sp>
        <p:nvSpPr>
          <p:cNvPr id="41" name="矩形 40"/>
          <p:cNvSpPr/>
          <p:nvPr/>
        </p:nvSpPr>
        <p:spPr>
          <a:xfrm>
            <a:off x="8548801" y="4049052"/>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p:cNvSpPr/>
          <p:nvPr/>
        </p:nvSpPr>
        <p:spPr>
          <a:xfrm>
            <a:off x="4881649" y="4005257"/>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23"/>
          <p:cNvGrpSpPr/>
          <p:nvPr/>
        </p:nvGrpSpPr>
        <p:grpSpPr>
          <a:xfrm>
            <a:off x="5099579" y="4276969"/>
            <a:ext cx="646112" cy="449263"/>
            <a:chOff x="7767638" y="10672763"/>
            <a:chExt cx="646112" cy="449263"/>
          </a:xfrm>
          <a:solidFill>
            <a:schemeClr val="bg1"/>
          </a:solidFill>
        </p:grpSpPr>
        <p:sp>
          <p:nvSpPr>
            <p:cNvPr id="44" name="Freeform 1018"/>
            <p:cNvSpPr/>
            <p:nvPr/>
          </p:nvSpPr>
          <p:spPr bwMode="auto">
            <a:xfrm>
              <a:off x="7959725" y="10672763"/>
              <a:ext cx="261938" cy="123825"/>
            </a:xfrm>
            <a:custGeom>
              <a:avLst/>
              <a:gdLst>
                <a:gd name="T0" fmla="*/ 70 w 70"/>
                <a:gd name="T1" fmla="*/ 26 h 33"/>
                <a:gd name="T2" fmla="*/ 63 w 70"/>
                <a:gd name="T3" fmla="*/ 33 h 33"/>
                <a:gd name="T4" fmla="*/ 7 w 70"/>
                <a:gd name="T5" fmla="*/ 33 h 33"/>
                <a:gd name="T6" fmla="*/ 0 w 70"/>
                <a:gd name="T7" fmla="*/ 26 h 33"/>
                <a:gd name="T8" fmla="*/ 0 w 70"/>
                <a:gd name="T9" fmla="*/ 8 h 33"/>
                <a:gd name="T10" fmla="*/ 7 w 70"/>
                <a:gd name="T11" fmla="*/ 0 h 33"/>
                <a:gd name="T12" fmla="*/ 63 w 70"/>
                <a:gd name="T13" fmla="*/ 0 h 33"/>
                <a:gd name="T14" fmla="*/ 70 w 70"/>
                <a:gd name="T15" fmla="*/ 8 h 33"/>
                <a:gd name="T16" fmla="*/ 70 w 70"/>
                <a:gd name="T17" fmla="*/ 2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33">
                  <a:moveTo>
                    <a:pt x="70" y="26"/>
                  </a:moveTo>
                  <a:cubicBezTo>
                    <a:pt x="70" y="30"/>
                    <a:pt x="67" y="33"/>
                    <a:pt x="63" y="33"/>
                  </a:cubicBezTo>
                  <a:cubicBezTo>
                    <a:pt x="7" y="33"/>
                    <a:pt x="7" y="33"/>
                    <a:pt x="7" y="33"/>
                  </a:cubicBezTo>
                  <a:cubicBezTo>
                    <a:pt x="3" y="33"/>
                    <a:pt x="0" y="30"/>
                    <a:pt x="0" y="26"/>
                  </a:cubicBezTo>
                  <a:cubicBezTo>
                    <a:pt x="0" y="8"/>
                    <a:pt x="0" y="8"/>
                    <a:pt x="0" y="8"/>
                  </a:cubicBezTo>
                  <a:cubicBezTo>
                    <a:pt x="0" y="4"/>
                    <a:pt x="3" y="0"/>
                    <a:pt x="7" y="0"/>
                  </a:cubicBezTo>
                  <a:cubicBezTo>
                    <a:pt x="63" y="0"/>
                    <a:pt x="63" y="0"/>
                    <a:pt x="63" y="0"/>
                  </a:cubicBezTo>
                  <a:cubicBezTo>
                    <a:pt x="67" y="0"/>
                    <a:pt x="70" y="4"/>
                    <a:pt x="70" y="8"/>
                  </a:cubicBezTo>
                  <a:lnTo>
                    <a:pt x="70" y="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45" name="Freeform 1019"/>
            <p:cNvSpPr/>
            <p:nvPr/>
          </p:nvSpPr>
          <p:spPr bwMode="auto">
            <a:xfrm>
              <a:off x="7767638" y="10995026"/>
              <a:ext cx="184150" cy="127000"/>
            </a:xfrm>
            <a:custGeom>
              <a:avLst/>
              <a:gdLst>
                <a:gd name="T0" fmla="*/ 49 w 49"/>
                <a:gd name="T1" fmla="*/ 7 h 34"/>
                <a:gd name="T2" fmla="*/ 42 w 49"/>
                <a:gd name="T3" fmla="*/ 0 h 34"/>
                <a:gd name="T4" fmla="*/ 8 w 49"/>
                <a:gd name="T5" fmla="*/ 0 h 34"/>
                <a:gd name="T6" fmla="*/ 0 w 49"/>
                <a:gd name="T7" fmla="*/ 7 h 34"/>
                <a:gd name="T8" fmla="*/ 0 w 49"/>
                <a:gd name="T9" fmla="*/ 26 h 34"/>
                <a:gd name="T10" fmla="*/ 8 w 49"/>
                <a:gd name="T11" fmla="*/ 34 h 34"/>
                <a:gd name="T12" fmla="*/ 42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6" y="0"/>
                    <a:pt x="42" y="0"/>
                  </a:cubicBezTo>
                  <a:cubicBezTo>
                    <a:pt x="8" y="0"/>
                    <a:pt x="8" y="0"/>
                    <a:pt x="8" y="0"/>
                  </a:cubicBezTo>
                  <a:cubicBezTo>
                    <a:pt x="4" y="0"/>
                    <a:pt x="0" y="3"/>
                    <a:pt x="0" y="7"/>
                  </a:cubicBezTo>
                  <a:cubicBezTo>
                    <a:pt x="0" y="26"/>
                    <a:pt x="0" y="26"/>
                    <a:pt x="0" y="26"/>
                  </a:cubicBezTo>
                  <a:cubicBezTo>
                    <a:pt x="0" y="30"/>
                    <a:pt x="4" y="34"/>
                    <a:pt x="8" y="34"/>
                  </a:cubicBezTo>
                  <a:cubicBezTo>
                    <a:pt x="42" y="34"/>
                    <a:pt x="42" y="34"/>
                    <a:pt x="42" y="34"/>
                  </a:cubicBezTo>
                  <a:cubicBezTo>
                    <a:pt x="46"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46" name="Freeform 1020"/>
            <p:cNvSpPr/>
            <p:nvPr/>
          </p:nvSpPr>
          <p:spPr bwMode="auto">
            <a:xfrm>
              <a:off x="8001000" y="10995026"/>
              <a:ext cx="179388" cy="127000"/>
            </a:xfrm>
            <a:custGeom>
              <a:avLst/>
              <a:gdLst>
                <a:gd name="T0" fmla="*/ 48 w 48"/>
                <a:gd name="T1" fmla="*/ 7 h 34"/>
                <a:gd name="T2" fmla="*/ 41 w 48"/>
                <a:gd name="T3" fmla="*/ 0 h 34"/>
                <a:gd name="T4" fmla="*/ 7 w 48"/>
                <a:gd name="T5" fmla="*/ 0 h 34"/>
                <a:gd name="T6" fmla="*/ 0 w 48"/>
                <a:gd name="T7" fmla="*/ 7 h 34"/>
                <a:gd name="T8" fmla="*/ 0 w 48"/>
                <a:gd name="T9" fmla="*/ 26 h 34"/>
                <a:gd name="T10" fmla="*/ 7 w 48"/>
                <a:gd name="T11" fmla="*/ 34 h 34"/>
                <a:gd name="T12" fmla="*/ 41 w 48"/>
                <a:gd name="T13" fmla="*/ 34 h 34"/>
                <a:gd name="T14" fmla="*/ 48 w 48"/>
                <a:gd name="T15" fmla="*/ 26 h 34"/>
                <a:gd name="T16" fmla="*/ 48 w 48"/>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34">
                  <a:moveTo>
                    <a:pt x="48" y="7"/>
                  </a:moveTo>
                  <a:cubicBezTo>
                    <a:pt x="48"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8" y="30"/>
                    <a:pt x="48" y="26"/>
                  </a:cubicBezTo>
                  <a:lnTo>
                    <a:pt x="48"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47" name="Freeform 1021"/>
            <p:cNvSpPr/>
            <p:nvPr/>
          </p:nvSpPr>
          <p:spPr bwMode="auto">
            <a:xfrm>
              <a:off x="8229600" y="10995026"/>
              <a:ext cx="184150" cy="127000"/>
            </a:xfrm>
            <a:custGeom>
              <a:avLst/>
              <a:gdLst>
                <a:gd name="T0" fmla="*/ 49 w 49"/>
                <a:gd name="T1" fmla="*/ 7 h 34"/>
                <a:gd name="T2" fmla="*/ 41 w 49"/>
                <a:gd name="T3" fmla="*/ 0 h 34"/>
                <a:gd name="T4" fmla="*/ 7 w 49"/>
                <a:gd name="T5" fmla="*/ 0 h 34"/>
                <a:gd name="T6" fmla="*/ 0 w 49"/>
                <a:gd name="T7" fmla="*/ 7 h 34"/>
                <a:gd name="T8" fmla="*/ 0 w 49"/>
                <a:gd name="T9" fmla="*/ 26 h 34"/>
                <a:gd name="T10" fmla="*/ 7 w 49"/>
                <a:gd name="T11" fmla="*/ 34 h 34"/>
                <a:gd name="T12" fmla="*/ 41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48" name="Freeform 1022"/>
            <p:cNvSpPr/>
            <p:nvPr/>
          </p:nvSpPr>
          <p:spPr bwMode="auto">
            <a:xfrm>
              <a:off x="7835901" y="10821988"/>
              <a:ext cx="498475" cy="150813"/>
            </a:xfrm>
            <a:custGeom>
              <a:avLst/>
              <a:gdLst>
                <a:gd name="T0" fmla="*/ 123 w 133"/>
                <a:gd name="T1" fmla="*/ 17 h 40"/>
                <a:gd name="T2" fmla="*/ 72 w 133"/>
                <a:gd name="T3" fmla="*/ 17 h 40"/>
                <a:gd name="T4" fmla="*/ 72 w 133"/>
                <a:gd name="T5" fmla="*/ 0 h 40"/>
                <a:gd name="T6" fmla="*/ 65 w 133"/>
                <a:gd name="T7" fmla="*/ 0 h 40"/>
                <a:gd name="T8" fmla="*/ 65 w 133"/>
                <a:gd name="T9" fmla="*/ 17 h 40"/>
                <a:gd name="T10" fmla="*/ 10 w 133"/>
                <a:gd name="T11" fmla="*/ 17 h 40"/>
                <a:gd name="T12" fmla="*/ 0 w 133"/>
                <a:gd name="T13" fmla="*/ 26 h 40"/>
                <a:gd name="T14" fmla="*/ 0 w 133"/>
                <a:gd name="T15" fmla="*/ 40 h 40"/>
                <a:gd name="T16" fmla="*/ 5 w 133"/>
                <a:gd name="T17" fmla="*/ 40 h 40"/>
                <a:gd name="T18" fmla="*/ 5 w 133"/>
                <a:gd name="T19" fmla="*/ 26 h 40"/>
                <a:gd name="T20" fmla="*/ 10 w 133"/>
                <a:gd name="T21" fmla="*/ 22 h 40"/>
                <a:gd name="T22" fmla="*/ 65 w 133"/>
                <a:gd name="T23" fmla="*/ 22 h 40"/>
                <a:gd name="T24" fmla="*/ 65 w 133"/>
                <a:gd name="T25" fmla="*/ 40 h 40"/>
                <a:gd name="T26" fmla="*/ 72 w 133"/>
                <a:gd name="T27" fmla="*/ 40 h 40"/>
                <a:gd name="T28" fmla="*/ 72 w 133"/>
                <a:gd name="T29" fmla="*/ 22 h 40"/>
                <a:gd name="T30" fmla="*/ 123 w 133"/>
                <a:gd name="T31" fmla="*/ 22 h 40"/>
                <a:gd name="T32" fmla="*/ 128 w 133"/>
                <a:gd name="T33" fmla="*/ 26 h 40"/>
                <a:gd name="T34" fmla="*/ 128 w 133"/>
                <a:gd name="T35" fmla="*/ 40 h 40"/>
                <a:gd name="T36" fmla="*/ 133 w 133"/>
                <a:gd name="T37" fmla="*/ 40 h 40"/>
                <a:gd name="T38" fmla="*/ 133 w 133"/>
                <a:gd name="T39" fmla="*/ 26 h 40"/>
                <a:gd name="T40" fmla="*/ 123 w 133"/>
                <a:gd name="T4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3" h="40">
                  <a:moveTo>
                    <a:pt x="123" y="17"/>
                  </a:moveTo>
                  <a:cubicBezTo>
                    <a:pt x="72" y="17"/>
                    <a:pt x="72" y="17"/>
                    <a:pt x="72" y="17"/>
                  </a:cubicBezTo>
                  <a:cubicBezTo>
                    <a:pt x="72" y="0"/>
                    <a:pt x="72" y="0"/>
                    <a:pt x="72" y="0"/>
                  </a:cubicBezTo>
                  <a:cubicBezTo>
                    <a:pt x="65" y="0"/>
                    <a:pt x="65" y="0"/>
                    <a:pt x="65" y="0"/>
                  </a:cubicBezTo>
                  <a:cubicBezTo>
                    <a:pt x="65" y="17"/>
                    <a:pt x="65" y="17"/>
                    <a:pt x="65" y="17"/>
                  </a:cubicBezTo>
                  <a:cubicBezTo>
                    <a:pt x="10" y="17"/>
                    <a:pt x="10" y="17"/>
                    <a:pt x="10" y="17"/>
                  </a:cubicBezTo>
                  <a:cubicBezTo>
                    <a:pt x="4" y="17"/>
                    <a:pt x="0" y="21"/>
                    <a:pt x="0" y="26"/>
                  </a:cubicBezTo>
                  <a:cubicBezTo>
                    <a:pt x="0" y="40"/>
                    <a:pt x="0" y="40"/>
                    <a:pt x="0" y="40"/>
                  </a:cubicBezTo>
                  <a:cubicBezTo>
                    <a:pt x="5" y="40"/>
                    <a:pt x="5" y="40"/>
                    <a:pt x="5" y="40"/>
                  </a:cubicBezTo>
                  <a:cubicBezTo>
                    <a:pt x="5" y="26"/>
                    <a:pt x="5" y="26"/>
                    <a:pt x="5" y="26"/>
                  </a:cubicBezTo>
                  <a:cubicBezTo>
                    <a:pt x="5" y="24"/>
                    <a:pt x="7" y="22"/>
                    <a:pt x="10" y="22"/>
                  </a:cubicBezTo>
                  <a:cubicBezTo>
                    <a:pt x="65" y="22"/>
                    <a:pt x="65" y="22"/>
                    <a:pt x="65" y="22"/>
                  </a:cubicBezTo>
                  <a:cubicBezTo>
                    <a:pt x="65" y="40"/>
                    <a:pt x="65" y="40"/>
                    <a:pt x="65" y="40"/>
                  </a:cubicBezTo>
                  <a:cubicBezTo>
                    <a:pt x="72" y="40"/>
                    <a:pt x="72" y="40"/>
                    <a:pt x="72" y="40"/>
                  </a:cubicBezTo>
                  <a:cubicBezTo>
                    <a:pt x="72" y="22"/>
                    <a:pt x="72" y="22"/>
                    <a:pt x="72" y="22"/>
                  </a:cubicBezTo>
                  <a:cubicBezTo>
                    <a:pt x="123" y="22"/>
                    <a:pt x="123" y="22"/>
                    <a:pt x="123" y="22"/>
                  </a:cubicBezTo>
                  <a:cubicBezTo>
                    <a:pt x="125" y="22"/>
                    <a:pt x="128" y="24"/>
                    <a:pt x="128" y="26"/>
                  </a:cubicBezTo>
                  <a:cubicBezTo>
                    <a:pt x="128" y="40"/>
                    <a:pt x="128" y="40"/>
                    <a:pt x="128" y="40"/>
                  </a:cubicBezTo>
                  <a:cubicBezTo>
                    <a:pt x="133" y="40"/>
                    <a:pt x="133" y="40"/>
                    <a:pt x="133" y="40"/>
                  </a:cubicBezTo>
                  <a:cubicBezTo>
                    <a:pt x="133" y="26"/>
                    <a:pt x="133" y="26"/>
                    <a:pt x="133" y="26"/>
                  </a:cubicBezTo>
                  <a:cubicBezTo>
                    <a:pt x="133" y="21"/>
                    <a:pt x="128" y="17"/>
                    <a:pt x="123"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sp>
        <p:nvSpPr>
          <p:cNvPr id="49" name="Freeform 898"/>
          <p:cNvSpPr>
            <a:spLocks noEditPoints="1"/>
          </p:cNvSpPr>
          <p:nvPr/>
        </p:nvSpPr>
        <p:spPr bwMode="auto">
          <a:xfrm>
            <a:off x="8720692" y="4286212"/>
            <a:ext cx="787400" cy="541338"/>
          </a:xfrm>
          <a:custGeom>
            <a:avLst/>
            <a:gdLst>
              <a:gd name="T0" fmla="*/ 107 w 210"/>
              <a:gd name="T1" fmla="*/ 101 h 144"/>
              <a:gd name="T2" fmla="*/ 94 w 210"/>
              <a:gd name="T3" fmla="*/ 89 h 144"/>
              <a:gd name="T4" fmla="*/ 94 w 210"/>
              <a:gd name="T5" fmla="*/ 80 h 144"/>
              <a:gd name="T6" fmla="*/ 100 w 210"/>
              <a:gd name="T7" fmla="*/ 67 h 144"/>
              <a:gd name="T8" fmla="*/ 102 w 210"/>
              <a:gd name="T9" fmla="*/ 50 h 144"/>
              <a:gd name="T10" fmla="*/ 101 w 210"/>
              <a:gd name="T11" fmla="*/ 32 h 144"/>
              <a:gd name="T12" fmla="*/ 96 w 210"/>
              <a:gd name="T13" fmla="*/ 11 h 144"/>
              <a:gd name="T14" fmla="*/ 88 w 210"/>
              <a:gd name="T15" fmla="*/ 7 h 144"/>
              <a:gd name="T16" fmla="*/ 46 w 210"/>
              <a:gd name="T17" fmla="*/ 45 h 144"/>
              <a:gd name="T18" fmla="*/ 48 w 210"/>
              <a:gd name="T19" fmla="*/ 69 h 144"/>
              <a:gd name="T20" fmla="*/ 53 w 210"/>
              <a:gd name="T21" fmla="*/ 81 h 144"/>
              <a:gd name="T22" fmla="*/ 54 w 210"/>
              <a:gd name="T23" fmla="*/ 89 h 144"/>
              <a:gd name="T24" fmla="*/ 41 w 210"/>
              <a:gd name="T25" fmla="*/ 101 h 144"/>
              <a:gd name="T26" fmla="*/ 1 w 210"/>
              <a:gd name="T27" fmla="*/ 122 h 144"/>
              <a:gd name="T28" fmla="*/ 147 w 210"/>
              <a:gd name="T29" fmla="*/ 144 h 144"/>
              <a:gd name="T30" fmla="*/ 130 w 210"/>
              <a:gd name="T31" fmla="*/ 111 h 144"/>
              <a:gd name="T32" fmla="*/ 155 w 210"/>
              <a:gd name="T33" fmla="*/ 103 h 144"/>
              <a:gd name="T34" fmla="*/ 146 w 210"/>
              <a:gd name="T35" fmla="*/ 95 h 144"/>
              <a:gd name="T36" fmla="*/ 146 w 210"/>
              <a:gd name="T37" fmla="*/ 88 h 144"/>
              <a:gd name="T38" fmla="*/ 150 w 210"/>
              <a:gd name="T39" fmla="*/ 79 h 144"/>
              <a:gd name="T40" fmla="*/ 152 w 210"/>
              <a:gd name="T41" fmla="*/ 67 h 144"/>
              <a:gd name="T42" fmla="*/ 151 w 210"/>
              <a:gd name="T43" fmla="*/ 54 h 144"/>
              <a:gd name="T44" fmla="*/ 147 w 210"/>
              <a:gd name="T45" fmla="*/ 39 h 144"/>
              <a:gd name="T46" fmla="*/ 142 w 210"/>
              <a:gd name="T47" fmla="*/ 36 h 144"/>
              <a:gd name="T48" fmla="*/ 111 w 210"/>
              <a:gd name="T49" fmla="*/ 63 h 144"/>
              <a:gd name="T50" fmla="*/ 113 w 210"/>
              <a:gd name="T51" fmla="*/ 80 h 144"/>
              <a:gd name="T52" fmla="*/ 116 w 210"/>
              <a:gd name="T53" fmla="*/ 89 h 144"/>
              <a:gd name="T54" fmla="*/ 117 w 210"/>
              <a:gd name="T55" fmla="*/ 95 h 144"/>
              <a:gd name="T56" fmla="*/ 122 w 210"/>
              <a:gd name="T57" fmla="*/ 104 h 144"/>
              <a:gd name="T58" fmla="*/ 136 w 210"/>
              <a:gd name="T59" fmla="*/ 109 h 144"/>
              <a:gd name="T60" fmla="*/ 151 w 210"/>
              <a:gd name="T61" fmla="*/ 121 h 144"/>
              <a:gd name="T62" fmla="*/ 151 w 210"/>
              <a:gd name="T63" fmla="*/ 130 h 144"/>
              <a:gd name="T64" fmla="*/ 184 w 210"/>
              <a:gd name="T65" fmla="*/ 134 h 144"/>
              <a:gd name="T66" fmla="*/ 171 w 210"/>
              <a:gd name="T67" fmla="*/ 110 h 144"/>
              <a:gd name="T68" fmla="*/ 201 w 210"/>
              <a:gd name="T69" fmla="*/ 108 h 144"/>
              <a:gd name="T70" fmla="*/ 186 w 210"/>
              <a:gd name="T71" fmla="*/ 102 h 144"/>
              <a:gd name="T72" fmla="*/ 181 w 210"/>
              <a:gd name="T73" fmla="*/ 97 h 144"/>
              <a:gd name="T74" fmla="*/ 184 w 210"/>
              <a:gd name="T75" fmla="*/ 88 h 144"/>
              <a:gd name="T76" fmla="*/ 187 w 210"/>
              <a:gd name="T77" fmla="*/ 83 h 144"/>
              <a:gd name="T78" fmla="*/ 186 w 210"/>
              <a:gd name="T79" fmla="*/ 76 h 144"/>
              <a:gd name="T80" fmla="*/ 186 w 210"/>
              <a:gd name="T81" fmla="*/ 61 h 144"/>
              <a:gd name="T82" fmla="*/ 182 w 210"/>
              <a:gd name="T83" fmla="*/ 58 h 144"/>
              <a:gd name="T84" fmla="*/ 165 w 210"/>
              <a:gd name="T85" fmla="*/ 57 h 144"/>
              <a:gd name="T86" fmla="*/ 158 w 210"/>
              <a:gd name="T87" fmla="*/ 79 h 144"/>
              <a:gd name="T88" fmla="*/ 162 w 210"/>
              <a:gd name="T89" fmla="*/ 87 h 144"/>
              <a:gd name="T90" fmla="*/ 165 w 210"/>
              <a:gd name="T91" fmla="*/ 97 h 144"/>
              <a:gd name="T92" fmla="*/ 161 w 210"/>
              <a:gd name="T93" fmla="*/ 102 h 144"/>
              <a:gd name="T94" fmla="*/ 173 w 210"/>
              <a:gd name="T95" fmla="*/ 107 h 144"/>
              <a:gd name="T96" fmla="*/ 187 w 210"/>
              <a:gd name="T97" fmla="*/ 117 h 144"/>
              <a:gd name="T98" fmla="*/ 187 w 210"/>
              <a:gd name="T99" fmla="*/ 118 h 144"/>
              <a:gd name="T100" fmla="*/ 187 w 210"/>
              <a:gd name="T101" fmla="*/ 125 h 144"/>
              <a:gd name="T102" fmla="*/ 210 w 210"/>
              <a:gd name="T103" fmla="*/ 11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0" h="144">
                <a:moveTo>
                  <a:pt x="130" y="111"/>
                </a:moveTo>
                <a:cubicBezTo>
                  <a:pt x="122" y="108"/>
                  <a:pt x="114" y="104"/>
                  <a:pt x="107" y="101"/>
                </a:cubicBezTo>
                <a:cubicBezTo>
                  <a:pt x="105" y="100"/>
                  <a:pt x="102" y="100"/>
                  <a:pt x="100" y="99"/>
                </a:cubicBezTo>
                <a:cubicBezTo>
                  <a:pt x="98" y="98"/>
                  <a:pt x="95" y="92"/>
                  <a:pt x="94" y="89"/>
                </a:cubicBezTo>
                <a:cubicBezTo>
                  <a:pt x="93" y="89"/>
                  <a:pt x="91" y="89"/>
                  <a:pt x="90" y="88"/>
                </a:cubicBezTo>
                <a:cubicBezTo>
                  <a:pt x="90" y="84"/>
                  <a:pt x="93" y="84"/>
                  <a:pt x="94" y="80"/>
                </a:cubicBezTo>
                <a:cubicBezTo>
                  <a:pt x="95" y="77"/>
                  <a:pt x="94" y="73"/>
                  <a:pt x="96" y="71"/>
                </a:cubicBezTo>
                <a:cubicBezTo>
                  <a:pt x="97" y="69"/>
                  <a:pt x="99" y="69"/>
                  <a:pt x="100" y="67"/>
                </a:cubicBezTo>
                <a:cubicBezTo>
                  <a:pt x="101" y="66"/>
                  <a:pt x="102" y="63"/>
                  <a:pt x="102" y="61"/>
                </a:cubicBezTo>
                <a:cubicBezTo>
                  <a:pt x="103" y="58"/>
                  <a:pt x="103" y="53"/>
                  <a:pt x="102" y="50"/>
                </a:cubicBezTo>
                <a:cubicBezTo>
                  <a:pt x="101" y="48"/>
                  <a:pt x="100" y="48"/>
                  <a:pt x="100" y="46"/>
                </a:cubicBezTo>
                <a:cubicBezTo>
                  <a:pt x="100" y="43"/>
                  <a:pt x="101" y="34"/>
                  <a:pt x="101" y="32"/>
                </a:cubicBezTo>
                <a:cubicBezTo>
                  <a:pt x="101" y="26"/>
                  <a:pt x="101" y="22"/>
                  <a:pt x="100" y="17"/>
                </a:cubicBezTo>
                <a:cubicBezTo>
                  <a:pt x="100" y="17"/>
                  <a:pt x="98" y="12"/>
                  <a:pt x="96" y="11"/>
                </a:cubicBezTo>
                <a:cubicBezTo>
                  <a:pt x="91" y="10"/>
                  <a:pt x="91" y="10"/>
                  <a:pt x="91" y="10"/>
                </a:cubicBezTo>
                <a:cubicBezTo>
                  <a:pt x="88" y="7"/>
                  <a:pt x="88" y="7"/>
                  <a:pt x="88" y="7"/>
                </a:cubicBezTo>
                <a:cubicBezTo>
                  <a:pt x="77" y="0"/>
                  <a:pt x="64" y="5"/>
                  <a:pt x="57" y="8"/>
                </a:cubicBezTo>
                <a:cubicBezTo>
                  <a:pt x="48" y="11"/>
                  <a:pt x="41" y="25"/>
                  <a:pt x="46" y="45"/>
                </a:cubicBezTo>
                <a:cubicBezTo>
                  <a:pt x="46" y="49"/>
                  <a:pt x="44" y="50"/>
                  <a:pt x="44" y="52"/>
                </a:cubicBezTo>
                <a:cubicBezTo>
                  <a:pt x="44" y="56"/>
                  <a:pt x="44" y="66"/>
                  <a:pt x="48" y="69"/>
                </a:cubicBezTo>
                <a:cubicBezTo>
                  <a:pt x="49" y="69"/>
                  <a:pt x="51" y="70"/>
                  <a:pt x="51" y="69"/>
                </a:cubicBezTo>
                <a:cubicBezTo>
                  <a:pt x="52" y="73"/>
                  <a:pt x="52" y="77"/>
                  <a:pt x="53" y="81"/>
                </a:cubicBezTo>
                <a:cubicBezTo>
                  <a:pt x="54" y="84"/>
                  <a:pt x="56" y="84"/>
                  <a:pt x="57" y="88"/>
                </a:cubicBezTo>
                <a:cubicBezTo>
                  <a:pt x="54" y="89"/>
                  <a:pt x="54" y="89"/>
                  <a:pt x="54" y="89"/>
                </a:cubicBezTo>
                <a:cubicBezTo>
                  <a:pt x="52" y="92"/>
                  <a:pt x="50" y="98"/>
                  <a:pt x="47" y="99"/>
                </a:cubicBezTo>
                <a:cubicBezTo>
                  <a:pt x="45" y="100"/>
                  <a:pt x="43" y="100"/>
                  <a:pt x="41" y="101"/>
                </a:cubicBezTo>
                <a:cubicBezTo>
                  <a:pt x="34" y="104"/>
                  <a:pt x="25" y="108"/>
                  <a:pt x="18" y="111"/>
                </a:cubicBezTo>
                <a:cubicBezTo>
                  <a:pt x="11" y="114"/>
                  <a:pt x="3" y="115"/>
                  <a:pt x="1" y="122"/>
                </a:cubicBezTo>
                <a:cubicBezTo>
                  <a:pt x="1" y="127"/>
                  <a:pt x="0" y="138"/>
                  <a:pt x="0" y="144"/>
                </a:cubicBezTo>
                <a:cubicBezTo>
                  <a:pt x="147" y="144"/>
                  <a:pt x="147" y="144"/>
                  <a:pt x="147" y="144"/>
                </a:cubicBezTo>
                <a:cubicBezTo>
                  <a:pt x="147" y="138"/>
                  <a:pt x="147" y="127"/>
                  <a:pt x="147" y="122"/>
                </a:cubicBezTo>
                <a:cubicBezTo>
                  <a:pt x="145" y="115"/>
                  <a:pt x="137" y="114"/>
                  <a:pt x="130" y="111"/>
                </a:cubicBezTo>
                <a:close/>
                <a:moveTo>
                  <a:pt x="171" y="110"/>
                </a:moveTo>
                <a:cubicBezTo>
                  <a:pt x="166" y="108"/>
                  <a:pt x="160" y="105"/>
                  <a:pt x="155" y="103"/>
                </a:cubicBezTo>
                <a:cubicBezTo>
                  <a:pt x="153" y="103"/>
                  <a:pt x="152" y="102"/>
                  <a:pt x="150" y="102"/>
                </a:cubicBezTo>
                <a:cubicBezTo>
                  <a:pt x="149" y="101"/>
                  <a:pt x="147" y="97"/>
                  <a:pt x="146" y="95"/>
                </a:cubicBezTo>
                <a:cubicBezTo>
                  <a:pt x="145" y="94"/>
                  <a:pt x="144" y="94"/>
                  <a:pt x="143" y="94"/>
                </a:cubicBezTo>
                <a:cubicBezTo>
                  <a:pt x="143" y="91"/>
                  <a:pt x="145" y="91"/>
                  <a:pt x="146" y="88"/>
                </a:cubicBezTo>
                <a:cubicBezTo>
                  <a:pt x="147" y="86"/>
                  <a:pt x="146" y="84"/>
                  <a:pt x="147" y="82"/>
                </a:cubicBezTo>
                <a:cubicBezTo>
                  <a:pt x="148" y="80"/>
                  <a:pt x="150" y="80"/>
                  <a:pt x="150" y="79"/>
                </a:cubicBezTo>
                <a:cubicBezTo>
                  <a:pt x="151" y="78"/>
                  <a:pt x="152" y="76"/>
                  <a:pt x="152" y="75"/>
                </a:cubicBezTo>
                <a:cubicBezTo>
                  <a:pt x="152" y="72"/>
                  <a:pt x="153" y="69"/>
                  <a:pt x="152" y="67"/>
                </a:cubicBezTo>
                <a:cubicBezTo>
                  <a:pt x="151" y="65"/>
                  <a:pt x="150" y="65"/>
                  <a:pt x="150" y="64"/>
                </a:cubicBezTo>
                <a:cubicBezTo>
                  <a:pt x="150" y="62"/>
                  <a:pt x="151" y="55"/>
                  <a:pt x="151" y="54"/>
                </a:cubicBezTo>
                <a:cubicBezTo>
                  <a:pt x="151" y="50"/>
                  <a:pt x="151" y="47"/>
                  <a:pt x="150" y="43"/>
                </a:cubicBezTo>
                <a:cubicBezTo>
                  <a:pt x="150" y="43"/>
                  <a:pt x="149" y="40"/>
                  <a:pt x="147" y="39"/>
                </a:cubicBezTo>
                <a:cubicBezTo>
                  <a:pt x="144" y="38"/>
                  <a:pt x="144" y="38"/>
                  <a:pt x="144" y="38"/>
                </a:cubicBezTo>
                <a:cubicBezTo>
                  <a:pt x="142" y="36"/>
                  <a:pt x="142" y="36"/>
                  <a:pt x="142" y="36"/>
                </a:cubicBezTo>
                <a:cubicBezTo>
                  <a:pt x="133" y="31"/>
                  <a:pt x="124" y="35"/>
                  <a:pt x="120" y="37"/>
                </a:cubicBezTo>
                <a:cubicBezTo>
                  <a:pt x="113" y="39"/>
                  <a:pt x="108" y="49"/>
                  <a:pt x="111" y="63"/>
                </a:cubicBezTo>
                <a:cubicBezTo>
                  <a:pt x="112" y="66"/>
                  <a:pt x="110" y="67"/>
                  <a:pt x="110" y="68"/>
                </a:cubicBezTo>
                <a:cubicBezTo>
                  <a:pt x="110" y="71"/>
                  <a:pt x="111" y="78"/>
                  <a:pt x="113" y="80"/>
                </a:cubicBezTo>
                <a:cubicBezTo>
                  <a:pt x="114" y="80"/>
                  <a:pt x="116" y="81"/>
                  <a:pt x="116" y="81"/>
                </a:cubicBezTo>
                <a:cubicBezTo>
                  <a:pt x="116" y="84"/>
                  <a:pt x="116" y="86"/>
                  <a:pt x="116" y="89"/>
                </a:cubicBezTo>
                <a:cubicBezTo>
                  <a:pt x="117" y="91"/>
                  <a:pt x="119" y="91"/>
                  <a:pt x="119" y="94"/>
                </a:cubicBezTo>
                <a:cubicBezTo>
                  <a:pt x="117" y="95"/>
                  <a:pt x="117" y="95"/>
                  <a:pt x="117" y="95"/>
                </a:cubicBezTo>
                <a:cubicBezTo>
                  <a:pt x="116" y="96"/>
                  <a:pt x="115" y="99"/>
                  <a:pt x="114" y="100"/>
                </a:cubicBezTo>
                <a:cubicBezTo>
                  <a:pt x="117" y="101"/>
                  <a:pt x="119" y="103"/>
                  <a:pt x="122" y="104"/>
                </a:cubicBezTo>
                <a:cubicBezTo>
                  <a:pt x="125" y="105"/>
                  <a:pt x="128" y="106"/>
                  <a:pt x="131" y="108"/>
                </a:cubicBezTo>
                <a:cubicBezTo>
                  <a:pt x="133" y="108"/>
                  <a:pt x="134" y="109"/>
                  <a:pt x="136" y="109"/>
                </a:cubicBezTo>
                <a:cubicBezTo>
                  <a:pt x="141" y="111"/>
                  <a:pt x="148" y="114"/>
                  <a:pt x="150" y="121"/>
                </a:cubicBezTo>
                <a:cubicBezTo>
                  <a:pt x="151" y="121"/>
                  <a:pt x="151" y="121"/>
                  <a:pt x="151" y="121"/>
                </a:cubicBezTo>
                <a:cubicBezTo>
                  <a:pt x="151" y="122"/>
                  <a:pt x="151" y="122"/>
                  <a:pt x="151" y="122"/>
                </a:cubicBezTo>
                <a:cubicBezTo>
                  <a:pt x="151" y="124"/>
                  <a:pt x="151" y="127"/>
                  <a:pt x="151" y="130"/>
                </a:cubicBezTo>
                <a:cubicBezTo>
                  <a:pt x="151" y="131"/>
                  <a:pt x="151" y="133"/>
                  <a:pt x="151" y="134"/>
                </a:cubicBezTo>
                <a:cubicBezTo>
                  <a:pt x="184" y="134"/>
                  <a:pt x="184" y="134"/>
                  <a:pt x="184" y="134"/>
                </a:cubicBezTo>
                <a:cubicBezTo>
                  <a:pt x="184" y="130"/>
                  <a:pt x="184" y="121"/>
                  <a:pt x="184" y="118"/>
                </a:cubicBezTo>
                <a:cubicBezTo>
                  <a:pt x="182" y="113"/>
                  <a:pt x="176" y="112"/>
                  <a:pt x="171" y="110"/>
                </a:cubicBezTo>
                <a:close/>
                <a:moveTo>
                  <a:pt x="210" y="113"/>
                </a:moveTo>
                <a:cubicBezTo>
                  <a:pt x="208" y="110"/>
                  <a:pt x="204" y="109"/>
                  <a:pt x="201" y="108"/>
                </a:cubicBezTo>
                <a:cubicBezTo>
                  <a:pt x="197" y="106"/>
                  <a:pt x="193" y="105"/>
                  <a:pt x="190" y="103"/>
                </a:cubicBezTo>
                <a:cubicBezTo>
                  <a:pt x="188" y="103"/>
                  <a:pt x="187" y="103"/>
                  <a:pt x="186" y="102"/>
                </a:cubicBezTo>
                <a:cubicBezTo>
                  <a:pt x="185" y="101"/>
                  <a:pt x="184" y="99"/>
                  <a:pt x="183" y="97"/>
                </a:cubicBezTo>
                <a:cubicBezTo>
                  <a:pt x="183" y="97"/>
                  <a:pt x="182" y="97"/>
                  <a:pt x="181" y="97"/>
                </a:cubicBezTo>
                <a:cubicBezTo>
                  <a:pt x="181" y="95"/>
                  <a:pt x="183" y="95"/>
                  <a:pt x="183" y="93"/>
                </a:cubicBezTo>
                <a:cubicBezTo>
                  <a:pt x="184" y="91"/>
                  <a:pt x="183" y="89"/>
                  <a:pt x="184" y="88"/>
                </a:cubicBezTo>
                <a:cubicBezTo>
                  <a:pt x="185" y="87"/>
                  <a:pt x="186" y="87"/>
                  <a:pt x="186" y="86"/>
                </a:cubicBezTo>
                <a:cubicBezTo>
                  <a:pt x="187" y="86"/>
                  <a:pt x="187" y="84"/>
                  <a:pt x="187" y="83"/>
                </a:cubicBezTo>
                <a:cubicBezTo>
                  <a:pt x="188" y="82"/>
                  <a:pt x="188" y="79"/>
                  <a:pt x="187" y="78"/>
                </a:cubicBezTo>
                <a:cubicBezTo>
                  <a:pt x="187" y="77"/>
                  <a:pt x="186" y="77"/>
                  <a:pt x="186" y="76"/>
                </a:cubicBezTo>
                <a:cubicBezTo>
                  <a:pt x="186" y="74"/>
                  <a:pt x="187" y="70"/>
                  <a:pt x="187" y="69"/>
                </a:cubicBezTo>
                <a:cubicBezTo>
                  <a:pt x="187" y="66"/>
                  <a:pt x="187" y="64"/>
                  <a:pt x="186" y="61"/>
                </a:cubicBezTo>
                <a:cubicBezTo>
                  <a:pt x="186" y="61"/>
                  <a:pt x="185" y="59"/>
                  <a:pt x="184" y="58"/>
                </a:cubicBezTo>
                <a:cubicBezTo>
                  <a:pt x="182" y="58"/>
                  <a:pt x="182" y="58"/>
                  <a:pt x="182" y="58"/>
                </a:cubicBezTo>
                <a:cubicBezTo>
                  <a:pt x="180" y="57"/>
                  <a:pt x="180" y="57"/>
                  <a:pt x="180" y="57"/>
                </a:cubicBezTo>
                <a:cubicBezTo>
                  <a:pt x="175" y="53"/>
                  <a:pt x="168" y="55"/>
                  <a:pt x="165" y="57"/>
                </a:cubicBezTo>
                <a:cubicBezTo>
                  <a:pt x="160" y="58"/>
                  <a:pt x="157" y="65"/>
                  <a:pt x="159" y="75"/>
                </a:cubicBezTo>
                <a:cubicBezTo>
                  <a:pt x="160" y="77"/>
                  <a:pt x="158" y="78"/>
                  <a:pt x="158" y="79"/>
                </a:cubicBezTo>
                <a:cubicBezTo>
                  <a:pt x="158" y="81"/>
                  <a:pt x="159" y="86"/>
                  <a:pt x="160" y="87"/>
                </a:cubicBezTo>
                <a:cubicBezTo>
                  <a:pt x="161" y="87"/>
                  <a:pt x="162" y="87"/>
                  <a:pt x="162" y="87"/>
                </a:cubicBezTo>
                <a:cubicBezTo>
                  <a:pt x="162" y="89"/>
                  <a:pt x="162" y="91"/>
                  <a:pt x="163" y="93"/>
                </a:cubicBezTo>
                <a:cubicBezTo>
                  <a:pt x="163" y="95"/>
                  <a:pt x="164" y="95"/>
                  <a:pt x="165" y="97"/>
                </a:cubicBezTo>
                <a:cubicBezTo>
                  <a:pt x="163" y="97"/>
                  <a:pt x="163" y="97"/>
                  <a:pt x="163" y="97"/>
                </a:cubicBezTo>
                <a:cubicBezTo>
                  <a:pt x="163" y="98"/>
                  <a:pt x="162" y="101"/>
                  <a:pt x="161" y="102"/>
                </a:cubicBezTo>
                <a:cubicBezTo>
                  <a:pt x="162" y="103"/>
                  <a:pt x="164" y="103"/>
                  <a:pt x="166" y="104"/>
                </a:cubicBezTo>
                <a:cubicBezTo>
                  <a:pt x="168" y="105"/>
                  <a:pt x="171" y="106"/>
                  <a:pt x="173" y="107"/>
                </a:cubicBezTo>
                <a:cubicBezTo>
                  <a:pt x="174" y="107"/>
                  <a:pt x="175" y="108"/>
                  <a:pt x="176" y="108"/>
                </a:cubicBezTo>
                <a:cubicBezTo>
                  <a:pt x="180" y="110"/>
                  <a:pt x="185" y="111"/>
                  <a:pt x="187" y="117"/>
                </a:cubicBezTo>
                <a:cubicBezTo>
                  <a:pt x="187" y="117"/>
                  <a:pt x="187" y="117"/>
                  <a:pt x="187" y="117"/>
                </a:cubicBezTo>
                <a:cubicBezTo>
                  <a:pt x="187" y="118"/>
                  <a:pt x="187" y="118"/>
                  <a:pt x="187" y="118"/>
                </a:cubicBezTo>
                <a:cubicBezTo>
                  <a:pt x="187" y="119"/>
                  <a:pt x="187" y="121"/>
                  <a:pt x="187" y="124"/>
                </a:cubicBezTo>
                <a:cubicBezTo>
                  <a:pt x="187" y="124"/>
                  <a:pt x="187" y="124"/>
                  <a:pt x="187" y="125"/>
                </a:cubicBezTo>
                <a:cubicBezTo>
                  <a:pt x="210" y="125"/>
                  <a:pt x="210" y="125"/>
                  <a:pt x="210" y="125"/>
                </a:cubicBezTo>
                <a:cubicBezTo>
                  <a:pt x="210" y="121"/>
                  <a:pt x="210" y="116"/>
                  <a:pt x="210" y="113"/>
                </a:cubicBezTo>
                <a:close/>
              </a:path>
            </a:pathLst>
          </a:custGeom>
          <a:solidFill>
            <a:schemeClr val="bg1"/>
          </a:solidFill>
          <a:ln>
            <a:noFill/>
          </a:ln>
        </p:spPr>
        <p:txBody>
          <a:bodyPr vert="horz" wrap="square" lIns="91440" tIns="45720" rIns="91440" bIns="45720" numCol="1" anchor="t" anchorCtr="0" compatLnSpc="1"/>
          <a:lstStyle/>
          <a:p>
            <a:endParaRPr lang="en-US" dirty="0"/>
          </a:p>
        </p:txBody>
      </p:sp>
      <p:sp>
        <p:nvSpPr>
          <p:cNvPr id="50" name="矩形 49"/>
          <p:cNvSpPr/>
          <p:nvPr/>
        </p:nvSpPr>
        <p:spPr>
          <a:xfrm>
            <a:off x="5952510" y="4005257"/>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5.2.5</a:t>
            </a:r>
            <a:endParaRPr lang="zh-CN" altLang="en-US" sz="2400" b="1" dirty="0">
              <a:latin typeface="+mj-ea"/>
            </a:endParaRPr>
          </a:p>
        </p:txBody>
      </p:sp>
      <p:sp>
        <p:nvSpPr>
          <p:cNvPr id="51" name="矩形 50"/>
          <p:cNvSpPr/>
          <p:nvPr/>
        </p:nvSpPr>
        <p:spPr>
          <a:xfrm>
            <a:off x="5920143" y="4317036"/>
            <a:ext cx="2299625"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规划网站的后台管理</a:t>
            </a:r>
            <a:endParaRPr lang="en-US" altLang="zh-CN" sz="2400" dirty="0">
              <a:solidFill>
                <a:schemeClr val="tx1">
                  <a:lumMod val="75000"/>
                  <a:lumOff val="25000"/>
                </a:schemeClr>
              </a:solidFill>
            </a:endParaRPr>
          </a:p>
        </p:txBody>
      </p:sp>
      <p:sp>
        <p:nvSpPr>
          <p:cNvPr id="52" name="矩形 51"/>
          <p:cNvSpPr/>
          <p:nvPr/>
        </p:nvSpPr>
        <p:spPr>
          <a:xfrm>
            <a:off x="9629144" y="4048849"/>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5.2.6</a:t>
            </a:r>
            <a:endParaRPr lang="zh-CN" altLang="en-US" sz="2400" b="1" dirty="0" smtClean="0">
              <a:latin typeface="+mj-ea"/>
            </a:endParaRPr>
          </a:p>
        </p:txBody>
      </p:sp>
      <p:sp>
        <p:nvSpPr>
          <p:cNvPr id="53" name="矩形 52"/>
          <p:cNvSpPr/>
          <p:nvPr/>
        </p:nvSpPr>
        <p:spPr>
          <a:xfrm>
            <a:off x="9611525" y="4360629"/>
            <a:ext cx="2201933"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安装网站的流量统计软件</a:t>
            </a:r>
            <a:endParaRPr lang="en-US" altLang="zh-CN" sz="2400"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a:off x="5213839" y="2330589"/>
            <a:ext cx="757017" cy="578515"/>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smtClean="0"/>
              <a:t>01</a:t>
            </a:r>
            <a:endParaRPr lang="zh-CN" altLang="en-US" sz="2400" dirty="0"/>
          </a:p>
        </p:txBody>
      </p:sp>
      <p:sp>
        <p:nvSpPr>
          <p:cNvPr id="18" name="矩形 17"/>
          <p:cNvSpPr/>
          <p:nvPr/>
        </p:nvSpPr>
        <p:spPr>
          <a:xfrm>
            <a:off x="5213839" y="3161549"/>
            <a:ext cx="757017" cy="578515"/>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smtClean="0"/>
              <a:t>02</a:t>
            </a:r>
            <a:endParaRPr lang="zh-CN" altLang="en-US" sz="2400" dirty="0"/>
          </a:p>
        </p:txBody>
      </p:sp>
      <p:sp>
        <p:nvSpPr>
          <p:cNvPr id="19" name="矩形 18"/>
          <p:cNvSpPr/>
          <p:nvPr/>
        </p:nvSpPr>
        <p:spPr>
          <a:xfrm>
            <a:off x="5213840" y="3992510"/>
            <a:ext cx="757017" cy="578515"/>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smtClean="0"/>
              <a:t>03</a:t>
            </a:r>
            <a:endParaRPr lang="zh-CN" altLang="en-US" sz="2400" dirty="0"/>
          </a:p>
        </p:txBody>
      </p:sp>
      <p:sp>
        <p:nvSpPr>
          <p:cNvPr id="20" name="矩形 19"/>
          <p:cNvSpPr/>
          <p:nvPr/>
        </p:nvSpPr>
        <p:spPr>
          <a:xfrm>
            <a:off x="5213839" y="4823469"/>
            <a:ext cx="757017" cy="578515"/>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smtClean="0"/>
              <a:t>04</a:t>
            </a:r>
            <a:endParaRPr lang="zh-CN" altLang="en-US" sz="2400" dirty="0"/>
          </a:p>
        </p:txBody>
      </p:sp>
      <p:sp>
        <p:nvSpPr>
          <p:cNvPr id="21" name="矩形 20"/>
          <p:cNvSpPr/>
          <p:nvPr/>
        </p:nvSpPr>
        <p:spPr>
          <a:xfrm>
            <a:off x="6014398" y="2228991"/>
            <a:ext cx="6882950" cy="611189"/>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sz="2400" dirty="0" smtClean="0"/>
              <a:t>域名设计的原则</a:t>
            </a:r>
            <a:endParaRPr lang="en-US" altLang="zh-CN" sz="2400" dirty="0">
              <a:solidFill>
                <a:schemeClr val="bg2">
                  <a:lumMod val="25000"/>
                </a:schemeClr>
              </a:solidFill>
            </a:endParaRPr>
          </a:p>
        </p:txBody>
      </p:sp>
      <p:sp>
        <p:nvSpPr>
          <p:cNvPr id="22" name="矩形 21"/>
          <p:cNvSpPr/>
          <p:nvPr/>
        </p:nvSpPr>
        <p:spPr>
          <a:xfrm>
            <a:off x="6014398" y="3075175"/>
            <a:ext cx="6882950" cy="611189"/>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sz="2400" dirty="0" smtClean="0"/>
              <a:t>域名设计要注意的问题</a:t>
            </a:r>
            <a:endParaRPr lang="en-US" altLang="zh-CN" sz="2400" dirty="0"/>
          </a:p>
        </p:txBody>
      </p:sp>
      <p:sp>
        <p:nvSpPr>
          <p:cNvPr id="23" name="矩形 22"/>
          <p:cNvSpPr/>
          <p:nvPr/>
        </p:nvSpPr>
        <p:spPr>
          <a:xfrm>
            <a:off x="6014398" y="3890910"/>
            <a:ext cx="6882950" cy="611189"/>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sz="2400" dirty="0" smtClean="0"/>
              <a:t>域名的组成</a:t>
            </a:r>
            <a:endParaRPr lang="en-US" altLang="zh-CN" sz="2400" dirty="0">
              <a:solidFill>
                <a:schemeClr val="bg2">
                  <a:lumMod val="25000"/>
                </a:schemeClr>
              </a:solidFill>
            </a:endParaRPr>
          </a:p>
        </p:txBody>
      </p:sp>
      <p:sp>
        <p:nvSpPr>
          <p:cNvPr id="24" name="矩形 23"/>
          <p:cNvSpPr/>
          <p:nvPr/>
        </p:nvSpPr>
        <p:spPr>
          <a:xfrm>
            <a:off x="6014398" y="4721870"/>
            <a:ext cx="6882950" cy="611189"/>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sz="2400" dirty="0" smtClean="0"/>
              <a:t>网上申请流程</a:t>
            </a:r>
            <a:endParaRPr lang="en-US" altLang="zh-CN" sz="2400" dirty="0"/>
          </a:p>
        </p:txBody>
      </p:sp>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5.2</a:t>
            </a:r>
            <a:endParaRPr lang="zh-CN" altLang="en-US" sz="2800" b="1" dirty="0">
              <a:solidFill>
                <a:schemeClr val="bg1"/>
              </a:solidFill>
              <a:latin typeface="+mj-ea"/>
              <a:ea typeface="+mj-ea"/>
            </a:endParaRPr>
          </a:p>
        </p:txBody>
      </p:sp>
      <p:sp>
        <p:nvSpPr>
          <p:cNvPr id="29" name="TextBox 17"/>
          <p:cNvSpPr txBox="1"/>
          <p:nvPr/>
        </p:nvSpPr>
        <p:spPr>
          <a:xfrm>
            <a:off x="2205990" y="609181"/>
            <a:ext cx="5173846" cy="492438"/>
          </a:xfrm>
          <a:prstGeom prst="rect">
            <a:avLst/>
          </a:prstGeom>
          <a:noFill/>
        </p:spPr>
        <p:txBody>
          <a:bodyPr wrap="none" lIns="121917" tIns="60958" rIns="121917" bIns="60958" rtlCol="0">
            <a:spAutoFit/>
          </a:bodyPr>
          <a:lstStyle/>
          <a:p>
            <a:r>
              <a:rPr lang="en-US" sz="2400" b="1" dirty="0" smtClean="0">
                <a:solidFill>
                  <a:schemeClr val="bg1"/>
                </a:solidFill>
                <a:latin typeface="+mj-ea"/>
                <a:ea typeface="+mj-ea"/>
              </a:rPr>
              <a:t>5.2.1  </a:t>
            </a:r>
            <a:r>
              <a:rPr lang="zh-CN" altLang="en-US" sz="2400" b="1" dirty="0" smtClean="0">
                <a:solidFill>
                  <a:schemeClr val="bg1"/>
                </a:solidFill>
              </a:rPr>
              <a:t>网站域名的设计、注册与交易</a:t>
            </a:r>
            <a:endParaRPr lang="en-US" altLang="zh-CN" sz="2400" b="1" dirty="0">
              <a:solidFill>
                <a:schemeClr val="bg1"/>
              </a:solidFill>
              <a:latin typeface="+mj-ea"/>
              <a:ea typeface="+mj-ea"/>
            </a:endParaRPr>
          </a:p>
        </p:txBody>
      </p:sp>
      <p:sp>
        <p:nvSpPr>
          <p:cNvPr id="15" name="矩形 14"/>
          <p:cNvSpPr/>
          <p:nvPr/>
        </p:nvSpPr>
        <p:spPr>
          <a:xfrm>
            <a:off x="600361" y="1586983"/>
            <a:ext cx="2978411" cy="461665"/>
          </a:xfrm>
          <a:prstGeom prst="rect">
            <a:avLst/>
          </a:prstGeom>
          <a:solidFill>
            <a:schemeClr val="accent4"/>
          </a:solidFill>
        </p:spPr>
        <p:txBody>
          <a:bodyPr wrap="square">
            <a:spAutoFit/>
          </a:bodyPr>
          <a:lstStyle/>
          <a:p>
            <a:r>
              <a:rPr lang="en-US" sz="2400" b="1" dirty="0" smtClean="0"/>
              <a:t>1</a:t>
            </a:r>
            <a:r>
              <a:rPr lang="zh-CN" altLang="en-US" sz="2400" b="1" dirty="0" smtClean="0"/>
              <a:t>．域名的含义</a:t>
            </a:r>
            <a:endParaRPr lang="zh-CN" altLang="en-US" sz="2400" b="1" dirty="0"/>
          </a:p>
        </p:txBody>
      </p:sp>
      <p:sp>
        <p:nvSpPr>
          <p:cNvPr id="16" name="Rectangle 1"/>
          <p:cNvSpPr>
            <a:spLocks noChangeArrowheads="1"/>
          </p:cNvSpPr>
          <p:nvPr/>
        </p:nvSpPr>
        <p:spPr bwMode="auto">
          <a:xfrm>
            <a:off x="5116898" y="1585912"/>
            <a:ext cx="3885212" cy="461665"/>
          </a:xfrm>
          <a:prstGeom prst="rect">
            <a:avLst/>
          </a:prstGeom>
          <a:solidFill>
            <a:schemeClr val="accent4"/>
          </a:solidFill>
          <a:ln w="9525">
            <a:noFill/>
            <a:miter lim="800000"/>
          </a:ln>
          <a:effectLst/>
        </p:spPr>
        <p:txBody>
          <a:bodyPr vert="horz" wrap="square" lIns="91440" tIns="45720" rIns="91440" bIns="45720" numCol="1" anchor="ctr" anchorCtr="0" compatLnSpc="1">
            <a:spAutoFit/>
          </a:bodyPr>
          <a:lstStyle/>
          <a:p>
            <a:pPr lvl="0" fontAlgn="base">
              <a:spcBef>
                <a:spcPct val="0"/>
              </a:spcBef>
              <a:spcAft>
                <a:spcPct val="0"/>
              </a:spcAft>
            </a:pPr>
            <a:r>
              <a:rPr kumimoji="0" lang="en-US" altLang="zh-CN" sz="2400" b="1" i="0" u="none" strike="noStrike" cap="none" normalizeH="0" baseline="0" dirty="0" smtClean="0">
                <a:ln>
                  <a:noFill/>
                </a:ln>
                <a:solidFill>
                  <a:srgbClr val="333333"/>
                </a:solidFill>
                <a:effectLst/>
                <a:latin typeface="+mn-ea"/>
                <a:cs typeface="Times New Roman" panose="02020603050405020304" pitchFamily="18" charset="0"/>
              </a:rPr>
              <a:t>2.</a:t>
            </a:r>
            <a:r>
              <a:rPr lang="zh-CN" altLang="en-US" sz="2400" b="1" dirty="0" smtClean="0"/>
              <a:t>域名的设计与注册要点</a:t>
            </a:r>
            <a:endParaRPr kumimoji="0" lang="zh-CN" altLang="en-US" sz="2400" b="1" i="0" u="none" strike="noStrike" cap="none" normalizeH="0" baseline="0" dirty="0" smtClean="0">
              <a:ln>
                <a:noFill/>
              </a:ln>
              <a:solidFill>
                <a:schemeClr val="tx1"/>
              </a:solidFill>
              <a:effectLst/>
              <a:latin typeface="+mn-ea"/>
              <a:cs typeface="宋体" panose="02010600030101010101" pitchFamily="2" charset="-122"/>
            </a:endParaRPr>
          </a:p>
        </p:txBody>
      </p:sp>
      <p:sp>
        <p:nvSpPr>
          <p:cNvPr id="30" name="圆角矩形 29"/>
          <p:cNvSpPr/>
          <p:nvPr/>
        </p:nvSpPr>
        <p:spPr>
          <a:xfrm>
            <a:off x="297083" y="2254470"/>
            <a:ext cx="3297455" cy="3011213"/>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smtClean="0">
                <a:solidFill>
                  <a:schemeClr val="tx1"/>
                </a:solidFill>
              </a:rPr>
              <a:t>域名，即通常所说的网址，是互联网上计算机的网络地址，是接入互联网的计算机在网上的名称。</a:t>
            </a:r>
            <a:endParaRPr lang="en-US" altLang="zh-CN" sz="2400" dirty="0">
              <a:solidFill>
                <a:schemeClr val="tx1"/>
              </a:solidFill>
              <a:latin typeface="+mn-ea"/>
            </a:endParaRPr>
          </a:p>
        </p:txBody>
      </p:sp>
      <p:sp>
        <p:nvSpPr>
          <p:cNvPr id="31" name="矩形 30"/>
          <p:cNvSpPr/>
          <p:nvPr/>
        </p:nvSpPr>
        <p:spPr>
          <a:xfrm>
            <a:off x="5224349" y="5699155"/>
            <a:ext cx="757017" cy="578515"/>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smtClean="0"/>
              <a:t>05</a:t>
            </a:r>
            <a:endParaRPr lang="zh-CN" altLang="en-US" sz="2400" dirty="0"/>
          </a:p>
        </p:txBody>
      </p:sp>
      <p:sp>
        <p:nvSpPr>
          <p:cNvPr id="32" name="矩形 31"/>
          <p:cNvSpPr/>
          <p:nvPr/>
        </p:nvSpPr>
        <p:spPr>
          <a:xfrm>
            <a:off x="6087971" y="5694077"/>
            <a:ext cx="6882950" cy="611189"/>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sz="2400" dirty="0" smtClean="0"/>
              <a:t>进行域名备案</a:t>
            </a:r>
            <a:endParaRPr lang="en-US" altLang="zh-CN" sz="24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1203178" y="1445747"/>
            <a:ext cx="9143850" cy="584775"/>
          </a:xfrm>
          <a:prstGeom prst="rect">
            <a:avLst/>
          </a:prstGeom>
        </p:spPr>
        <p:txBody>
          <a:bodyPr wrap="none">
            <a:spAutoFit/>
          </a:bodyPr>
          <a:lstStyle/>
          <a:p>
            <a:r>
              <a:rPr lang="zh-CN" altLang="en-US" sz="3200" b="1" dirty="0" smtClean="0"/>
              <a:t>“</a:t>
            </a:r>
            <a:r>
              <a:rPr lang="en-US" sz="3200" b="1" dirty="0" smtClean="0"/>
              <a:t>.</a:t>
            </a:r>
            <a:r>
              <a:rPr lang="zh-CN" altLang="en-US" sz="3200" b="1" dirty="0" smtClean="0"/>
              <a:t>中国”域名遭哄抢  知名企业域名投资疑为炒作</a:t>
            </a:r>
            <a:endParaRPr lang="zh-CN" altLang="en-US" sz="3200" dirty="0"/>
          </a:p>
        </p:txBody>
      </p:sp>
      <p:sp>
        <p:nvSpPr>
          <p:cNvPr id="28" name="矩形 27"/>
          <p:cNvSpPr/>
          <p:nvPr/>
        </p:nvSpPr>
        <p:spPr>
          <a:xfrm>
            <a:off x="207499" y="1472382"/>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800" b="1" dirty="0">
              <a:solidFill>
                <a:schemeClr val="bg1"/>
              </a:solidFill>
            </a:endParaRPr>
          </a:p>
        </p:txBody>
      </p:sp>
      <p:sp>
        <p:nvSpPr>
          <p:cNvPr id="9" name="太阳形 8"/>
          <p:cNvSpPr/>
          <p:nvPr/>
        </p:nvSpPr>
        <p:spPr>
          <a:xfrm>
            <a:off x="376895" y="1524329"/>
            <a:ext cx="600075" cy="542925"/>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129" name="Rectangle 1"/>
          <p:cNvSpPr>
            <a:spLocks noChangeArrowheads="1"/>
          </p:cNvSpPr>
          <p:nvPr/>
        </p:nvSpPr>
        <p:spPr bwMode="auto">
          <a:xfrm>
            <a:off x="331076" y="2495861"/>
            <a:ext cx="11545614" cy="3785652"/>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zh-CN" altLang="en-US" sz="2000" dirty="0" smtClean="0"/>
              <a:t>“</a:t>
            </a:r>
            <a:r>
              <a:rPr lang="en-US" sz="2000" dirty="0" smtClean="0"/>
              <a:t>.</a:t>
            </a:r>
            <a:r>
              <a:rPr lang="zh-CN" altLang="en-US" sz="2000" dirty="0" smtClean="0"/>
              <a:t>中国”，相信很多人还挺陌生。现在普遍的域名使用基本没见到有人这么用，毕竟在使用习惯，方便性等各方面都不方便。不过，在域名投资领域，“</a:t>
            </a:r>
            <a:r>
              <a:rPr lang="en-US" sz="2000" dirty="0" smtClean="0"/>
              <a:t>.</a:t>
            </a:r>
            <a:r>
              <a:rPr lang="zh-CN" altLang="en-US" sz="2000" dirty="0" smtClean="0"/>
              <a:t>中国”却处在被热炒之中。安踏、七匹狼的“</a:t>
            </a:r>
            <a:r>
              <a:rPr lang="en-US" sz="2000" dirty="0" smtClean="0"/>
              <a:t>.</a:t>
            </a:r>
            <a:r>
              <a:rPr lang="zh-CN" altLang="en-US" sz="2000" dirty="0" smtClean="0"/>
              <a:t>中国”域名已分别被无锡和厦门两公司抢注。在新网的网站上大幅的</a:t>
            </a:r>
            <a:r>
              <a:rPr lang="en-US" sz="2000" dirty="0" smtClean="0"/>
              <a:t>banner</a:t>
            </a:r>
            <a:r>
              <a:rPr lang="zh-CN" altLang="en-US" sz="2000" dirty="0" smtClean="0"/>
              <a:t>广告正在为中国域名做促销。不过，专家指出，对于“</a:t>
            </a:r>
            <a:r>
              <a:rPr lang="en-US" sz="2000" dirty="0" smtClean="0"/>
              <a:t>.</a:t>
            </a:r>
            <a:r>
              <a:rPr lang="zh-CN" altLang="en-US" sz="2000" dirty="0" smtClean="0"/>
              <a:t>中国”域名，企业和投资者都应保持一种理性的态度，否则将可能因为炒“</a:t>
            </a:r>
            <a:r>
              <a:rPr lang="en-US" sz="2000" dirty="0" smtClean="0"/>
              <a:t>.</a:t>
            </a:r>
            <a:r>
              <a:rPr lang="zh-CN" altLang="en-US" sz="2000" dirty="0" smtClean="0"/>
              <a:t>中国”域名而赔得血本无归。</a:t>
            </a:r>
            <a:endParaRPr lang="zh-CN" altLang="en-US" sz="2000" dirty="0" smtClean="0"/>
          </a:p>
          <a:p>
            <a:r>
              <a:rPr lang="zh-CN" altLang="en-US" sz="2000" dirty="0" smtClean="0"/>
              <a:t>　　网上点餐时，如果在网络上输入“肯德基</a:t>
            </a:r>
            <a:r>
              <a:rPr lang="en-US" sz="2000" dirty="0" smtClean="0"/>
              <a:t>.</a:t>
            </a:r>
            <a:r>
              <a:rPr lang="zh-CN" altLang="en-US" sz="2000" dirty="0" smtClean="0"/>
              <a:t>中国”、“必胜宅急送</a:t>
            </a:r>
            <a:r>
              <a:rPr lang="en-US" sz="2000" dirty="0" smtClean="0"/>
              <a:t>.</a:t>
            </a:r>
            <a:r>
              <a:rPr lang="zh-CN" altLang="en-US" sz="2000" dirty="0" smtClean="0"/>
              <a:t>中国”、“麦乐送</a:t>
            </a:r>
            <a:r>
              <a:rPr lang="en-US" sz="2000" dirty="0" smtClean="0"/>
              <a:t>.</a:t>
            </a:r>
            <a:r>
              <a:rPr lang="zh-CN" altLang="en-US" sz="2000" dirty="0" smtClean="0"/>
              <a:t>中国”就可以直接进入相关网站，轻松好记。“</a:t>
            </a:r>
            <a:r>
              <a:rPr lang="en-US" sz="2000" dirty="0" smtClean="0"/>
              <a:t>.</a:t>
            </a:r>
            <a:r>
              <a:rPr lang="zh-CN" altLang="en-US" sz="2000" dirty="0" smtClean="0"/>
              <a:t>中国”域名于</a:t>
            </a:r>
            <a:r>
              <a:rPr lang="en-US" sz="2000" dirty="0" smtClean="0"/>
              <a:t>2010</a:t>
            </a:r>
            <a:r>
              <a:rPr lang="zh-CN" altLang="en-US" sz="2000" dirty="0" smtClean="0"/>
              <a:t>年</a:t>
            </a:r>
            <a:r>
              <a:rPr lang="en-US" sz="2000" dirty="0" smtClean="0"/>
              <a:t>7</a:t>
            </a:r>
            <a:r>
              <a:rPr lang="zh-CN" altLang="en-US" sz="2000" dirty="0" smtClean="0"/>
              <a:t>月才成为世界首个纯中文全球顶级域名，与传统的</a:t>
            </a:r>
            <a:r>
              <a:rPr lang="en-US" sz="2000" dirty="0" smtClean="0"/>
              <a:t>.</a:t>
            </a:r>
            <a:r>
              <a:rPr lang="en-US" sz="2000" dirty="0" err="1" smtClean="0"/>
              <a:t>cn</a:t>
            </a:r>
            <a:r>
              <a:rPr lang="zh-CN" altLang="en-US" sz="2000" dirty="0" smtClean="0"/>
              <a:t>、</a:t>
            </a:r>
            <a:r>
              <a:rPr lang="en-US" sz="2000" dirty="0" smtClean="0"/>
              <a:t>.com</a:t>
            </a:r>
            <a:r>
              <a:rPr lang="zh-CN" altLang="en-US" sz="2000" dirty="0" smtClean="0"/>
              <a:t>和</a:t>
            </a:r>
            <a:r>
              <a:rPr lang="en-US" sz="2000" dirty="0" err="1" smtClean="0"/>
              <a:t>.net</a:t>
            </a:r>
            <a:r>
              <a:rPr lang="zh-CN" altLang="en-US" sz="2000" dirty="0" smtClean="0"/>
              <a:t>等英文域名后缀处于同等地位，全球网民在浏览器中直接输入“</a:t>
            </a:r>
            <a:r>
              <a:rPr lang="en-US" sz="2000" dirty="0" smtClean="0"/>
              <a:t>.</a:t>
            </a:r>
            <a:r>
              <a:rPr lang="zh-CN" altLang="en-US" sz="2000" dirty="0" smtClean="0"/>
              <a:t>中国”域名即可打开相关网站。随着“</a:t>
            </a:r>
            <a:r>
              <a:rPr lang="en-US" sz="2000" dirty="0" smtClean="0"/>
              <a:t>.</a:t>
            </a:r>
            <a:r>
              <a:rPr lang="zh-CN" altLang="en-US" sz="2000" dirty="0" smtClean="0"/>
              <a:t>中国”域名关注度的提高，抢注的现象也频频发生。据介绍，“</a:t>
            </a:r>
            <a:r>
              <a:rPr lang="en-US" sz="2000" dirty="0" smtClean="0"/>
              <a:t>.</a:t>
            </a:r>
            <a:r>
              <a:rPr lang="zh-CN" altLang="en-US" sz="2000" dirty="0" smtClean="0"/>
              <a:t>中国”域名注册量今年来更是以每月</a:t>
            </a:r>
            <a:r>
              <a:rPr lang="en-US" sz="2000" dirty="0" smtClean="0"/>
              <a:t>20%</a:t>
            </a:r>
            <a:r>
              <a:rPr lang="zh-CN" altLang="en-US" sz="2000" dirty="0" smtClean="0"/>
              <a:t>的速度在增长。而一些国内知名的品牌被抢注后，往往被开价到十万、数十万元不等。</a:t>
            </a:r>
            <a:endParaRPr lang="zh-CN" altLang="en-US" sz="2000" dirty="0" smtClean="0"/>
          </a:p>
          <a:p>
            <a:r>
              <a:rPr lang="zh-CN" altLang="en-US" sz="2000" dirty="0" smtClean="0"/>
              <a:t>　　</a:t>
            </a:r>
            <a:endParaRPr kumimoji="0" lang="zh-CN" altLang="en-US" sz="20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48129" name="Rectangle 1"/>
          <p:cNvSpPr>
            <a:spLocks noChangeArrowheads="1"/>
          </p:cNvSpPr>
          <p:nvPr/>
        </p:nvSpPr>
        <p:spPr bwMode="auto">
          <a:xfrm>
            <a:off x="252248" y="1225689"/>
            <a:ext cx="11545614" cy="5324535"/>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zh-CN" altLang="en-US" sz="2000" dirty="0" smtClean="0"/>
              <a:t>         在国内知名的域名注册网“中国万网”上，记者通过域名查询随机输入了几个在厦门耳熟能详的品牌名：“安踏”、“七匹狼”、“黄则和”，发现三个品牌的“</a:t>
            </a:r>
            <a:r>
              <a:rPr lang="en-US" sz="2000" dirty="0" smtClean="0"/>
              <a:t>.</a:t>
            </a:r>
            <a:r>
              <a:rPr lang="zh-CN" altLang="en-US" sz="2000" dirty="0" smtClean="0"/>
              <a:t>中国”域名均处于“已注册”状态，其中，“安踏</a:t>
            </a:r>
            <a:r>
              <a:rPr lang="en-US" sz="2000" dirty="0" smtClean="0"/>
              <a:t>.</a:t>
            </a:r>
            <a:r>
              <a:rPr lang="zh-CN" altLang="en-US" sz="2000" dirty="0" smtClean="0"/>
              <a:t>中国”的注册公司是无锡市祥健四氟制品有限公司，“七匹狼</a:t>
            </a:r>
            <a:r>
              <a:rPr lang="en-US" sz="2000" dirty="0" smtClean="0"/>
              <a:t>.</a:t>
            </a:r>
            <a:r>
              <a:rPr lang="zh-CN" altLang="en-US" sz="2000" dirty="0" smtClean="0"/>
              <a:t>中国”则被厦门兴世纪兴通讯公司所注册，只有“黄则和</a:t>
            </a:r>
            <a:r>
              <a:rPr lang="en-US" sz="2000" dirty="0" smtClean="0"/>
              <a:t>.</a:t>
            </a:r>
            <a:r>
              <a:rPr lang="zh-CN" altLang="en-US" sz="2000" dirty="0" smtClean="0"/>
              <a:t>中国”属于厦门黄则和食品公司。</a:t>
            </a:r>
            <a:endParaRPr lang="en-US" altLang="zh-CN" sz="2000" dirty="0" smtClean="0"/>
          </a:p>
          <a:p>
            <a:r>
              <a:rPr lang="zh-CN" altLang="en-US" sz="2000" dirty="0" smtClean="0"/>
              <a:t>         在域名投资者眼中，“</a:t>
            </a:r>
            <a:r>
              <a:rPr lang="en-US" sz="2000" dirty="0" smtClean="0"/>
              <a:t>.</a:t>
            </a:r>
            <a:r>
              <a:rPr lang="zh-CN" altLang="en-US" sz="2000" dirty="0" smtClean="0"/>
              <a:t>中国”的潜力在于，记忆简单、使用方便，在品牌上的辨识度也高。不过，在厦门域名投资商厦门书生总裁庄良基看来，“</a:t>
            </a:r>
            <a:r>
              <a:rPr lang="en-US" sz="2000" dirty="0" smtClean="0"/>
              <a:t>.</a:t>
            </a:r>
            <a:r>
              <a:rPr lang="zh-CN" altLang="en-US" sz="2000" dirty="0" smtClean="0"/>
              <a:t>中国”域名的投资价值并不高，且好记不好用、画蛇添足。“炒作成分居多。”庄良基告诉记者，目前大部分网站所使用的英文域名已被用户熟知，“</a:t>
            </a:r>
            <a:r>
              <a:rPr lang="en-US" sz="2000" dirty="0" smtClean="0"/>
              <a:t>.</a:t>
            </a:r>
            <a:r>
              <a:rPr lang="zh-CN" altLang="en-US" sz="2000" dirty="0" smtClean="0"/>
              <a:t>中国”域名并不具有很高的实际价值。据他所知，极少有人会去考虑投资“</a:t>
            </a:r>
            <a:r>
              <a:rPr lang="en-US" sz="2000" dirty="0" smtClean="0"/>
              <a:t>.</a:t>
            </a:r>
            <a:r>
              <a:rPr lang="zh-CN" altLang="en-US" sz="2000" dirty="0" smtClean="0"/>
              <a:t>中国”域名。而企业即使注册了 “</a:t>
            </a:r>
            <a:r>
              <a:rPr lang="en-US" sz="2000" dirty="0" smtClean="0"/>
              <a:t>.</a:t>
            </a:r>
            <a:r>
              <a:rPr lang="zh-CN" altLang="en-US" sz="2000" dirty="0" smtClean="0"/>
              <a:t>中国”，大多数也只是作为其他域名的附属品在使用。</a:t>
            </a:r>
            <a:endParaRPr lang="zh-CN" altLang="en-US" sz="2000" dirty="0" smtClean="0"/>
          </a:p>
          <a:p>
            <a:r>
              <a:rPr lang="zh-CN" altLang="en-US" sz="2000" dirty="0" smtClean="0"/>
              <a:t>　　另一业内人士透露，域名投资存在很大的泡沫，忽悠现象盛行。比如，投资者在域名代理商处买回一个域名后，第二天就会有人从上海、北京等城市打来电话，称要出价几万元甚至几十万元购买，这时，域名代理商会劝说，还有升值空间不急出售，同时，又趁机推销其他几个域名。</a:t>
            </a:r>
            <a:endParaRPr lang="zh-CN" altLang="en-US" sz="2000" dirty="0" smtClean="0"/>
          </a:p>
          <a:p>
            <a:r>
              <a:rPr lang="zh-CN" altLang="en-US" sz="2000" dirty="0" smtClean="0"/>
              <a:t>有专家指出，“</a:t>
            </a:r>
            <a:r>
              <a:rPr lang="en-US" sz="2000" dirty="0" smtClean="0"/>
              <a:t>.</a:t>
            </a:r>
            <a:r>
              <a:rPr lang="zh-CN" altLang="en-US" sz="2000" dirty="0" smtClean="0"/>
              <a:t>中国”域名并不具有过高的实际价值。对于“</a:t>
            </a:r>
            <a:r>
              <a:rPr lang="en-US" sz="2000" dirty="0" smtClean="0"/>
              <a:t>.</a:t>
            </a:r>
            <a:r>
              <a:rPr lang="zh-CN" altLang="en-US" sz="2000" dirty="0" smtClean="0"/>
              <a:t>中国”域名，企业和投资者都应保持理性，否则将可能因为炒“</a:t>
            </a:r>
            <a:r>
              <a:rPr lang="en-US" sz="2000" dirty="0" smtClean="0"/>
              <a:t>.</a:t>
            </a:r>
            <a:r>
              <a:rPr lang="zh-CN" altLang="en-US" sz="2000" dirty="0" smtClean="0"/>
              <a:t>中国”域名而赔得血本无归。建议大家去新网网站上看看相关中国域名的介绍，分析利弊再选择购买不迟。</a:t>
            </a:r>
            <a:endParaRPr lang="zh-CN" altLang="en-US" sz="2000" dirty="0" smtClean="0"/>
          </a:p>
          <a:p>
            <a:pPr algn="r"/>
            <a:endParaRPr lang="en-US" altLang="zh-CN" sz="2000" dirty="0" smtClean="0"/>
          </a:p>
          <a:p>
            <a:pPr algn="r"/>
            <a:r>
              <a:rPr lang="zh-CN" altLang="en-US" sz="2000" dirty="0" smtClean="0"/>
              <a:t>资料来源：搜狐网</a:t>
            </a:r>
            <a:endParaRPr kumimoji="0" lang="zh-CN" altLang="en-US" sz="20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5.2</a:t>
            </a:r>
            <a:endParaRPr lang="zh-CN" altLang="en-US" sz="2800" b="1" dirty="0">
              <a:solidFill>
                <a:schemeClr val="bg1"/>
              </a:solidFill>
              <a:latin typeface="+mj-ea"/>
              <a:ea typeface="+mj-ea"/>
            </a:endParaRPr>
          </a:p>
        </p:txBody>
      </p:sp>
      <p:sp>
        <p:nvSpPr>
          <p:cNvPr id="29" name="TextBox 17"/>
          <p:cNvSpPr txBox="1"/>
          <p:nvPr/>
        </p:nvSpPr>
        <p:spPr>
          <a:xfrm>
            <a:off x="2205990" y="609181"/>
            <a:ext cx="4866070" cy="492438"/>
          </a:xfrm>
          <a:prstGeom prst="rect">
            <a:avLst/>
          </a:prstGeom>
          <a:noFill/>
        </p:spPr>
        <p:txBody>
          <a:bodyPr wrap="none" lIns="121917" tIns="60958" rIns="121917" bIns="60958" rtlCol="0">
            <a:spAutoFit/>
          </a:bodyPr>
          <a:lstStyle/>
          <a:p>
            <a:r>
              <a:rPr lang="en-US" sz="2400" b="1" dirty="0" smtClean="0">
                <a:solidFill>
                  <a:schemeClr val="bg1"/>
                </a:solidFill>
                <a:latin typeface="+mj-ea"/>
                <a:ea typeface="+mj-ea"/>
              </a:rPr>
              <a:t>5.2.2  </a:t>
            </a:r>
            <a:r>
              <a:rPr lang="zh-CN" altLang="en-US" sz="2400" b="1" dirty="0" smtClean="0">
                <a:solidFill>
                  <a:schemeClr val="bg1"/>
                </a:solidFill>
              </a:rPr>
              <a:t>设计网站的内容与功能模块</a:t>
            </a:r>
            <a:endParaRPr lang="en-US" altLang="zh-CN" sz="2400" b="1" dirty="0">
              <a:solidFill>
                <a:schemeClr val="bg1"/>
              </a:solidFill>
              <a:latin typeface="+mj-ea"/>
              <a:ea typeface="+mj-ea"/>
            </a:endParaRPr>
          </a:p>
        </p:txBody>
      </p:sp>
      <p:sp>
        <p:nvSpPr>
          <p:cNvPr id="8" name="矩形 7"/>
          <p:cNvSpPr/>
          <p:nvPr/>
        </p:nvSpPr>
        <p:spPr>
          <a:xfrm>
            <a:off x="600361" y="1586983"/>
            <a:ext cx="2978411" cy="461665"/>
          </a:xfrm>
          <a:prstGeom prst="rect">
            <a:avLst/>
          </a:prstGeom>
          <a:solidFill>
            <a:schemeClr val="accent4"/>
          </a:solidFill>
        </p:spPr>
        <p:txBody>
          <a:bodyPr wrap="square">
            <a:spAutoFit/>
          </a:bodyPr>
          <a:lstStyle/>
          <a:p>
            <a:r>
              <a:rPr lang="en-US" sz="2400" b="1" dirty="0" smtClean="0"/>
              <a:t>1</a:t>
            </a:r>
            <a:r>
              <a:rPr lang="zh-CN" altLang="en-US" sz="2400" b="1" dirty="0" smtClean="0"/>
              <a:t>．网站内容的设计</a:t>
            </a:r>
            <a:endParaRPr lang="zh-CN" altLang="en-US" sz="2400" b="1" dirty="0"/>
          </a:p>
        </p:txBody>
      </p:sp>
      <p:sp>
        <p:nvSpPr>
          <p:cNvPr id="10" name="圆角矩形 9"/>
          <p:cNvSpPr/>
          <p:nvPr/>
        </p:nvSpPr>
        <p:spPr>
          <a:xfrm>
            <a:off x="1116891" y="2349063"/>
            <a:ext cx="2304226" cy="78827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solidFill>
                  <a:schemeClr val="tx1"/>
                </a:solidFill>
              </a:rPr>
              <a:t>⑴</a:t>
            </a:r>
            <a:r>
              <a:rPr lang="zh-CN" altLang="en-US" sz="2400" b="1" dirty="0" smtClean="0">
                <a:solidFill>
                  <a:schemeClr val="tx1"/>
                </a:solidFill>
              </a:rPr>
              <a:t>栏目设置</a:t>
            </a:r>
            <a:endParaRPr lang="zh-CN" altLang="en-US" sz="2400" b="1" dirty="0">
              <a:solidFill>
                <a:schemeClr val="tx1"/>
              </a:solidFill>
            </a:endParaRPr>
          </a:p>
        </p:txBody>
      </p:sp>
      <p:sp>
        <p:nvSpPr>
          <p:cNvPr id="11" name="圆角矩形 10"/>
          <p:cNvSpPr/>
          <p:nvPr/>
        </p:nvSpPr>
        <p:spPr>
          <a:xfrm>
            <a:off x="1095869" y="3431629"/>
            <a:ext cx="2325247" cy="78827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solidFill>
                  <a:schemeClr val="tx1"/>
                </a:solidFill>
                <a:latin typeface="+mn-ea"/>
              </a:rPr>
              <a:t>⑵</a:t>
            </a:r>
            <a:r>
              <a:rPr lang="zh-CN" altLang="en-US" sz="2400" b="1" dirty="0" smtClean="0">
                <a:solidFill>
                  <a:schemeClr val="tx1"/>
                </a:solidFill>
                <a:latin typeface="+mn-ea"/>
              </a:rPr>
              <a:t>内容规划</a:t>
            </a:r>
            <a:endParaRPr lang="zh-CN" altLang="en-US" sz="2400" b="1" dirty="0">
              <a:solidFill>
                <a:schemeClr val="tx1"/>
              </a:solidFill>
              <a:latin typeface="+mn-ea"/>
            </a:endParaRPr>
          </a:p>
        </p:txBody>
      </p:sp>
      <p:sp>
        <p:nvSpPr>
          <p:cNvPr id="12" name="圆角矩形 11"/>
          <p:cNvSpPr/>
          <p:nvPr/>
        </p:nvSpPr>
        <p:spPr>
          <a:xfrm>
            <a:off x="1064339" y="4708636"/>
            <a:ext cx="2419839" cy="78827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solidFill>
                  <a:schemeClr val="tx1"/>
                </a:solidFill>
                <a:latin typeface="+mn-ea"/>
              </a:rPr>
              <a:t>⑶</a:t>
            </a:r>
            <a:r>
              <a:rPr lang="zh-CN" altLang="en-US" sz="2400" b="1" dirty="0" smtClean="0">
                <a:solidFill>
                  <a:schemeClr val="tx1"/>
                </a:solidFill>
                <a:latin typeface="+mn-ea"/>
              </a:rPr>
              <a:t>技术解决方案</a:t>
            </a:r>
            <a:endParaRPr lang="zh-CN" altLang="en-US" sz="2400" b="1" dirty="0">
              <a:solidFill>
                <a:schemeClr val="tx1"/>
              </a:solidFill>
              <a:latin typeface="+mn-ea"/>
            </a:endParaRPr>
          </a:p>
        </p:txBody>
      </p:sp>
      <p:sp>
        <p:nvSpPr>
          <p:cNvPr id="13" name="矩形 12"/>
          <p:cNvSpPr/>
          <p:nvPr/>
        </p:nvSpPr>
        <p:spPr>
          <a:xfrm>
            <a:off x="3915104" y="2427918"/>
            <a:ext cx="6096000" cy="707886"/>
          </a:xfrm>
          <a:prstGeom prst="rect">
            <a:avLst/>
          </a:prstGeom>
        </p:spPr>
        <p:txBody>
          <a:bodyPr>
            <a:spAutoFit/>
          </a:bodyPr>
          <a:lstStyle/>
          <a:p>
            <a:r>
              <a:rPr lang="zh-CN" altLang="en-US" sz="2000" dirty="0" smtClean="0"/>
              <a:t>网站的栏目是构成网站最重要的部分，可以说是网站的骨架，是承载网站内容的基础。</a:t>
            </a:r>
            <a:endParaRPr lang="zh-CN" altLang="en-US" sz="2000" dirty="0"/>
          </a:p>
        </p:txBody>
      </p:sp>
      <p:sp>
        <p:nvSpPr>
          <p:cNvPr id="14" name="矩形 13"/>
          <p:cNvSpPr/>
          <p:nvPr/>
        </p:nvSpPr>
        <p:spPr>
          <a:xfrm>
            <a:off x="3867806" y="4716317"/>
            <a:ext cx="7577959" cy="1477328"/>
          </a:xfrm>
          <a:prstGeom prst="rect">
            <a:avLst/>
          </a:prstGeom>
        </p:spPr>
        <p:txBody>
          <a:bodyPr wrap="square">
            <a:spAutoFit/>
          </a:bodyPr>
          <a:lstStyle/>
          <a:p>
            <a:r>
              <a:rPr lang="zh-CN" altLang="en-US" dirty="0" smtClean="0"/>
              <a:t>技术解决方案是网站最终能够被用户使用的根本，不同的企业，对网站有不同的功能需求。技术解决方案主要包括网站的软件环境、硬件环境，包括：网站开发语言（</a:t>
            </a:r>
            <a:r>
              <a:rPr lang="en-US" dirty="0" smtClean="0"/>
              <a:t>ASP</a:t>
            </a:r>
            <a:r>
              <a:rPr lang="zh-CN" altLang="en-US" dirty="0" smtClean="0"/>
              <a:t>、</a:t>
            </a:r>
            <a:r>
              <a:rPr lang="en-US" dirty="0" smtClean="0"/>
              <a:t>JSP</a:t>
            </a:r>
            <a:r>
              <a:rPr lang="zh-CN" altLang="en-US" dirty="0" smtClean="0"/>
              <a:t>、</a:t>
            </a:r>
            <a:r>
              <a:rPr lang="en-US" dirty="0" smtClean="0"/>
              <a:t>PHP</a:t>
            </a:r>
            <a:r>
              <a:rPr lang="zh-CN" altLang="en-US" dirty="0" smtClean="0"/>
              <a:t>等）；数据库类型（</a:t>
            </a:r>
            <a:r>
              <a:rPr lang="en-US" dirty="0" smtClean="0"/>
              <a:t>Oracle</a:t>
            </a:r>
            <a:r>
              <a:rPr lang="zh-CN" altLang="en-US" dirty="0" smtClean="0"/>
              <a:t>、</a:t>
            </a:r>
            <a:r>
              <a:rPr lang="en-US" dirty="0" smtClean="0"/>
              <a:t>SQL Server</a:t>
            </a:r>
            <a:r>
              <a:rPr lang="zh-CN" altLang="en-US" dirty="0" smtClean="0"/>
              <a:t>、</a:t>
            </a:r>
            <a:r>
              <a:rPr lang="en-US" dirty="0" err="1" smtClean="0"/>
              <a:t>MySql</a:t>
            </a:r>
            <a:r>
              <a:rPr lang="zh-CN" altLang="en-US" dirty="0" smtClean="0"/>
              <a:t>、</a:t>
            </a:r>
            <a:r>
              <a:rPr lang="en-US" dirty="0" smtClean="0"/>
              <a:t>Access</a:t>
            </a:r>
            <a:r>
              <a:rPr lang="zh-CN" altLang="en-US" dirty="0" smtClean="0"/>
              <a:t>等）；服务器类型（虚拟主机、虚拟专机、主机托管等）；网站安全性方案（防黑、防病毒等）</a:t>
            </a:r>
            <a:endParaRPr lang="zh-CN" altLang="en-US" dirty="0"/>
          </a:p>
        </p:txBody>
      </p:sp>
      <p:sp>
        <p:nvSpPr>
          <p:cNvPr id="16" name="矩形 15"/>
          <p:cNvSpPr/>
          <p:nvPr/>
        </p:nvSpPr>
        <p:spPr>
          <a:xfrm>
            <a:off x="3888827" y="3473017"/>
            <a:ext cx="7493876" cy="923330"/>
          </a:xfrm>
          <a:prstGeom prst="rect">
            <a:avLst/>
          </a:prstGeom>
        </p:spPr>
        <p:txBody>
          <a:bodyPr wrap="square">
            <a:spAutoFit/>
          </a:bodyPr>
          <a:lstStyle/>
          <a:p>
            <a:r>
              <a:rPr lang="zh-CN" altLang="en-US" dirty="0" smtClean="0"/>
              <a:t>内容是网站真正的核心。网站独创的有价值的内容不但可以提高访问用户的黏贴度，更能有效的提高网站在搜索引擎中的排名，从而吸引更多的用户。网站内容更新频率同样是衡量一个网站水平的重要指标。</a:t>
            </a:r>
            <a:endParaRPr lang="zh-CN" alt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5.2</a:t>
            </a:r>
            <a:endParaRPr lang="zh-CN" altLang="en-US" sz="2800" b="1" dirty="0">
              <a:solidFill>
                <a:schemeClr val="bg1"/>
              </a:solidFill>
              <a:latin typeface="+mj-ea"/>
              <a:ea typeface="+mj-ea"/>
            </a:endParaRPr>
          </a:p>
        </p:txBody>
      </p:sp>
      <p:sp>
        <p:nvSpPr>
          <p:cNvPr id="29" name="TextBox 17"/>
          <p:cNvSpPr txBox="1"/>
          <p:nvPr/>
        </p:nvSpPr>
        <p:spPr>
          <a:xfrm>
            <a:off x="2205990" y="609181"/>
            <a:ext cx="4866070" cy="492438"/>
          </a:xfrm>
          <a:prstGeom prst="rect">
            <a:avLst/>
          </a:prstGeom>
          <a:noFill/>
        </p:spPr>
        <p:txBody>
          <a:bodyPr wrap="none" lIns="121917" tIns="60958" rIns="121917" bIns="60958" rtlCol="0">
            <a:spAutoFit/>
          </a:bodyPr>
          <a:lstStyle/>
          <a:p>
            <a:r>
              <a:rPr lang="en-US" sz="2400" b="1" dirty="0" smtClean="0">
                <a:solidFill>
                  <a:schemeClr val="bg1"/>
                </a:solidFill>
                <a:latin typeface="+mj-ea"/>
                <a:ea typeface="+mj-ea"/>
              </a:rPr>
              <a:t>5.2.2  </a:t>
            </a:r>
            <a:r>
              <a:rPr lang="zh-CN" altLang="en-US" sz="2400" b="1" dirty="0" smtClean="0">
                <a:solidFill>
                  <a:schemeClr val="bg1"/>
                </a:solidFill>
              </a:rPr>
              <a:t>设计网站的内容与功能模块</a:t>
            </a:r>
            <a:endParaRPr lang="en-US" altLang="zh-CN" sz="2400" b="1" dirty="0">
              <a:solidFill>
                <a:schemeClr val="bg1"/>
              </a:solidFill>
              <a:latin typeface="+mj-ea"/>
              <a:ea typeface="+mj-ea"/>
            </a:endParaRPr>
          </a:p>
        </p:txBody>
      </p:sp>
      <p:sp>
        <p:nvSpPr>
          <p:cNvPr id="9" name="Rectangle 1"/>
          <p:cNvSpPr>
            <a:spLocks noChangeArrowheads="1"/>
          </p:cNvSpPr>
          <p:nvPr/>
        </p:nvSpPr>
        <p:spPr bwMode="auto">
          <a:xfrm>
            <a:off x="261119" y="1538615"/>
            <a:ext cx="3885212" cy="461665"/>
          </a:xfrm>
          <a:prstGeom prst="rect">
            <a:avLst/>
          </a:prstGeom>
          <a:solidFill>
            <a:schemeClr val="accent4"/>
          </a:solidFill>
          <a:ln w="9525">
            <a:noFill/>
            <a:miter lim="800000"/>
          </a:ln>
          <a:effectLst/>
        </p:spPr>
        <p:txBody>
          <a:bodyPr vert="horz" wrap="square" lIns="91440" tIns="45720" rIns="91440" bIns="45720" numCol="1" anchor="ctr" anchorCtr="0" compatLnSpc="1">
            <a:spAutoFit/>
          </a:bodyPr>
          <a:lstStyle/>
          <a:p>
            <a:pPr lvl="0" fontAlgn="base">
              <a:spcBef>
                <a:spcPct val="0"/>
              </a:spcBef>
              <a:spcAft>
                <a:spcPct val="0"/>
              </a:spcAft>
            </a:pPr>
            <a:r>
              <a:rPr kumimoji="0" lang="en-US" altLang="zh-CN" sz="2400" b="1" i="0" u="none" strike="noStrike" cap="none" normalizeH="0" baseline="0" dirty="0" smtClean="0">
                <a:ln>
                  <a:noFill/>
                </a:ln>
                <a:solidFill>
                  <a:srgbClr val="333333"/>
                </a:solidFill>
                <a:effectLst/>
                <a:latin typeface="+mn-ea"/>
                <a:cs typeface="Times New Roman" panose="02020603050405020304" pitchFamily="18" charset="0"/>
              </a:rPr>
              <a:t>2.</a:t>
            </a:r>
            <a:r>
              <a:rPr lang="zh-CN" altLang="en-US" sz="2400" b="1" dirty="0" smtClean="0"/>
              <a:t>网站的功能模块设计</a:t>
            </a:r>
            <a:endParaRPr kumimoji="0" lang="zh-CN" altLang="en-US" sz="2400" b="1" i="0" u="none" strike="noStrike" cap="none" normalizeH="0" baseline="0" dirty="0" smtClean="0">
              <a:ln>
                <a:noFill/>
              </a:ln>
              <a:solidFill>
                <a:schemeClr val="tx1"/>
              </a:solidFill>
              <a:effectLst/>
              <a:latin typeface="+mn-ea"/>
              <a:cs typeface="宋体" panose="02010600030101010101" pitchFamily="2" charset="-122"/>
            </a:endParaRPr>
          </a:p>
        </p:txBody>
      </p:sp>
      <p:sp>
        <p:nvSpPr>
          <p:cNvPr id="10" name="圆角矩形 9"/>
          <p:cNvSpPr/>
          <p:nvPr/>
        </p:nvSpPr>
        <p:spPr>
          <a:xfrm>
            <a:off x="754283" y="2254471"/>
            <a:ext cx="3297455" cy="7409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b="1" dirty="0" smtClean="0">
                <a:solidFill>
                  <a:schemeClr val="tx1"/>
                </a:solidFill>
              </a:rPr>
              <a:t>新闻系统功能模块</a:t>
            </a:r>
            <a:endParaRPr lang="zh-CN" altLang="en-US" sz="2400" b="1" dirty="0">
              <a:solidFill>
                <a:schemeClr val="tx1"/>
              </a:solidFill>
            </a:endParaRPr>
          </a:p>
        </p:txBody>
      </p:sp>
      <p:sp>
        <p:nvSpPr>
          <p:cNvPr id="11" name="圆角矩形 10"/>
          <p:cNvSpPr/>
          <p:nvPr/>
        </p:nvSpPr>
        <p:spPr>
          <a:xfrm>
            <a:off x="764792" y="4519450"/>
            <a:ext cx="3297455" cy="7409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b="1" dirty="0" smtClean="0">
                <a:solidFill>
                  <a:schemeClr val="tx1"/>
                </a:solidFill>
              </a:rPr>
              <a:t>招聘系统功能模块</a:t>
            </a:r>
            <a:endParaRPr lang="zh-CN" altLang="en-US" sz="2400" b="1" dirty="0">
              <a:solidFill>
                <a:schemeClr val="tx1"/>
              </a:solidFill>
            </a:endParaRPr>
          </a:p>
        </p:txBody>
      </p:sp>
      <p:sp>
        <p:nvSpPr>
          <p:cNvPr id="12" name="圆角矩形 11"/>
          <p:cNvSpPr/>
          <p:nvPr/>
        </p:nvSpPr>
        <p:spPr>
          <a:xfrm>
            <a:off x="759538" y="3331782"/>
            <a:ext cx="3297455" cy="7409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b="1" dirty="0" smtClean="0">
                <a:solidFill>
                  <a:schemeClr val="tx1"/>
                </a:solidFill>
              </a:rPr>
              <a:t>产品展示功能模块</a:t>
            </a:r>
            <a:endParaRPr lang="zh-CN" altLang="en-US" sz="2400" b="1" dirty="0">
              <a:solidFill>
                <a:schemeClr val="tx1"/>
              </a:solidFill>
            </a:endParaRPr>
          </a:p>
        </p:txBody>
      </p:sp>
      <p:sp>
        <p:nvSpPr>
          <p:cNvPr id="13" name="圆角矩形 12"/>
          <p:cNvSpPr/>
          <p:nvPr/>
        </p:nvSpPr>
        <p:spPr>
          <a:xfrm>
            <a:off x="833110" y="5612525"/>
            <a:ext cx="3297455" cy="7409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b="1" dirty="0" smtClean="0">
                <a:solidFill>
                  <a:schemeClr val="tx1"/>
                </a:solidFill>
              </a:rPr>
              <a:t>计数器功能模块</a:t>
            </a:r>
            <a:endParaRPr lang="zh-CN" altLang="en-US" sz="2400" b="1" dirty="0">
              <a:solidFill>
                <a:schemeClr val="tx1"/>
              </a:solidFill>
            </a:endParaRPr>
          </a:p>
        </p:txBody>
      </p:sp>
      <p:sp>
        <p:nvSpPr>
          <p:cNvPr id="14" name="圆角矩形 13"/>
          <p:cNvSpPr/>
          <p:nvPr/>
        </p:nvSpPr>
        <p:spPr>
          <a:xfrm>
            <a:off x="5305262" y="2249216"/>
            <a:ext cx="3297455" cy="7409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b="1" dirty="0" smtClean="0">
                <a:solidFill>
                  <a:schemeClr val="tx1"/>
                </a:solidFill>
              </a:rPr>
              <a:t>会员系统功能模块</a:t>
            </a:r>
            <a:endParaRPr lang="zh-CN" altLang="en-US" sz="2400" b="1" dirty="0">
              <a:solidFill>
                <a:schemeClr val="tx1"/>
              </a:solidFill>
            </a:endParaRPr>
          </a:p>
        </p:txBody>
      </p:sp>
      <p:sp>
        <p:nvSpPr>
          <p:cNvPr id="15" name="圆角矩形 14"/>
          <p:cNvSpPr/>
          <p:nvPr/>
        </p:nvSpPr>
        <p:spPr>
          <a:xfrm>
            <a:off x="5363069" y="3347547"/>
            <a:ext cx="3297455" cy="7409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b="1" dirty="0" smtClean="0">
                <a:solidFill>
                  <a:schemeClr val="tx1"/>
                </a:solidFill>
              </a:rPr>
              <a:t>网上订单功能模块</a:t>
            </a:r>
            <a:endParaRPr lang="zh-CN" altLang="en-US" sz="2400" b="1" dirty="0">
              <a:solidFill>
                <a:schemeClr val="tx1"/>
              </a:solidFill>
            </a:endParaRPr>
          </a:p>
        </p:txBody>
      </p:sp>
      <p:sp>
        <p:nvSpPr>
          <p:cNvPr id="16" name="圆角矩形 15"/>
          <p:cNvSpPr/>
          <p:nvPr/>
        </p:nvSpPr>
        <p:spPr>
          <a:xfrm>
            <a:off x="5326284" y="4524706"/>
            <a:ext cx="3297455" cy="7409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b="1" dirty="0" smtClean="0">
                <a:solidFill>
                  <a:schemeClr val="tx1"/>
                </a:solidFill>
              </a:rPr>
              <a:t>访客留言功能模块</a:t>
            </a:r>
            <a:endParaRPr lang="zh-CN" altLang="en-US" sz="2400" b="1" dirty="0">
              <a:solidFill>
                <a:schemeClr val="tx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5.2</a:t>
            </a:r>
            <a:endParaRPr lang="zh-CN" altLang="en-US" sz="2800" b="1" dirty="0">
              <a:solidFill>
                <a:schemeClr val="bg1"/>
              </a:solidFill>
              <a:latin typeface="+mj-ea"/>
              <a:ea typeface="+mj-ea"/>
            </a:endParaRPr>
          </a:p>
        </p:txBody>
      </p:sp>
      <p:sp>
        <p:nvSpPr>
          <p:cNvPr id="29" name="TextBox 17"/>
          <p:cNvSpPr txBox="1"/>
          <p:nvPr/>
        </p:nvSpPr>
        <p:spPr>
          <a:xfrm>
            <a:off x="2205990" y="609181"/>
            <a:ext cx="4558293" cy="492438"/>
          </a:xfrm>
          <a:prstGeom prst="rect">
            <a:avLst/>
          </a:prstGeom>
          <a:noFill/>
        </p:spPr>
        <p:txBody>
          <a:bodyPr wrap="none" lIns="121917" tIns="60958" rIns="121917" bIns="60958" rtlCol="0">
            <a:spAutoFit/>
          </a:bodyPr>
          <a:lstStyle/>
          <a:p>
            <a:r>
              <a:rPr lang="en-US" sz="2400" b="1" dirty="0" smtClean="0">
                <a:solidFill>
                  <a:schemeClr val="bg1"/>
                </a:solidFill>
                <a:latin typeface="+mj-ea"/>
                <a:ea typeface="+mj-ea"/>
              </a:rPr>
              <a:t>5.2.3  </a:t>
            </a:r>
            <a:r>
              <a:rPr lang="zh-CN" altLang="en-US" sz="2400" b="1" dirty="0" smtClean="0">
                <a:solidFill>
                  <a:schemeClr val="bg1"/>
                </a:solidFill>
              </a:rPr>
              <a:t>规划设计企业网站的首页</a:t>
            </a:r>
            <a:endParaRPr lang="en-US" altLang="zh-CN" sz="2400" b="1" dirty="0">
              <a:solidFill>
                <a:schemeClr val="bg1"/>
              </a:solidFill>
              <a:latin typeface="+mj-ea"/>
              <a:ea typeface="+mj-ea"/>
            </a:endParaRPr>
          </a:p>
        </p:txBody>
      </p:sp>
      <p:sp>
        <p:nvSpPr>
          <p:cNvPr id="19" name="矩形 18"/>
          <p:cNvSpPr/>
          <p:nvPr/>
        </p:nvSpPr>
        <p:spPr>
          <a:xfrm>
            <a:off x="600361" y="1586983"/>
            <a:ext cx="2978411" cy="830997"/>
          </a:xfrm>
          <a:prstGeom prst="rect">
            <a:avLst/>
          </a:prstGeom>
          <a:solidFill>
            <a:schemeClr val="accent1">
              <a:lumMod val="20000"/>
              <a:lumOff val="80000"/>
            </a:schemeClr>
          </a:solidFill>
        </p:spPr>
        <p:txBody>
          <a:bodyPr wrap="square">
            <a:spAutoFit/>
          </a:bodyPr>
          <a:lstStyle/>
          <a:p>
            <a:r>
              <a:rPr lang="en-US" sz="2400" b="1" dirty="0" smtClean="0"/>
              <a:t>1.</a:t>
            </a:r>
            <a:r>
              <a:rPr lang="zh-CN" altLang="en-US" sz="2400" b="1" dirty="0" smtClean="0"/>
              <a:t>企业规划网站的首页内容需注意的方面</a:t>
            </a:r>
            <a:endParaRPr lang="zh-CN" altLang="en-US" sz="2400" dirty="0"/>
          </a:p>
        </p:txBody>
      </p:sp>
      <p:sp>
        <p:nvSpPr>
          <p:cNvPr id="20" name="圆角矩形 19"/>
          <p:cNvSpPr/>
          <p:nvPr/>
        </p:nvSpPr>
        <p:spPr>
          <a:xfrm>
            <a:off x="4538007" y="1450428"/>
            <a:ext cx="7191538" cy="10405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tx1"/>
                </a:solidFill>
              </a:rPr>
              <a:t>LOGO</a:t>
            </a:r>
            <a:r>
              <a:rPr lang="zh-CN" altLang="en-US" sz="2400" dirty="0" smtClean="0">
                <a:solidFill>
                  <a:schemeClr val="tx1"/>
                </a:solidFill>
              </a:rPr>
              <a:t>、导航产品展示、公司简介和联系方式、行业新闻和技术、友情链接、底部导航和在线客服</a:t>
            </a:r>
            <a:endParaRPr lang="zh-CN" altLang="en-US" sz="2400" dirty="0">
              <a:solidFill>
                <a:schemeClr val="tx1"/>
              </a:solidFill>
            </a:endParaRPr>
          </a:p>
        </p:txBody>
      </p:sp>
      <p:sp>
        <p:nvSpPr>
          <p:cNvPr id="22" name="圆角矩形 21"/>
          <p:cNvSpPr/>
          <p:nvPr/>
        </p:nvSpPr>
        <p:spPr>
          <a:xfrm>
            <a:off x="4469691" y="4818994"/>
            <a:ext cx="7385978" cy="148721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smtClean="0">
                <a:solidFill>
                  <a:schemeClr val="tx1"/>
                </a:solidFill>
              </a:rPr>
              <a:t>数据微调需要等待网站上线三个月后，网站有一定搜索流量了。可以通过百度统计工具中的页面点击图，按月为单位统计用户的点击行为进行对比和总结。</a:t>
            </a:r>
            <a:endParaRPr lang="zh-CN" altLang="en-US" sz="2400" dirty="0">
              <a:solidFill>
                <a:schemeClr val="tx1"/>
              </a:solidFill>
              <a:latin typeface="+mn-ea"/>
            </a:endParaRPr>
          </a:p>
        </p:txBody>
      </p:sp>
      <p:sp>
        <p:nvSpPr>
          <p:cNvPr id="41" name="矩形 40"/>
          <p:cNvSpPr/>
          <p:nvPr/>
        </p:nvSpPr>
        <p:spPr>
          <a:xfrm>
            <a:off x="579340" y="2764143"/>
            <a:ext cx="2978411" cy="461665"/>
          </a:xfrm>
          <a:prstGeom prst="rect">
            <a:avLst/>
          </a:prstGeom>
          <a:solidFill>
            <a:schemeClr val="accent1">
              <a:lumMod val="20000"/>
              <a:lumOff val="80000"/>
            </a:schemeClr>
          </a:solidFill>
        </p:spPr>
        <p:txBody>
          <a:bodyPr wrap="square">
            <a:spAutoFit/>
          </a:bodyPr>
          <a:lstStyle/>
          <a:p>
            <a:r>
              <a:rPr lang="en-US" sz="2400" b="1" dirty="0" smtClean="0"/>
              <a:t>2.</a:t>
            </a:r>
            <a:r>
              <a:rPr lang="zh-CN" altLang="en-US" sz="2400" b="1" dirty="0" smtClean="0"/>
              <a:t>首页草图设计</a:t>
            </a:r>
            <a:endParaRPr lang="zh-CN" altLang="en-US" sz="2400" dirty="0"/>
          </a:p>
        </p:txBody>
      </p:sp>
      <p:sp>
        <p:nvSpPr>
          <p:cNvPr id="42" name="矩形 41"/>
          <p:cNvSpPr/>
          <p:nvPr/>
        </p:nvSpPr>
        <p:spPr>
          <a:xfrm>
            <a:off x="558319" y="4776874"/>
            <a:ext cx="2978411" cy="461665"/>
          </a:xfrm>
          <a:prstGeom prst="rect">
            <a:avLst/>
          </a:prstGeom>
          <a:solidFill>
            <a:schemeClr val="accent1">
              <a:lumMod val="20000"/>
              <a:lumOff val="80000"/>
            </a:schemeClr>
          </a:solidFill>
        </p:spPr>
        <p:txBody>
          <a:bodyPr wrap="square">
            <a:spAutoFit/>
          </a:bodyPr>
          <a:lstStyle/>
          <a:p>
            <a:r>
              <a:rPr lang="en-US" sz="2400" b="1" dirty="0" smtClean="0"/>
              <a:t>3.</a:t>
            </a:r>
            <a:r>
              <a:rPr lang="zh-CN" altLang="en-US" sz="2400" b="1" dirty="0" smtClean="0"/>
              <a:t>根据数据微调</a:t>
            </a:r>
            <a:endParaRPr lang="zh-CN" altLang="en-US" sz="2400" dirty="0"/>
          </a:p>
        </p:txBody>
      </p:sp>
      <p:pic>
        <p:nvPicPr>
          <p:cNvPr id="19457" name="图片 21"/>
          <p:cNvPicPr>
            <a:picLocks noChangeAspect="1" noChangeArrowheads="1"/>
          </p:cNvPicPr>
          <p:nvPr/>
        </p:nvPicPr>
        <p:blipFill>
          <a:blip r:embed="rId1"/>
          <a:srcRect t="11727" r="4148" b="74840"/>
          <a:stretch>
            <a:fillRect/>
          </a:stretch>
        </p:blipFill>
        <p:spPr bwMode="auto">
          <a:xfrm>
            <a:off x="446689" y="3342289"/>
            <a:ext cx="11237983" cy="126124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5.2</a:t>
            </a:r>
            <a:endParaRPr lang="zh-CN" altLang="en-US" sz="2800" b="1" dirty="0">
              <a:solidFill>
                <a:schemeClr val="bg1"/>
              </a:solidFill>
              <a:latin typeface="+mj-ea"/>
              <a:ea typeface="+mj-ea"/>
            </a:endParaRPr>
          </a:p>
        </p:txBody>
      </p:sp>
      <p:sp>
        <p:nvSpPr>
          <p:cNvPr id="29" name="TextBox 17"/>
          <p:cNvSpPr txBox="1"/>
          <p:nvPr/>
        </p:nvSpPr>
        <p:spPr>
          <a:xfrm>
            <a:off x="2205990" y="609181"/>
            <a:ext cx="4034112" cy="492438"/>
          </a:xfrm>
          <a:prstGeom prst="rect">
            <a:avLst/>
          </a:prstGeom>
          <a:noFill/>
        </p:spPr>
        <p:txBody>
          <a:bodyPr wrap="none" lIns="121917" tIns="60958" rIns="121917" bIns="60958" rtlCol="0">
            <a:spAutoFit/>
          </a:bodyPr>
          <a:lstStyle/>
          <a:p>
            <a:r>
              <a:rPr lang="en-US" sz="2400" b="1" dirty="0" smtClean="0">
                <a:solidFill>
                  <a:schemeClr val="bg1"/>
                </a:solidFill>
                <a:latin typeface="+mj-ea"/>
                <a:ea typeface="+mj-ea"/>
              </a:rPr>
              <a:t>5.2.4   </a:t>
            </a:r>
            <a:r>
              <a:rPr lang="zh-CN" altLang="en-US" sz="2400" b="1" dirty="0" smtClean="0">
                <a:solidFill>
                  <a:schemeClr val="bg1"/>
                </a:solidFill>
              </a:rPr>
              <a:t>设计网站的用户体验</a:t>
            </a:r>
            <a:endParaRPr lang="en-US" altLang="zh-CN" sz="2400" b="1" dirty="0">
              <a:solidFill>
                <a:schemeClr val="bg1"/>
              </a:solidFill>
              <a:latin typeface="+mj-ea"/>
              <a:ea typeface="+mj-ea"/>
            </a:endParaRPr>
          </a:p>
        </p:txBody>
      </p:sp>
      <p:sp>
        <p:nvSpPr>
          <p:cNvPr id="19" name="圆角矩形 18"/>
          <p:cNvSpPr/>
          <p:nvPr/>
        </p:nvSpPr>
        <p:spPr>
          <a:xfrm>
            <a:off x="754283" y="2254471"/>
            <a:ext cx="2903317" cy="7409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b="1" dirty="0" smtClean="0"/>
              <a:t> </a:t>
            </a:r>
            <a:r>
              <a:rPr lang="zh-CN" altLang="en-US" sz="2400" b="1" dirty="0" smtClean="0">
                <a:solidFill>
                  <a:schemeClr val="tx1"/>
                </a:solidFill>
              </a:rPr>
              <a:t>网站性能视觉设计</a:t>
            </a:r>
            <a:endParaRPr lang="zh-CN" altLang="en-US" sz="2400" b="1" dirty="0">
              <a:solidFill>
                <a:schemeClr val="tx1"/>
              </a:solidFill>
            </a:endParaRPr>
          </a:p>
        </p:txBody>
      </p:sp>
      <p:sp>
        <p:nvSpPr>
          <p:cNvPr id="20" name="圆角矩形 19"/>
          <p:cNvSpPr/>
          <p:nvPr/>
        </p:nvSpPr>
        <p:spPr>
          <a:xfrm>
            <a:off x="3728710" y="4156843"/>
            <a:ext cx="1836518" cy="7409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chemeClr val="tx1"/>
                </a:solidFill>
              </a:rPr>
              <a:t>导航分类</a:t>
            </a:r>
            <a:endParaRPr lang="zh-CN" altLang="en-US" sz="2400" dirty="0" smtClean="0">
              <a:solidFill>
                <a:schemeClr val="tx1"/>
              </a:solidFill>
            </a:endParaRPr>
          </a:p>
        </p:txBody>
      </p:sp>
      <p:sp>
        <p:nvSpPr>
          <p:cNvPr id="21" name="圆角矩形 20"/>
          <p:cNvSpPr/>
          <p:nvPr/>
        </p:nvSpPr>
        <p:spPr>
          <a:xfrm>
            <a:off x="2619869" y="3189892"/>
            <a:ext cx="1889069" cy="7409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chemeClr val="tx1"/>
                </a:solidFill>
              </a:rPr>
              <a:t>视觉设计</a:t>
            </a:r>
            <a:endParaRPr lang="zh-CN" altLang="en-US" sz="2400" dirty="0" smtClean="0">
              <a:solidFill>
                <a:schemeClr val="tx1"/>
              </a:solidFill>
            </a:endParaRPr>
          </a:p>
        </p:txBody>
      </p:sp>
      <p:sp>
        <p:nvSpPr>
          <p:cNvPr id="22" name="圆角矩形 21"/>
          <p:cNvSpPr/>
          <p:nvPr/>
        </p:nvSpPr>
        <p:spPr>
          <a:xfrm>
            <a:off x="4569538" y="5234152"/>
            <a:ext cx="1783965" cy="7409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chemeClr val="tx1"/>
                </a:solidFill>
              </a:rPr>
              <a:t>搜索功能</a:t>
            </a:r>
            <a:endParaRPr lang="zh-CN" altLang="en-US" sz="2400" dirty="0" smtClean="0">
              <a:solidFill>
                <a:schemeClr val="tx1"/>
              </a:solidFill>
            </a:endParaRPr>
          </a:p>
        </p:txBody>
      </p:sp>
      <p:sp>
        <p:nvSpPr>
          <p:cNvPr id="23" name="圆角矩形 22"/>
          <p:cNvSpPr/>
          <p:nvPr/>
        </p:nvSpPr>
        <p:spPr>
          <a:xfrm>
            <a:off x="5951649" y="3147850"/>
            <a:ext cx="1789221" cy="7409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chemeClr val="tx1"/>
                </a:solidFill>
              </a:rPr>
              <a:t>网站内容</a:t>
            </a:r>
            <a:endParaRPr lang="zh-CN" altLang="en-US" sz="2400" dirty="0" smtClean="0">
              <a:solidFill>
                <a:schemeClr val="tx1"/>
              </a:solidFill>
            </a:endParaRPr>
          </a:p>
        </p:txBody>
      </p:sp>
      <p:sp>
        <p:nvSpPr>
          <p:cNvPr id="24" name="圆角矩形 23"/>
          <p:cNvSpPr/>
          <p:nvPr/>
        </p:nvSpPr>
        <p:spPr>
          <a:xfrm>
            <a:off x="6734668" y="4151589"/>
            <a:ext cx="1747179" cy="7409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chemeClr val="tx1"/>
                </a:solidFill>
              </a:rPr>
              <a:t>交互设计</a:t>
            </a:r>
            <a:endParaRPr lang="zh-CN" altLang="en-US" sz="2400" b="1" dirty="0">
              <a:solidFill>
                <a:schemeClr val="tx1"/>
              </a:solidFill>
            </a:endParaRPr>
          </a:p>
        </p:txBody>
      </p:sp>
      <p:sp>
        <p:nvSpPr>
          <p:cNvPr id="36" name="圆角矩形 35"/>
          <p:cNvSpPr/>
          <p:nvPr/>
        </p:nvSpPr>
        <p:spPr>
          <a:xfrm>
            <a:off x="7407333" y="5249919"/>
            <a:ext cx="3360516" cy="7409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b="1" dirty="0" smtClean="0">
                <a:solidFill>
                  <a:schemeClr val="tx1"/>
                </a:solidFill>
              </a:rPr>
              <a:t>登录（付款）方式</a:t>
            </a:r>
            <a:endParaRPr lang="zh-CN" altLang="en-US" sz="2400" dirty="0" smtClean="0">
              <a:solidFill>
                <a:schemeClr val="tx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5.2</a:t>
            </a:r>
            <a:endParaRPr lang="zh-CN" altLang="en-US" sz="2800" b="1" dirty="0">
              <a:solidFill>
                <a:schemeClr val="bg1"/>
              </a:solidFill>
              <a:latin typeface="+mj-ea"/>
              <a:ea typeface="+mj-ea"/>
            </a:endParaRPr>
          </a:p>
        </p:txBody>
      </p:sp>
      <p:sp>
        <p:nvSpPr>
          <p:cNvPr id="29" name="TextBox 17"/>
          <p:cNvSpPr txBox="1"/>
          <p:nvPr/>
        </p:nvSpPr>
        <p:spPr>
          <a:xfrm>
            <a:off x="2205990" y="609181"/>
            <a:ext cx="3942740" cy="492438"/>
          </a:xfrm>
          <a:prstGeom prst="rect">
            <a:avLst/>
          </a:prstGeom>
          <a:noFill/>
        </p:spPr>
        <p:txBody>
          <a:bodyPr wrap="none" lIns="121917" tIns="60958" rIns="121917" bIns="60958" rtlCol="0">
            <a:spAutoFit/>
          </a:bodyPr>
          <a:lstStyle/>
          <a:p>
            <a:r>
              <a:rPr lang="en-US" sz="2400" b="1" dirty="0" smtClean="0">
                <a:solidFill>
                  <a:schemeClr val="bg1"/>
                </a:solidFill>
                <a:latin typeface="+mj-ea"/>
                <a:ea typeface="+mj-ea"/>
              </a:rPr>
              <a:t>5.2.5  </a:t>
            </a:r>
            <a:r>
              <a:rPr lang="zh-CN" altLang="en-US" sz="2400" b="1" dirty="0" smtClean="0">
                <a:solidFill>
                  <a:schemeClr val="bg1"/>
                </a:solidFill>
              </a:rPr>
              <a:t>规划网站的后台管理</a:t>
            </a:r>
            <a:endParaRPr lang="en-US" altLang="zh-CN" sz="2400" b="1" dirty="0">
              <a:solidFill>
                <a:schemeClr val="bg1"/>
              </a:solidFill>
              <a:latin typeface="+mj-ea"/>
              <a:ea typeface="+mj-ea"/>
            </a:endParaRPr>
          </a:p>
        </p:txBody>
      </p:sp>
      <p:sp>
        <p:nvSpPr>
          <p:cNvPr id="18" name="圆角矩形 17"/>
          <p:cNvSpPr/>
          <p:nvPr/>
        </p:nvSpPr>
        <p:spPr>
          <a:xfrm>
            <a:off x="754283" y="2254471"/>
            <a:ext cx="2903317" cy="7409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b="1" dirty="0" smtClean="0">
                <a:solidFill>
                  <a:schemeClr val="tx1"/>
                </a:solidFill>
              </a:rPr>
              <a:t>信息发布管理系统</a:t>
            </a:r>
            <a:endParaRPr lang="zh-CN" altLang="en-US" sz="2400" b="1" dirty="0">
              <a:solidFill>
                <a:schemeClr val="tx1"/>
              </a:solidFill>
            </a:endParaRPr>
          </a:p>
        </p:txBody>
      </p:sp>
      <p:sp>
        <p:nvSpPr>
          <p:cNvPr id="19" name="圆角矩形 18"/>
          <p:cNvSpPr/>
          <p:nvPr/>
        </p:nvSpPr>
        <p:spPr>
          <a:xfrm>
            <a:off x="4217441" y="4172609"/>
            <a:ext cx="2766683" cy="7409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chemeClr val="tx1"/>
                </a:solidFill>
              </a:rPr>
              <a:t>客户咨询管理系统</a:t>
            </a:r>
            <a:endParaRPr lang="zh-CN" altLang="en-US" sz="2400" dirty="0" smtClean="0">
              <a:solidFill>
                <a:schemeClr val="tx1"/>
              </a:solidFill>
            </a:endParaRPr>
          </a:p>
        </p:txBody>
      </p:sp>
      <p:sp>
        <p:nvSpPr>
          <p:cNvPr id="20" name="圆角矩形 19"/>
          <p:cNvSpPr/>
          <p:nvPr/>
        </p:nvSpPr>
        <p:spPr>
          <a:xfrm>
            <a:off x="2824821" y="3189892"/>
            <a:ext cx="2362034" cy="7409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chemeClr val="tx1"/>
                </a:solidFill>
              </a:rPr>
              <a:t>产品管理系统</a:t>
            </a:r>
            <a:endParaRPr lang="zh-CN" altLang="en-US" sz="2400" dirty="0" smtClean="0">
              <a:solidFill>
                <a:schemeClr val="tx1"/>
              </a:solidFill>
            </a:endParaRPr>
          </a:p>
        </p:txBody>
      </p:sp>
      <p:sp>
        <p:nvSpPr>
          <p:cNvPr id="21" name="圆角矩形 20"/>
          <p:cNvSpPr/>
          <p:nvPr/>
        </p:nvSpPr>
        <p:spPr>
          <a:xfrm>
            <a:off x="5815014" y="5360276"/>
            <a:ext cx="2966379" cy="7409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chemeClr val="tx1"/>
                </a:solidFill>
              </a:rPr>
              <a:t>网站流量统计系统</a:t>
            </a:r>
            <a:endParaRPr lang="zh-CN" altLang="en-US" sz="2400" dirty="0" smtClean="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梯形 6"/>
          <p:cNvSpPr/>
          <p:nvPr/>
        </p:nvSpPr>
        <p:spPr>
          <a:xfrm>
            <a:off x="4333876" y="3857625"/>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2471738"/>
            <a:ext cx="12192000" cy="23860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梯形 4"/>
          <p:cNvSpPr/>
          <p:nvPr/>
        </p:nvSpPr>
        <p:spPr>
          <a:xfrm flipV="1">
            <a:off x="4317346" y="2228850"/>
            <a:ext cx="3185832" cy="819150"/>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5096243" y="2290758"/>
            <a:ext cx="1569661" cy="646331"/>
          </a:xfrm>
          <a:prstGeom prst="rect">
            <a:avLst/>
          </a:prstGeom>
          <a:noFill/>
        </p:spPr>
        <p:txBody>
          <a:bodyPr wrap="none" rtlCol="0">
            <a:spAutoFit/>
          </a:bodyPr>
          <a:lstStyle/>
          <a:p>
            <a:pPr algn="ctr"/>
            <a:r>
              <a:rPr lang="zh-CN" altLang="en-US" sz="3600" b="1" dirty="0" smtClean="0">
                <a:solidFill>
                  <a:schemeClr val="bg1"/>
                </a:solidFill>
              </a:rPr>
              <a:t>项目五</a:t>
            </a:r>
            <a:endParaRPr lang="zh-CN" altLang="en-US" sz="3600" b="1" dirty="0">
              <a:solidFill>
                <a:schemeClr val="bg1"/>
              </a:solidFill>
            </a:endParaRPr>
          </a:p>
        </p:txBody>
      </p:sp>
      <p:sp>
        <p:nvSpPr>
          <p:cNvPr id="14" name="TextBox 976"/>
          <p:cNvSpPr txBox="1"/>
          <p:nvPr/>
        </p:nvSpPr>
        <p:spPr>
          <a:xfrm>
            <a:off x="4793527" y="5991373"/>
            <a:ext cx="2698176" cy="523220"/>
          </a:xfrm>
          <a:prstGeom prst="rect">
            <a:avLst/>
          </a:prstGeom>
          <a:noFill/>
        </p:spPr>
        <p:txBody>
          <a:bodyPr wrap="none" rtlCol="0">
            <a:spAutoFit/>
          </a:bodyPr>
          <a:lstStyle/>
          <a:p>
            <a:pPr algn="ctr"/>
            <a:r>
              <a:rPr lang="zh-CN" altLang="en-US" sz="2800" dirty="0" smtClean="0">
                <a:solidFill>
                  <a:schemeClr val="bg1"/>
                </a:solidFill>
              </a:rPr>
              <a:t>高等教育出版社</a:t>
            </a:r>
            <a:endParaRPr lang="en-US" sz="2800" dirty="0">
              <a:solidFill>
                <a:schemeClr val="bg1"/>
              </a:solidFill>
            </a:endParaRPr>
          </a:p>
        </p:txBody>
      </p:sp>
      <p:pic>
        <p:nvPicPr>
          <p:cNvPr id="12" name="Picture 3"/>
          <p:cNvPicPr>
            <a:picLocks noChangeAspect="1" noChangeArrowheads="1"/>
          </p:cNvPicPr>
          <p:nvPr/>
        </p:nvPicPr>
        <p:blipFill>
          <a:blip r:embed="rId1"/>
          <a:srcRect/>
          <a:stretch>
            <a:fillRect/>
          </a:stretch>
        </p:blipFill>
        <p:spPr bwMode="auto">
          <a:xfrm>
            <a:off x="-1815846" y="5743575"/>
            <a:ext cx="1149096" cy="1114425"/>
          </a:xfrm>
          <a:prstGeom prst="rect">
            <a:avLst/>
          </a:prstGeom>
          <a:noFill/>
          <a:ln w="9525">
            <a:noFill/>
            <a:miter lim="800000"/>
            <a:headEnd/>
            <a:tailEnd/>
          </a:ln>
          <a:effectLst/>
        </p:spPr>
      </p:pic>
      <p:sp>
        <p:nvSpPr>
          <p:cNvPr id="16" name="TextBox 15"/>
          <p:cNvSpPr txBox="1"/>
          <p:nvPr/>
        </p:nvSpPr>
        <p:spPr>
          <a:xfrm>
            <a:off x="3657599" y="3529936"/>
            <a:ext cx="6681020" cy="769441"/>
          </a:xfrm>
          <a:prstGeom prst="rect">
            <a:avLst/>
          </a:prstGeom>
          <a:noFill/>
        </p:spPr>
        <p:txBody>
          <a:bodyPr wrap="square" rtlCol="0">
            <a:spAutoFit/>
          </a:bodyPr>
          <a:lstStyle/>
          <a:p>
            <a:r>
              <a:rPr lang="zh-CN" altLang="en-US" sz="4400" b="1" dirty="0" smtClean="0">
                <a:solidFill>
                  <a:schemeClr val="bg1"/>
                </a:solidFill>
              </a:rPr>
              <a:t>建设网络营销平台</a:t>
            </a:r>
            <a:endParaRPr lang="zh-CN" altLang="en-US" sz="4400" b="1" dirty="0">
              <a:solidFill>
                <a:schemeClr val="bg1"/>
              </a:solidFill>
            </a:endParaRPr>
          </a:p>
        </p:txBody>
      </p:sp>
      <p:pic>
        <p:nvPicPr>
          <p:cNvPr id="10242" name="Picture 2"/>
          <p:cNvPicPr>
            <a:picLocks noChangeAspect="1" noChangeArrowheads="1"/>
          </p:cNvPicPr>
          <p:nvPr/>
        </p:nvPicPr>
        <p:blipFill>
          <a:blip r:embed="rId2"/>
          <a:srcRect/>
          <a:stretch>
            <a:fillRect/>
          </a:stretch>
        </p:blipFill>
        <p:spPr bwMode="auto">
          <a:xfrm>
            <a:off x="452745" y="239815"/>
            <a:ext cx="2466975" cy="22193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5.2</a:t>
            </a:r>
            <a:endParaRPr lang="zh-CN" altLang="en-US" sz="2800" b="1" dirty="0">
              <a:solidFill>
                <a:schemeClr val="bg1"/>
              </a:solidFill>
              <a:latin typeface="+mj-ea"/>
              <a:ea typeface="+mj-ea"/>
            </a:endParaRPr>
          </a:p>
        </p:txBody>
      </p:sp>
      <p:sp>
        <p:nvSpPr>
          <p:cNvPr id="29" name="TextBox 17"/>
          <p:cNvSpPr txBox="1"/>
          <p:nvPr/>
        </p:nvSpPr>
        <p:spPr>
          <a:xfrm>
            <a:off x="2205990" y="609181"/>
            <a:ext cx="4558293" cy="492438"/>
          </a:xfrm>
          <a:prstGeom prst="rect">
            <a:avLst/>
          </a:prstGeom>
          <a:noFill/>
        </p:spPr>
        <p:txBody>
          <a:bodyPr wrap="none" lIns="121917" tIns="60958" rIns="121917" bIns="60958" rtlCol="0">
            <a:spAutoFit/>
          </a:bodyPr>
          <a:lstStyle/>
          <a:p>
            <a:r>
              <a:rPr lang="en-US" sz="2400" b="1" dirty="0" smtClean="0">
                <a:solidFill>
                  <a:schemeClr val="bg1"/>
                </a:solidFill>
                <a:latin typeface="+mj-ea"/>
                <a:ea typeface="+mj-ea"/>
              </a:rPr>
              <a:t>5.2.6  </a:t>
            </a:r>
            <a:r>
              <a:rPr lang="zh-CN" altLang="en-US" sz="2400" b="1" dirty="0" smtClean="0">
                <a:solidFill>
                  <a:schemeClr val="bg1"/>
                </a:solidFill>
              </a:rPr>
              <a:t>安装网站的流量统计软件</a:t>
            </a:r>
            <a:endParaRPr lang="en-US" altLang="zh-CN" sz="2400" b="1" dirty="0">
              <a:solidFill>
                <a:schemeClr val="bg1"/>
              </a:solidFill>
              <a:latin typeface="+mj-ea"/>
              <a:ea typeface="+mj-ea"/>
            </a:endParaRPr>
          </a:p>
        </p:txBody>
      </p:sp>
      <p:sp>
        <p:nvSpPr>
          <p:cNvPr id="18" name="矩形 17"/>
          <p:cNvSpPr/>
          <p:nvPr/>
        </p:nvSpPr>
        <p:spPr>
          <a:xfrm>
            <a:off x="600361" y="1586983"/>
            <a:ext cx="5359005" cy="461665"/>
          </a:xfrm>
          <a:prstGeom prst="rect">
            <a:avLst/>
          </a:prstGeom>
          <a:solidFill>
            <a:schemeClr val="accent4"/>
          </a:solidFill>
        </p:spPr>
        <p:txBody>
          <a:bodyPr wrap="square">
            <a:spAutoFit/>
          </a:bodyPr>
          <a:lstStyle/>
          <a:p>
            <a:r>
              <a:rPr lang="en-US" sz="2400" b="1" dirty="0" smtClean="0"/>
              <a:t>1</a:t>
            </a:r>
            <a:r>
              <a:rPr lang="zh-CN" altLang="en-US" sz="2400" b="1" dirty="0" smtClean="0"/>
              <a:t>．企业网站流量统计软件的主要功能</a:t>
            </a:r>
            <a:endParaRPr lang="zh-CN" altLang="en-US" sz="2400" b="1" dirty="0"/>
          </a:p>
        </p:txBody>
      </p:sp>
      <p:sp>
        <p:nvSpPr>
          <p:cNvPr id="19" name="圆角矩形 18"/>
          <p:cNvSpPr/>
          <p:nvPr/>
        </p:nvSpPr>
        <p:spPr>
          <a:xfrm>
            <a:off x="5394601" y="5580995"/>
            <a:ext cx="3260668" cy="7409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smtClean="0">
                <a:solidFill>
                  <a:schemeClr val="tx1"/>
                </a:solidFill>
              </a:rPr>
              <a:t>列出当天的全部访问用户</a:t>
            </a:r>
            <a:endParaRPr lang="zh-CN" altLang="en-US" sz="2400" dirty="0" smtClean="0">
              <a:solidFill>
                <a:schemeClr val="tx1"/>
              </a:solidFill>
            </a:endParaRPr>
          </a:p>
        </p:txBody>
      </p:sp>
      <p:sp>
        <p:nvSpPr>
          <p:cNvPr id="20" name="圆角矩形 19"/>
          <p:cNvSpPr/>
          <p:nvPr/>
        </p:nvSpPr>
        <p:spPr>
          <a:xfrm>
            <a:off x="754283" y="2254471"/>
            <a:ext cx="3297455" cy="7409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smtClean="0">
                <a:solidFill>
                  <a:schemeClr val="tx1"/>
                </a:solidFill>
              </a:rPr>
              <a:t>统计基本信息</a:t>
            </a:r>
            <a:endParaRPr lang="zh-CN" altLang="en-US" sz="2400" b="1" dirty="0">
              <a:solidFill>
                <a:schemeClr val="tx1"/>
              </a:solidFill>
            </a:endParaRPr>
          </a:p>
        </p:txBody>
      </p:sp>
      <p:sp>
        <p:nvSpPr>
          <p:cNvPr id="21" name="圆角矩形 20"/>
          <p:cNvSpPr/>
          <p:nvPr/>
        </p:nvSpPr>
        <p:spPr>
          <a:xfrm>
            <a:off x="764792" y="4519450"/>
            <a:ext cx="3297455" cy="7409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smtClean="0">
                <a:solidFill>
                  <a:schemeClr val="tx1"/>
                </a:solidFill>
              </a:rPr>
              <a:t>可以统计页面被刷新的数量</a:t>
            </a:r>
            <a:endParaRPr lang="zh-CN" altLang="en-US" sz="2400" dirty="0" smtClean="0">
              <a:solidFill>
                <a:schemeClr val="tx1"/>
              </a:solidFill>
            </a:endParaRPr>
          </a:p>
        </p:txBody>
      </p:sp>
      <p:sp>
        <p:nvSpPr>
          <p:cNvPr id="22" name="圆角矩形 21"/>
          <p:cNvSpPr/>
          <p:nvPr/>
        </p:nvSpPr>
        <p:spPr>
          <a:xfrm>
            <a:off x="759538" y="3331782"/>
            <a:ext cx="3297455" cy="7409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smtClean="0">
                <a:solidFill>
                  <a:schemeClr val="tx1"/>
                </a:solidFill>
              </a:rPr>
              <a:t>可以统计独立的</a:t>
            </a:r>
            <a:r>
              <a:rPr lang="en-US" altLang="en-US" sz="2400" dirty="0" smtClean="0">
                <a:solidFill>
                  <a:schemeClr val="tx1"/>
                </a:solidFill>
              </a:rPr>
              <a:t>IP</a:t>
            </a:r>
            <a:r>
              <a:rPr lang="zh-CN" altLang="en-US" sz="2400" dirty="0" smtClean="0">
                <a:solidFill>
                  <a:schemeClr val="tx1"/>
                </a:solidFill>
              </a:rPr>
              <a:t>地址数量</a:t>
            </a:r>
            <a:endParaRPr lang="zh-CN" altLang="en-US" sz="2400" dirty="0" smtClean="0">
              <a:solidFill>
                <a:schemeClr val="tx1"/>
              </a:solidFill>
            </a:endParaRPr>
          </a:p>
        </p:txBody>
      </p:sp>
      <p:sp>
        <p:nvSpPr>
          <p:cNvPr id="23" name="圆角矩形 22"/>
          <p:cNvSpPr/>
          <p:nvPr/>
        </p:nvSpPr>
        <p:spPr>
          <a:xfrm>
            <a:off x="833110" y="5612525"/>
            <a:ext cx="3297455" cy="7409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smtClean="0">
                <a:solidFill>
                  <a:schemeClr val="tx1"/>
                </a:solidFill>
              </a:rPr>
              <a:t>记录每一个时段访问网站的情况</a:t>
            </a:r>
            <a:endParaRPr lang="zh-CN" altLang="en-US" sz="2400" dirty="0" smtClean="0">
              <a:solidFill>
                <a:schemeClr val="tx1"/>
              </a:solidFill>
            </a:endParaRPr>
          </a:p>
        </p:txBody>
      </p:sp>
      <p:sp>
        <p:nvSpPr>
          <p:cNvPr id="24" name="圆角矩形 23"/>
          <p:cNvSpPr/>
          <p:nvPr/>
        </p:nvSpPr>
        <p:spPr>
          <a:xfrm>
            <a:off x="5305262" y="2249216"/>
            <a:ext cx="3297455" cy="7409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smtClean="0">
                <a:solidFill>
                  <a:schemeClr val="tx1"/>
                </a:solidFill>
              </a:rPr>
              <a:t>访客来源</a:t>
            </a:r>
            <a:endParaRPr lang="zh-CN" altLang="en-US" sz="2400" dirty="0" smtClean="0">
              <a:solidFill>
                <a:schemeClr val="tx1"/>
              </a:solidFill>
            </a:endParaRPr>
          </a:p>
        </p:txBody>
      </p:sp>
      <p:sp>
        <p:nvSpPr>
          <p:cNvPr id="36" name="圆角矩形 35"/>
          <p:cNvSpPr/>
          <p:nvPr/>
        </p:nvSpPr>
        <p:spPr>
          <a:xfrm>
            <a:off x="5363069" y="3347547"/>
            <a:ext cx="3297455" cy="7409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smtClean="0">
                <a:solidFill>
                  <a:schemeClr val="tx1"/>
                </a:solidFill>
              </a:rPr>
              <a:t>访客的站内移动路径（即站内行为）</a:t>
            </a:r>
            <a:endParaRPr lang="zh-CN" altLang="en-US" sz="2400" b="1" dirty="0">
              <a:solidFill>
                <a:schemeClr val="tx1"/>
              </a:solidFill>
            </a:endParaRPr>
          </a:p>
        </p:txBody>
      </p:sp>
      <p:sp>
        <p:nvSpPr>
          <p:cNvPr id="38" name="圆角矩形 37"/>
          <p:cNvSpPr/>
          <p:nvPr/>
        </p:nvSpPr>
        <p:spPr>
          <a:xfrm>
            <a:off x="5326285" y="4524706"/>
            <a:ext cx="3360516" cy="7409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smtClean="0">
                <a:solidFill>
                  <a:schemeClr val="tx1"/>
                </a:solidFill>
              </a:rPr>
              <a:t>关键词广告效果跟踪</a:t>
            </a:r>
            <a:endParaRPr lang="zh-CN" altLang="en-US" sz="2400" dirty="0" smtClean="0">
              <a:solidFill>
                <a:schemeClr val="tx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5.2</a:t>
            </a:r>
            <a:endParaRPr lang="zh-CN" altLang="en-US" sz="2800" b="1" dirty="0">
              <a:solidFill>
                <a:schemeClr val="bg1"/>
              </a:solidFill>
              <a:latin typeface="+mj-ea"/>
              <a:ea typeface="+mj-ea"/>
            </a:endParaRPr>
          </a:p>
        </p:txBody>
      </p:sp>
      <p:sp>
        <p:nvSpPr>
          <p:cNvPr id="29" name="TextBox 17"/>
          <p:cNvSpPr txBox="1"/>
          <p:nvPr/>
        </p:nvSpPr>
        <p:spPr>
          <a:xfrm>
            <a:off x="2205990" y="609181"/>
            <a:ext cx="4558293" cy="492438"/>
          </a:xfrm>
          <a:prstGeom prst="rect">
            <a:avLst/>
          </a:prstGeom>
          <a:noFill/>
        </p:spPr>
        <p:txBody>
          <a:bodyPr wrap="none" lIns="121917" tIns="60958" rIns="121917" bIns="60958" rtlCol="0">
            <a:spAutoFit/>
          </a:bodyPr>
          <a:lstStyle/>
          <a:p>
            <a:r>
              <a:rPr lang="en-US" sz="2400" b="1" dirty="0" smtClean="0">
                <a:solidFill>
                  <a:schemeClr val="bg1"/>
                </a:solidFill>
                <a:latin typeface="+mj-ea"/>
                <a:ea typeface="+mj-ea"/>
              </a:rPr>
              <a:t>5.2.6  </a:t>
            </a:r>
            <a:r>
              <a:rPr lang="zh-CN" altLang="en-US" sz="2400" b="1" dirty="0" smtClean="0">
                <a:solidFill>
                  <a:schemeClr val="bg1"/>
                </a:solidFill>
              </a:rPr>
              <a:t>安装网站的流量统计软件</a:t>
            </a:r>
            <a:endParaRPr lang="en-US" altLang="zh-CN" sz="2400" b="1" dirty="0">
              <a:solidFill>
                <a:schemeClr val="bg1"/>
              </a:solidFill>
              <a:latin typeface="+mj-ea"/>
              <a:ea typeface="+mj-ea"/>
            </a:endParaRPr>
          </a:p>
        </p:txBody>
      </p:sp>
      <p:sp>
        <p:nvSpPr>
          <p:cNvPr id="18" name="矩形 17"/>
          <p:cNvSpPr/>
          <p:nvPr/>
        </p:nvSpPr>
        <p:spPr>
          <a:xfrm>
            <a:off x="505768" y="1539686"/>
            <a:ext cx="5327474" cy="461665"/>
          </a:xfrm>
          <a:prstGeom prst="rect">
            <a:avLst/>
          </a:prstGeom>
          <a:solidFill>
            <a:schemeClr val="accent4"/>
          </a:solidFill>
        </p:spPr>
        <p:txBody>
          <a:bodyPr wrap="square">
            <a:spAutoFit/>
          </a:bodyPr>
          <a:lstStyle/>
          <a:p>
            <a:r>
              <a:rPr lang="zh-CN" altLang="en-US" sz="2400" b="1" dirty="0" smtClean="0"/>
              <a:t> </a:t>
            </a:r>
            <a:r>
              <a:rPr lang="en-US" sz="2400" b="1" dirty="0" smtClean="0"/>
              <a:t>2.</a:t>
            </a:r>
            <a:r>
              <a:rPr lang="zh-CN" altLang="en-US" sz="2400" b="1" dirty="0" smtClean="0"/>
              <a:t>安装流量统计软件</a:t>
            </a:r>
            <a:endParaRPr lang="zh-CN" altLang="en-US" sz="2400" b="1" dirty="0"/>
          </a:p>
        </p:txBody>
      </p:sp>
      <p:sp>
        <p:nvSpPr>
          <p:cNvPr id="19" name="任意多边形 18"/>
          <p:cNvSpPr/>
          <p:nvPr/>
        </p:nvSpPr>
        <p:spPr>
          <a:xfrm rot="16200000">
            <a:off x="635429" y="2152402"/>
            <a:ext cx="493022" cy="691815"/>
          </a:xfrm>
          <a:custGeom>
            <a:avLst/>
            <a:gdLst>
              <a:gd name="connsiteX0" fmla="*/ 1771650 w 1771650"/>
              <a:gd name="connsiteY0" fmla="*/ 0 h 1666875"/>
              <a:gd name="connsiteX1" fmla="*/ 1771650 w 1771650"/>
              <a:gd name="connsiteY1" fmla="*/ 1666875 h 1666875"/>
              <a:gd name="connsiteX2" fmla="*/ 0 w 1771650"/>
              <a:gd name="connsiteY2" fmla="*/ 1666875 h 1666875"/>
              <a:gd name="connsiteX3" fmla="*/ 553936 w 1771650"/>
              <a:gd name="connsiteY3" fmla="*/ 833438 h 1666875"/>
              <a:gd name="connsiteX4" fmla="*/ 0 w 1771650"/>
              <a:gd name="connsiteY4" fmla="*/ 0 h 1666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1650" h="1666875">
                <a:moveTo>
                  <a:pt x="1771650" y="0"/>
                </a:moveTo>
                <a:lnTo>
                  <a:pt x="1771650" y="1666875"/>
                </a:lnTo>
                <a:lnTo>
                  <a:pt x="0" y="1666875"/>
                </a:lnTo>
                <a:lnTo>
                  <a:pt x="553936" y="833438"/>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t"/>
          <a:lstStyle/>
          <a:p>
            <a:pPr algn="ctr"/>
            <a:r>
              <a:rPr lang="en-US" altLang="zh-CN" sz="3200" b="1" dirty="0" smtClean="0">
                <a:solidFill>
                  <a:schemeClr val="bg1"/>
                </a:solidFill>
              </a:rPr>
              <a:t>01</a:t>
            </a:r>
            <a:endParaRPr lang="zh-CN" altLang="en-US" sz="3200" b="1" dirty="0">
              <a:solidFill>
                <a:schemeClr val="bg1"/>
              </a:solidFill>
            </a:endParaRPr>
          </a:p>
        </p:txBody>
      </p:sp>
      <p:sp>
        <p:nvSpPr>
          <p:cNvPr id="20" name="任意多边形 19"/>
          <p:cNvSpPr/>
          <p:nvPr/>
        </p:nvSpPr>
        <p:spPr>
          <a:xfrm rot="16200000">
            <a:off x="610489" y="2997666"/>
            <a:ext cx="545285" cy="661629"/>
          </a:xfrm>
          <a:custGeom>
            <a:avLst/>
            <a:gdLst>
              <a:gd name="connsiteX0" fmla="*/ 1771650 w 1771650"/>
              <a:gd name="connsiteY0" fmla="*/ 0 h 1666875"/>
              <a:gd name="connsiteX1" fmla="*/ 1771650 w 1771650"/>
              <a:gd name="connsiteY1" fmla="*/ 1666875 h 1666875"/>
              <a:gd name="connsiteX2" fmla="*/ 0 w 1771650"/>
              <a:gd name="connsiteY2" fmla="*/ 1666875 h 1666875"/>
              <a:gd name="connsiteX3" fmla="*/ 553936 w 1771650"/>
              <a:gd name="connsiteY3" fmla="*/ 833438 h 1666875"/>
              <a:gd name="connsiteX4" fmla="*/ 0 w 1771650"/>
              <a:gd name="connsiteY4" fmla="*/ 0 h 1666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1650" h="1666875">
                <a:moveTo>
                  <a:pt x="1771650" y="0"/>
                </a:moveTo>
                <a:lnTo>
                  <a:pt x="1771650" y="1666875"/>
                </a:lnTo>
                <a:lnTo>
                  <a:pt x="0" y="1666875"/>
                </a:lnTo>
                <a:lnTo>
                  <a:pt x="553936" y="833438"/>
                </a:lnTo>
                <a:lnTo>
                  <a:pt x="0" y="0"/>
                </a:lnTo>
                <a:close/>
              </a:path>
            </a:pathLst>
          </a:cu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t"/>
          <a:lstStyle/>
          <a:p>
            <a:pPr algn="ctr"/>
            <a:r>
              <a:rPr lang="en-US" altLang="zh-CN" sz="3200" b="1" dirty="0" smtClean="0">
                <a:solidFill>
                  <a:schemeClr val="bg1"/>
                </a:solidFill>
              </a:rPr>
              <a:t>02</a:t>
            </a:r>
            <a:endParaRPr lang="zh-CN" altLang="en-US" sz="3200" b="1" dirty="0">
              <a:solidFill>
                <a:schemeClr val="bg1"/>
              </a:solidFill>
            </a:endParaRPr>
          </a:p>
        </p:txBody>
      </p:sp>
      <p:sp>
        <p:nvSpPr>
          <p:cNvPr id="21" name="任意多边形 20"/>
          <p:cNvSpPr/>
          <p:nvPr/>
        </p:nvSpPr>
        <p:spPr>
          <a:xfrm rot="16200000">
            <a:off x="669966" y="4711947"/>
            <a:ext cx="501356" cy="681202"/>
          </a:xfrm>
          <a:custGeom>
            <a:avLst/>
            <a:gdLst>
              <a:gd name="connsiteX0" fmla="*/ 1771650 w 1771650"/>
              <a:gd name="connsiteY0" fmla="*/ 0 h 1666875"/>
              <a:gd name="connsiteX1" fmla="*/ 1771650 w 1771650"/>
              <a:gd name="connsiteY1" fmla="*/ 1666875 h 1666875"/>
              <a:gd name="connsiteX2" fmla="*/ 0 w 1771650"/>
              <a:gd name="connsiteY2" fmla="*/ 1666875 h 1666875"/>
              <a:gd name="connsiteX3" fmla="*/ 553936 w 1771650"/>
              <a:gd name="connsiteY3" fmla="*/ 833438 h 1666875"/>
              <a:gd name="connsiteX4" fmla="*/ 0 w 1771650"/>
              <a:gd name="connsiteY4" fmla="*/ 0 h 1666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1650" h="1666875">
                <a:moveTo>
                  <a:pt x="1771650" y="0"/>
                </a:moveTo>
                <a:lnTo>
                  <a:pt x="1771650" y="1666875"/>
                </a:lnTo>
                <a:lnTo>
                  <a:pt x="0" y="1666875"/>
                </a:lnTo>
                <a:lnTo>
                  <a:pt x="553936" y="833438"/>
                </a:lnTo>
                <a:lnTo>
                  <a:pt x="0" y="0"/>
                </a:lnTo>
                <a:close/>
              </a:path>
            </a:pathLst>
          </a:cu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t"/>
          <a:lstStyle/>
          <a:p>
            <a:pPr algn="ctr"/>
            <a:r>
              <a:rPr lang="en-US" altLang="zh-CN" sz="3200" b="1" dirty="0" smtClean="0">
                <a:solidFill>
                  <a:schemeClr val="bg1"/>
                </a:solidFill>
              </a:rPr>
              <a:t>04</a:t>
            </a:r>
            <a:endParaRPr lang="zh-CN" altLang="en-US" sz="3200" b="1" dirty="0">
              <a:solidFill>
                <a:schemeClr val="bg1"/>
              </a:solidFill>
            </a:endParaRPr>
          </a:p>
        </p:txBody>
      </p:sp>
      <p:sp>
        <p:nvSpPr>
          <p:cNvPr id="22" name="任意多边形 21"/>
          <p:cNvSpPr/>
          <p:nvPr/>
        </p:nvSpPr>
        <p:spPr>
          <a:xfrm rot="16200000">
            <a:off x="673232" y="5670898"/>
            <a:ext cx="511108" cy="696446"/>
          </a:xfrm>
          <a:custGeom>
            <a:avLst/>
            <a:gdLst>
              <a:gd name="connsiteX0" fmla="*/ 1771650 w 1771650"/>
              <a:gd name="connsiteY0" fmla="*/ 0 h 1666875"/>
              <a:gd name="connsiteX1" fmla="*/ 1771650 w 1771650"/>
              <a:gd name="connsiteY1" fmla="*/ 1666875 h 1666875"/>
              <a:gd name="connsiteX2" fmla="*/ 0 w 1771650"/>
              <a:gd name="connsiteY2" fmla="*/ 1666875 h 1666875"/>
              <a:gd name="connsiteX3" fmla="*/ 553936 w 1771650"/>
              <a:gd name="connsiteY3" fmla="*/ 833438 h 1666875"/>
              <a:gd name="connsiteX4" fmla="*/ 0 w 1771650"/>
              <a:gd name="connsiteY4" fmla="*/ 0 h 1666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1650" h="1666875">
                <a:moveTo>
                  <a:pt x="1771650" y="0"/>
                </a:moveTo>
                <a:lnTo>
                  <a:pt x="1771650" y="1666875"/>
                </a:lnTo>
                <a:lnTo>
                  <a:pt x="0" y="1666875"/>
                </a:lnTo>
                <a:lnTo>
                  <a:pt x="553936" y="833438"/>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t"/>
          <a:lstStyle/>
          <a:p>
            <a:pPr algn="ctr"/>
            <a:r>
              <a:rPr lang="en-US" altLang="zh-CN" sz="3200" b="1" dirty="0" smtClean="0">
                <a:solidFill>
                  <a:schemeClr val="bg1"/>
                </a:solidFill>
              </a:rPr>
              <a:t>05</a:t>
            </a:r>
            <a:endParaRPr lang="zh-CN" altLang="en-US" sz="3200" b="1" dirty="0">
              <a:solidFill>
                <a:schemeClr val="bg1"/>
              </a:solidFill>
            </a:endParaRPr>
          </a:p>
        </p:txBody>
      </p:sp>
      <p:sp>
        <p:nvSpPr>
          <p:cNvPr id="23" name="矩形 22"/>
          <p:cNvSpPr/>
          <p:nvPr/>
        </p:nvSpPr>
        <p:spPr>
          <a:xfrm>
            <a:off x="1598533" y="2251796"/>
            <a:ext cx="3856337"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访问</a:t>
            </a:r>
            <a:r>
              <a:rPr lang="en-US" sz="2400" dirty="0" smtClean="0"/>
              <a:t>http</a:t>
            </a:r>
            <a:r>
              <a:rPr lang="zh-CN" altLang="en-US" sz="2400" dirty="0" smtClean="0"/>
              <a:t>：</a:t>
            </a:r>
            <a:r>
              <a:rPr lang="en-US" sz="2400" dirty="0" smtClean="0"/>
              <a:t>//www.cnzz.com</a:t>
            </a:r>
            <a:endParaRPr lang="en-US" sz="2400" dirty="0" smtClean="0"/>
          </a:p>
          <a:p>
            <a:r>
              <a:rPr lang="zh-CN" altLang="en-US" sz="2400" dirty="0" smtClean="0"/>
              <a:t>并注册免费会员</a:t>
            </a:r>
            <a:endParaRPr lang="en-US" altLang="zh-CN" sz="2400" dirty="0">
              <a:solidFill>
                <a:schemeClr val="bg2">
                  <a:lumMod val="25000"/>
                </a:schemeClr>
              </a:solidFill>
            </a:endParaRPr>
          </a:p>
        </p:txBody>
      </p:sp>
      <p:sp>
        <p:nvSpPr>
          <p:cNvPr id="24" name="任意多边形 23"/>
          <p:cNvSpPr/>
          <p:nvPr/>
        </p:nvSpPr>
        <p:spPr>
          <a:xfrm rot="16200000">
            <a:off x="633816" y="3855236"/>
            <a:ext cx="547896" cy="696446"/>
          </a:xfrm>
          <a:custGeom>
            <a:avLst/>
            <a:gdLst>
              <a:gd name="connsiteX0" fmla="*/ 1771650 w 1771650"/>
              <a:gd name="connsiteY0" fmla="*/ 0 h 1666875"/>
              <a:gd name="connsiteX1" fmla="*/ 1771650 w 1771650"/>
              <a:gd name="connsiteY1" fmla="*/ 1666875 h 1666875"/>
              <a:gd name="connsiteX2" fmla="*/ 0 w 1771650"/>
              <a:gd name="connsiteY2" fmla="*/ 1666875 h 1666875"/>
              <a:gd name="connsiteX3" fmla="*/ 553936 w 1771650"/>
              <a:gd name="connsiteY3" fmla="*/ 833438 h 1666875"/>
              <a:gd name="connsiteX4" fmla="*/ 0 w 1771650"/>
              <a:gd name="connsiteY4" fmla="*/ 0 h 1666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1650" h="1666875">
                <a:moveTo>
                  <a:pt x="1771650" y="0"/>
                </a:moveTo>
                <a:lnTo>
                  <a:pt x="1771650" y="1666875"/>
                </a:lnTo>
                <a:lnTo>
                  <a:pt x="0" y="1666875"/>
                </a:lnTo>
                <a:lnTo>
                  <a:pt x="553936" y="833438"/>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t"/>
          <a:lstStyle/>
          <a:p>
            <a:pPr algn="ctr"/>
            <a:r>
              <a:rPr lang="en-US" altLang="zh-CN" sz="3200" b="1" dirty="0" smtClean="0">
                <a:solidFill>
                  <a:schemeClr val="bg1"/>
                </a:solidFill>
              </a:rPr>
              <a:t>03</a:t>
            </a:r>
            <a:endParaRPr lang="zh-CN" altLang="en-US" sz="3200" b="1" dirty="0">
              <a:solidFill>
                <a:schemeClr val="bg1"/>
              </a:solidFill>
            </a:endParaRPr>
          </a:p>
        </p:txBody>
      </p:sp>
      <p:sp>
        <p:nvSpPr>
          <p:cNvPr id="36" name="矩形 35"/>
          <p:cNvSpPr/>
          <p:nvPr/>
        </p:nvSpPr>
        <p:spPr>
          <a:xfrm>
            <a:off x="1656341" y="3208238"/>
            <a:ext cx="3604087"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登录账号，开通流量统计</a:t>
            </a:r>
            <a:endParaRPr lang="en-US" altLang="zh-CN" sz="2400" dirty="0">
              <a:solidFill>
                <a:schemeClr val="bg2">
                  <a:lumMod val="25000"/>
                </a:schemeClr>
              </a:solidFill>
            </a:endParaRPr>
          </a:p>
        </p:txBody>
      </p:sp>
      <p:sp>
        <p:nvSpPr>
          <p:cNvPr id="38" name="矩形 37"/>
          <p:cNvSpPr/>
          <p:nvPr/>
        </p:nvSpPr>
        <p:spPr>
          <a:xfrm>
            <a:off x="1719403" y="3901921"/>
            <a:ext cx="3908888"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获取代码</a:t>
            </a:r>
            <a:endParaRPr lang="en-US" altLang="zh-CN" sz="2400" dirty="0">
              <a:solidFill>
                <a:schemeClr val="bg2">
                  <a:lumMod val="25000"/>
                </a:schemeClr>
              </a:solidFill>
            </a:endParaRPr>
          </a:p>
        </p:txBody>
      </p:sp>
      <p:sp>
        <p:nvSpPr>
          <p:cNvPr id="41" name="矩形 40"/>
          <p:cNvSpPr/>
          <p:nvPr/>
        </p:nvSpPr>
        <p:spPr>
          <a:xfrm>
            <a:off x="1656341" y="4800554"/>
            <a:ext cx="4287260"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在网站首页源代码中插入代码</a:t>
            </a:r>
            <a:endParaRPr lang="en-US" altLang="zh-CN" sz="2400" dirty="0">
              <a:solidFill>
                <a:schemeClr val="bg2">
                  <a:lumMod val="25000"/>
                </a:schemeClr>
              </a:solidFill>
            </a:endParaRPr>
          </a:p>
        </p:txBody>
      </p:sp>
      <p:sp>
        <p:nvSpPr>
          <p:cNvPr id="42" name="矩形 41"/>
          <p:cNvSpPr/>
          <p:nvPr/>
        </p:nvSpPr>
        <p:spPr>
          <a:xfrm>
            <a:off x="1735168" y="5809547"/>
            <a:ext cx="3604087"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查看统计结果</a:t>
            </a:r>
            <a:endParaRPr lang="en-US" altLang="zh-CN" sz="2400" dirty="0">
              <a:solidFill>
                <a:schemeClr val="bg2">
                  <a:lumMod val="25000"/>
                </a:schemeClr>
              </a:solidFill>
            </a:endParaRPr>
          </a:p>
        </p:txBody>
      </p:sp>
      <p:pic>
        <p:nvPicPr>
          <p:cNvPr id="67586" name="Picture 8" descr="QQ图片20150527173151"/>
          <p:cNvPicPr>
            <a:picLocks noChangeAspect="1" noChangeArrowheads="1"/>
          </p:cNvPicPr>
          <p:nvPr/>
        </p:nvPicPr>
        <p:blipFill>
          <a:blip r:embed="rId1"/>
          <a:srcRect/>
          <a:stretch>
            <a:fillRect/>
          </a:stretch>
        </p:blipFill>
        <p:spPr bwMode="auto">
          <a:xfrm>
            <a:off x="5833240" y="1576552"/>
            <a:ext cx="6132788" cy="495955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拓展思考</a:t>
            </a:r>
            <a:r>
              <a:rPr lang="en-US" altLang="zh-CN" sz="2400" b="1" dirty="0" smtClean="0">
                <a:solidFill>
                  <a:schemeClr val="bg1"/>
                </a:solidFill>
              </a:rPr>
              <a:t>】</a:t>
            </a:r>
            <a:endParaRPr lang="zh-CN" altLang="en-US" sz="2400" b="1" dirty="0">
              <a:solidFill>
                <a:schemeClr val="bg1"/>
              </a:solidFill>
            </a:endParaRPr>
          </a:p>
        </p:txBody>
      </p:sp>
      <p:sp>
        <p:nvSpPr>
          <p:cNvPr id="64513" name="Rectangle 1"/>
          <p:cNvSpPr>
            <a:spLocks noChangeArrowheads="1"/>
          </p:cNvSpPr>
          <p:nvPr/>
        </p:nvSpPr>
        <p:spPr bwMode="auto">
          <a:xfrm>
            <a:off x="7735943" y="2443655"/>
            <a:ext cx="4119726" cy="2243050"/>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pPr>
              <a:lnSpc>
                <a:spcPct val="150000"/>
              </a:lnSpc>
            </a:pPr>
            <a:r>
              <a:rPr lang="en-US" sz="2400" dirty="0" smtClean="0">
                <a:latin typeface="+mn-ea"/>
              </a:rPr>
              <a:t>1.</a:t>
            </a:r>
            <a:r>
              <a:rPr lang="zh-CN" altLang="en-US" sz="2400" dirty="0" smtClean="0">
                <a:latin typeface="+mn-ea"/>
              </a:rPr>
              <a:t>对于安徽网上供销社网站，你了解吗？</a:t>
            </a:r>
            <a:endParaRPr lang="zh-CN" altLang="en-US" sz="2400" dirty="0" smtClean="0">
              <a:latin typeface="+mn-ea"/>
            </a:endParaRPr>
          </a:p>
          <a:p>
            <a:pPr>
              <a:lnSpc>
                <a:spcPct val="150000"/>
              </a:lnSpc>
            </a:pPr>
            <a:r>
              <a:rPr lang="en-US" sz="2400" dirty="0" smtClean="0">
                <a:latin typeface="+mn-ea"/>
              </a:rPr>
              <a:t>2.</a:t>
            </a:r>
            <a:r>
              <a:rPr lang="zh-CN" altLang="en-US" sz="2400" dirty="0" smtClean="0">
                <a:latin typeface="+mn-ea"/>
              </a:rPr>
              <a:t>你最喜欢哪个栏目，说说该栏目的特色是什么？</a:t>
            </a:r>
            <a:endParaRPr lang="zh-CN" altLang="en-US" sz="2400" dirty="0">
              <a:latin typeface="+mn-ea"/>
            </a:endParaRPr>
          </a:p>
        </p:txBody>
      </p:sp>
      <p:sp>
        <p:nvSpPr>
          <p:cNvPr id="10" name="矩形 9"/>
          <p:cNvSpPr/>
          <p:nvPr/>
        </p:nvSpPr>
        <p:spPr>
          <a:xfrm>
            <a:off x="7679532" y="1651386"/>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思考</a:t>
            </a:r>
            <a:endParaRPr lang="zh-CN" altLang="en-US" sz="2800" b="1" dirty="0">
              <a:solidFill>
                <a:schemeClr val="bg1"/>
              </a:solidFill>
            </a:endParaRPr>
          </a:p>
        </p:txBody>
      </p:sp>
      <p:pic>
        <p:nvPicPr>
          <p:cNvPr id="17409" name="图片 28"/>
          <p:cNvPicPr>
            <a:picLocks noChangeAspect="1" noChangeArrowheads="1"/>
          </p:cNvPicPr>
          <p:nvPr/>
        </p:nvPicPr>
        <p:blipFill>
          <a:blip r:embed="rId1"/>
          <a:srcRect t="10890" b="5357"/>
          <a:stretch>
            <a:fillRect/>
          </a:stretch>
        </p:blipFill>
        <p:spPr bwMode="auto">
          <a:xfrm>
            <a:off x="394138" y="1579845"/>
            <a:ext cx="7173310" cy="447115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46302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338009" y="297112"/>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项目总结</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3695877" cy="492438"/>
          </a:xfrm>
          <a:prstGeom prst="rect">
            <a:avLst/>
          </a:prstGeom>
          <a:noFill/>
        </p:spPr>
        <p:txBody>
          <a:bodyPr wrap="none" lIns="121917" tIns="60958" rIns="121917" bIns="60958" rtlCol="0">
            <a:spAutoFit/>
          </a:bodyPr>
          <a:lstStyle/>
          <a:p>
            <a:r>
              <a:rPr lang="zh-CN" altLang="en-US" sz="2400" b="1" dirty="0" smtClean="0">
                <a:solidFill>
                  <a:schemeClr val="bg1"/>
                </a:solidFill>
                <a:latin typeface="+mj-ea"/>
                <a:ea typeface="+mj-ea"/>
              </a:rPr>
              <a:t>项目</a:t>
            </a:r>
            <a:r>
              <a:rPr lang="en-US" sz="2400" b="1" dirty="0" smtClean="0">
                <a:solidFill>
                  <a:schemeClr val="bg1"/>
                </a:solidFill>
                <a:latin typeface="+mj-ea"/>
                <a:ea typeface="+mj-ea"/>
              </a:rPr>
              <a:t>5  </a:t>
            </a:r>
            <a:r>
              <a:rPr lang="zh-CN" altLang="en-US" sz="2400" b="1" dirty="0" smtClean="0">
                <a:solidFill>
                  <a:schemeClr val="bg1"/>
                </a:solidFill>
              </a:rPr>
              <a:t>建设网络营销平台</a:t>
            </a:r>
            <a:endParaRPr lang="en-US" sz="2400" dirty="0">
              <a:solidFill>
                <a:schemeClr val="bg1"/>
              </a:solidFill>
              <a:latin typeface="+mj-ea"/>
              <a:ea typeface="+mj-ea"/>
            </a:endParaRPr>
          </a:p>
        </p:txBody>
      </p:sp>
      <p:sp>
        <p:nvSpPr>
          <p:cNvPr id="12" name="Freeform 939"/>
          <p:cNvSpPr>
            <a:spLocks noChangeAspect="1" noEditPoints="1"/>
          </p:cNvSpPr>
          <p:nvPr/>
        </p:nvSpPr>
        <p:spPr bwMode="auto">
          <a:xfrm>
            <a:off x="9691075" y="3618000"/>
            <a:ext cx="2500925" cy="3240000"/>
          </a:xfrm>
          <a:custGeom>
            <a:avLst/>
            <a:gdLst>
              <a:gd name="T0" fmla="*/ 62 w 142"/>
              <a:gd name="T1" fmla="*/ 126 h 184"/>
              <a:gd name="T2" fmla="*/ 142 w 142"/>
              <a:gd name="T3" fmla="*/ 78 h 184"/>
              <a:gd name="T4" fmla="*/ 62 w 142"/>
              <a:gd name="T5" fmla="*/ 126 h 184"/>
              <a:gd name="T6" fmla="*/ 68 w 142"/>
              <a:gd name="T7" fmla="*/ 167 h 184"/>
              <a:gd name="T8" fmla="*/ 65 w 142"/>
              <a:gd name="T9" fmla="*/ 81 h 184"/>
              <a:gd name="T10" fmla="*/ 56 w 142"/>
              <a:gd name="T11" fmla="*/ 0 h 184"/>
              <a:gd name="T12" fmla="*/ 58 w 142"/>
              <a:gd name="T13" fmla="*/ 75 h 184"/>
              <a:gd name="T14" fmla="*/ 0 w 142"/>
              <a:gd name="T15" fmla="*/ 12 h 184"/>
              <a:gd name="T16" fmla="*/ 50 w 142"/>
              <a:gd name="T17" fmla="*/ 87 h 184"/>
              <a:gd name="T18" fmla="*/ 44 w 142"/>
              <a:gd name="T19" fmla="*/ 167 h 184"/>
              <a:gd name="T20" fmla="*/ 15 w 142"/>
              <a:gd name="T21" fmla="*/ 184 h 184"/>
              <a:gd name="T22" fmla="*/ 99 w 142"/>
              <a:gd name="T23" fmla="*/ 184 h 184"/>
              <a:gd name="T24" fmla="*/ 68 w 142"/>
              <a:gd name="T25" fmla="*/ 167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2" h="184">
                <a:moveTo>
                  <a:pt x="62" y="126"/>
                </a:moveTo>
                <a:cubicBezTo>
                  <a:pt x="62" y="126"/>
                  <a:pt x="104" y="159"/>
                  <a:pt x="142" y="78"/>
                </a:cubicBezTo>
                <a:cubicBezTo>
                  <a:pt x="142" y="78"/>
                  <a:pt x="63" y="63"/>
                  <a:pt x="62" y="126"/>
                </a:cubicBezTo>
                <a:close/>
                <a:moveTo>
                  <a:pt x="68" y="167"/>
                </a:moveTo>
                <a:cubicBezTo>
                  <a:pt x="56" y="150"/>
                  <a:pt x="45" y="121"/>
                  <a:pt x="65" y="81"/>
                </a:cubicBezTo>
                <a:cubicBezTo>
                  <a:pt x="101" y="12"/>
                  <a:pt x="56" y="0"/>
                  <a:pt x="56" y="0"/>
                </a:cubicBezTo>
                <a:cubicBezTo>
                  <a:pt x="56" y="0"/>
                  <a:pt x="94" y="17"/>
                  <a:pt x="58" y="75"/>
                </a:cubicBezTo>
                <a:cubicBezTo>
                  <a:pt x="69" y="26"/>
                  <a:pt x="0" y="12"/>
                  <a:pt x="0" y="12"/>
                </a:cubicBezTo>
                <a:cubicBezTo>
                  <a:pt x="2" y="86"/>
                  <a:pt x="38" y="88"/>
                  <a:pt x="50" y="87"/>
                </a:cubicBezTo>
                <a:cubicBezTo>
                  <a:pt x="28" y="122"/>
                  <a:pt x="34" y="150"/>
                  <a:pt x="44" y="167"/>
                </a:cubicBezTo>
                <a:cubicBezTo>
                  <a:pt x="28" y="170"/>
                  <a:pt x="16" y="176"/>
                  <a:pt x="15" y="184"/>
                </a:cubicBezTo>
                <a:cubicBezTo>
                  <a:pt x="99" y="184"/>
                  <a:pt x="99" y="184"/>
                  <a:pt x="99" y="184"/>
                </a:cubicBezTo>
                <a:cubicBezTo>
                  <a:pt x="98" y="176"/>
                  <a:pt x="85" y="169"/>
                  <a:pt x="68" y="167"/>
                </a:cubicBezTo>
                <a:close/>
              </a:path>
            </a:pathLst>
          </a:custGeom>
          <a:solidFill>
            <a:srgbClr val="1F487C"/>
          </a:solidFill>
          <a:ln>
            <a:noFill/>
          </a:ln>
        </p:spPr>
        <p:txBody>
          <a:bodyPr vert="horz" wrap="square" lIns="91440" tIns="45720" rIns="91440" bIns="45720" numCol="1" anchor="t" anchorCtr="0" compatLnSpc="1"/>
          <a:lstStyle/>
          <a:p>
            <a:endParaRPr lang="en-US"/>
          </a:p>
        </p:txBody>
      </p:sp>
      <p:grpSp>
        <p:nvGrpSpPr>
          <p:cNvPr id="7" name="组合 15"/>
          <p:cNvGrpSpPr>
            <a:grpSpLocks noChangeAspect="1"/>
          </p:cNvGrpSpPr>
          <p:nvPr/>
        </p:nvGrpSpPr>
        <p:grpSpPr>
          <a:xfrm>
            <a:off x="9659936" y="1562206"/>
            <a:ext cx="2128079" cy="2160000"/>
            <a:chOff x="5510524" y="2795496"/>
            <a:chExt cx="635000" cy="644525"/>
          </a:xfrm>
          <a:solidFill>
            <a:srgbClr val="FF9900"/>
          </a:solidFill>
        </p:grpSpPr>
        <p:sp>
          <p:nvSpPr>
            <p:cNvPr id="13" name="Freeform 940"/>
            <p:cNvSpPr/>
            <p:nvPr/>
          </p:nvSpPr>
          <p:spPr bwMode="auto">
            <a:xfrm>
              <a:off x="5645462" y="2847883"/>
              <a:ext cx="365125" cy="592138"/>
            </a:xfrm>
            <a:custGeom>
              <a:avLst/>
              <a:gdLst>
                <a:gd name="T0" fmla="*/ 35 w 97"/>
                <a:gd name="T1" fmla="*/ 0 h 158"/>
                <a:gd name="T2" fmla="*/ 35 w 97"/>
                <a:gd name="T3" fmla="*/ 2 h 158"/>
                <a:gd name="T4" fmla="*/ 31 w 97"/>
                <a:gd name="T5" fmla="*/ 49 h 158"/>
                <a:gd name="T6" fmla="*/ 9 w 97"/>
                <a:gd name="T7" fmla="*/ 86 h 158"/>
                <a:gd name="T8" fmla="*/ 9 w 97"/>
                <a:gd name="T9" fmla="*/ 86 h 158"/>
                <a:gd name="T10" fmla="*/ 1 w 97"/>
                <a:gd name="T11" fmla="*/ 115 h 158"/>
                <a:gd name="T12" fmla="*/ 51 w 97"/>
                <a:gd name="T13" fmla="*/ 155 h 158"/>
                <a:gd name="T14" fmla="*/ 95 w 97"/>
                <a:gd name="T15" fmla="*/ 100 h 158"/>
                <a:gd name="T16" fmla="*/ 35 w 97"/>
                <a:gd name="T17"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158">
                  <a:moveTo>
                    <a:pt x="35" y="0"/>
                  </a:moveTo>
                  <a:cubicBezTo>
                    <a:pt x="35" y="1"/>
                    <a:pt x="35" y="2"/>
                    <a:pt x="35" y="2"/>
                  </a:cubicBezTo>
                  <a:cubicBezTo>
                    <a:pt x="37" y="9"/>
                    <a:pt x="40" y="24"/>
                    <a:pt x="31" y="49"/>
                  </a:cubicBezTo>
                  <a:cubicBezTo>
                    <a:pt x="27" y="60"/>
                    <a:pt x="17" y="73"/>
                    <a:pt x="9" y="86"/>
                  </a:cubicBezTo>
                  <a:cubicBezTo>
                    <a:pt x="9" y="86"/>
                    <a:pt x="9" y="86"/>
                    <a:pt x="9" y="86"/>
                  </a:cubicBezTo>
                  <a:cubicBezTo>
                    <a:pt x="3" y="95"/>
                    <a:pt x="0" y="105"/>
                    <a:pt x="1" y="115"/>
                  </a:cubicBezTo>
                  <a:cubicBezTo>
                    <a:pt x="4" y="140"/>
                    <a:pt x="26" y="158"/>
                    <a:pt x="51" y="155"/>
                  </a:cubicBezTo>
                  <a:cubicBezTo>
                    <a:pt x="76" y="153"/>
                    <a:pt x="97" y="131"/>
                    <a:pt x="95" y="100"/>
                  </a:cubicBezTo>
                  <a:cubicBezTo>
                    <a:pt x="92" y="36"/>
                    <a:pt x="35" y="0"/>
                    <a:pt x="3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4" name="Freeform 941"/>
            <p:cNvSpPr/>
            <p:nvPr/>
          </p:nvSpPr>
          <p:spPr bwMode="auto">
            <a:xfrm>
              <a:off x="5934386" y="2795496"/>
              <a:ext cx="211138" cy="393700"/>
            </a:xfrm>
            <a:custGeom>
              <a:avLst/>
              <a:gdLst>
                <a:gd name="T0" fmla="*/ 51 w 56"/>
                <a:gd name="T1" fmla="*/ 58 h 105"/>
                <a:gd name="T2" fmla="*/ 51 w 56"/>
                <a:gd name="T3" fmla="*/ 58 h 105"/>
                <a:gd name="T4" fmla="*/ 36 w 56"/>
                <a:gd name="T5" fmla="*/ 33 h 105"/>
                <a:gd name="T6" fmla="*/ 33 w 56"/>
                <a:gd name="T7" fmla="*/ 2 h 105"/>
                <a:gd name="T8" fmla="*/ 33 w 56"/>
                <a:gd name="T9" fmla="*/ 0 h 105"/>
                <a:gd name="T10" fmla="*/ 0 w 56"/>
                <a:gd name="T11" fmla="*/ 39 h 105"/>
                <a:gd name="T12" fmla="*/ 28 w 56"/>
                <a:gd name="T13" fmla="*/ 105 h 105"/>
                <a:gd name="T14" fmla="*/ 56 w 56"/>
                <a:gd name="T15" fmla="*/ 78 h 105"/>
                <a:gd name="T16" fmla="*/ 51 w 56"/>
                <a:gd name="T17" fmla="*/ 5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105">
                  <a:moveTo>
                    <a:pt x="51" y="58"/>
                  </a:moveTo>
                  <a:cubicBezTo>
                    <a:pt x="51" y="58"/>
                    <a:pt x="51" y="58"/>
                    <a:pt x="51" y="58"/>
                  </a:cubicBezTo>
                  <a:cubicBezTo>
                    <a:pt x="45" y="50"/>
                    <a:pt x="39" y="40"/>
                    <a:pt x="36" y="33"/>
                  </a:cubicBezTo>
                  <a:cubicBezTo>
                    <a:pt x="30" y="17"/>
                    <a:pt x="32" y="6"/>
                    <a:pt x="33" y="2"/>
                  </a:cubicBezTo>
                  <a:cubicBezTo>
                    <a:pt x="33" y="1"/>
                    <a:pt x="33" y="1"/>
                    <a:pt x="33" y="0"/>
                  </a:cubicBezTo>
                  <a:cubicBezTo>
                    <a:pt x="33" y="0"/>
                    <a:pt x="11" y="14"/>
                    <a:pt x="0" y="39"/>
                  </a:cubicBezTo>
                  <a:cubicBezTo>
                    <a:pt x="13" y="55"/>
                    <a:pt x="25" y="77"/>
                    <a:pt x="28" y="105"/>
                  </a:cubicBezTo>
                  <a:cubicBezTo>
                    <a:pt x="42" y="104"/>
                    <a:pt x="54" y="93"/>
                    <a:pt x="56" y="78"/>
                  </a:cubicBezTo>
                  <a:cubicBezTo>
                    <a:pt x="56" y="71"/>
                    <a:pt x="55" y="64"/>
                    <a:pt x="51"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5" name="Freeform 942"/>
            <p:cNvSpPr/>
            <p:nvPr/>
          </p:nvSpPr>
          <p:spPr bwMode="auto">
            <a:xfrm>
              <a:off x="5510524" y="2884396"/>
              <a:ext cx="192088" cy="412750"/>
            </a:xfrm>
            <a:custGeom>
              <a:avLst/>
              <a:gdLst>
                <a:gd name="T0" fmla="*/ 25 w 51"/>
                <a:gd name="T1" fmla="*/ 105 h 110"/>
                <a:gd name="T2" fmla="*/ 32 w 51"/>
                <a:gd name="T3" fmla="*/ 76 h 110"/>
                <a:gd name="T4" fmla="*/ 32 w 51"/>
                <a:gd name="T5" fmla="*/ 76 h 110"/>
                <a:gd name="T6" fmla="*/ 51 w 51"/>
                <a:gd name="T7" fmla="*/ 44 h 110"/>
                <a:gd name="T8" fmla="*/ 45 w 51"/>
                <a:gd name="T9" fmla="*/ 34 h 110"/>
                <a:gd name="T10" fmla="*/ 38 w 51"/>
                <a:gd name="T11" fmla="*/ 1 h 110"/>
                <a:gd name="T12" fmla="*/ 38 w 51"/>
                <a:gd name="T13" fmla="*/ 0 h 110"/>
                <a:gd name="T14" fmla="*/ 3 w 51"/>
                <a:gd name="T15" fmla="*/ 77 h 110"/>
                <a:gd name="T16" fmla="*/ 26 w 51"/>
                <a:gd name="T17" fmla="*/ 110 h 110"/>
                <a:gd name="T18" fmla="*/ 25 w 51"/>
                <a:gd name="T19" fmla="*/ 10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110">
                  <a:moveTo>
                    <a:pt x="25" y="105"/>
                  </a:moveTo>
                  <a:cubicBezTo>
                    <a:pt x="24" y="94"/>
                    <a:pt x="26" y="84"/>
                    <a:pt x="32" y="76"/>
                  </a:cubicBezTo>
                  <a:cubicBezTo>
                    <a:pt x="32" y="76"/>
                    <a:pt x="32" y="76"/>
                    <a:pt x="32" y="76"/>
                  </a:cubicBezTo>
                  <a:cubicBezTo>
                    <a:pt x="39" y="65"/>
                    <a:pt x="47" y="54"/>
                    <a:pt x="51" y="44"/>
                  </a:cubicBezTo>
                  <a:cubicBezTo>
                    <a:pt x="49" y="40"/>
                    <a:pt x="47" y="37"/>
                    <a:pt x="45" y="34"/>
                  </a:cubicBezTo>
                  <a:cubicBezTo>
                    <a:pt x="36" y="17"/>
                    <a:pt x="37" y="6"/>
                    <a:pt x="38" y="1"/>
                  </a:cubicBezTo>
                  <a:cubicBezTo>
                    <a:pt x="38" y="1"/>
                    <a:pt x="38" y="0"/>
                    <a:pt x="38" y="0"/>
                  </a:cubicBezTo>
                  <a:cubicBezTo>
                    <a:pt x="38" y="0"/>
                    <a:pt x="0" y="30"/>
                    <a:pt x="3" y="77"/>
                  </a:cubicBezTo>
                  <a:cubicBezTo>
                    <a:pt x="4" y="93"/>
                    <a:pt x="14" y="105"/>
                    <a:pt x="26" y="110"/>
                  </a:cubicBezTo>
                  <a:cubicBezTo>
                    <a:pt x="25" y="108"/>
                    <a:pt x="25" y="107"/>
                    <a:pt x="25"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pic>
        <p:nvPicPr>
          <p:cNvPr id="1026" name="Picture 2"/>
          <p:cNvPicPr>
            <a:picLocks noChangeAspect="1" noChangeArrowheads="1"/>
          </p:cNvPicPr>
          <p:nvPr/>
        </p:nvPicPr>
        <p:blipFill>
          <a:blip r:embed="rId1"/>
          <a:srcRect/>
          <a:stretch>
            <a:fillRect/>
          </a:stretch>
        </p:blipFill>
        <p:spPr bwMode="auto">
          <a:xfrm>
            <a:off x="0" y="1271589"/>
            <a:ext cx="8872538" cy="55864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5" y="592930"/>
            <a:ext cx="7359532" cy="523220"/>
          </a:xfrm>
          <a:prstGeom prst="rect">
            <a:avLst/>
          </a:prstGeom>
        </p:spPr>
        <p:txBody>
          <a:bodyPr wrap="square">
            <a:spAutoFit/>
          </a:bodyPr>
          <a:lstStyle/>
          <a:p>
            <a:pPr lvl="0"/>
            <a:r>
              <a:rPr lang="zh-CN" altLang="en-US" sz="2800" b="1" dirty="0" smtClean="0">
                <a:solidFill>
                  <a:schemeClr val="bg1"/>
                </a:solidFill>
              </a:rPr>
              <a:t>   可口可乐再创营销巅峰</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01</a:t>
            </a:r>
            <a:endParaRPr lang="zh-CN" altLang="en-US" sz="2800" b="1" dirty="0">
              <a:solidFill>
                <a:schemeClr val="bg1"/>
              </a:solidFill>
            </a:endParaRPr>
          </a:p>
        </p:txBody>
      </p:sp>
      <p:sp>
        <p:nvSpPr>
          <p:cNvPr id="64513" name="Rectangle 1"/>
          <p:cNvSpPr>
            <a:spLocks noChangeArrowheads="1"/>
          </p:cNvSpPr>
          <p:nvPr/>
        </p:nvSpPr>
        <p:spPr bwMode="auto">
          <a:xfrm>
            <a:off x="7115175" y="1757362"/>
            <a:ext cx="4843463" cy="4708981"/>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zh-CN" altLang="en-US" sz="2000" dirty="0" smtClean="0"/>
              <a:t>继上一年的“昵称瓶”后，可口可乐今年继续发力，推出“歌词瓶”。从周杰伦到五月天，歌词瓶上的歌词大多出自人们耳熟能详的歌曲。此外，消费者扫描瓶上的二维码，便可观看小段音乐动画，并在社交平台上分享。如图</a:t>
            </a:r>
            <a:r>
              <a:rPr lang="en-US" sz="2000" dirty="0" smtClean="0"/>
              <a:t>5-9</a:t>
            </a:r>
            <a:r>
              <a:rPr lang="zh-CN" altLang="en-US" sz="2000" dirty="0" smtClean="0"/>
              <a:t>所示。让年轻人们通过瓶上的歌词或音乐来表达自己的心情。 经过“昵称瓶”后，可口可乐对“歌词瓶”的推广更显轻车熟路。先是在类似于潘石屹、任志强等</a:t>
            </a:r>
            <a:r>
              <a:rPr lang="en-US" sz="2000" dirty="0" smtClean="0"/>
              <a:t>KOL</a:t>
            </a:r>
            <a:r>
              <a:rPr lang="zh-CN" altLang="en-US" sz="2000" dirty="0" smtClean="0"/>
              <a:t>的微博进行定制化产品投放，利用其名人效应让更多消费者熟知。而后，在自身的微博上发布与歌词相关的内容，与产品配合。于是，未出多久，我们便看到不少朋友在自身的社交平台上也晒起了有意思的歌词瓶。</a:t>
            </a:r>
            <a:endParaRPr lang="zh-CN" altLang="en-US" sz="2000" dirty="0"/>
          </a:p>
        </p:txBody>
      </p:sp>
      <p:pic>
        <p:nvPicPr>
          <p:cNvPr id="2050" name="图片 7"/>
          <p:cNvPicPr>
            <a:picLocks noChangeAspect="1" noChangeArrowheads="1"/>
          </p:cNvPicPr>
          <p:nvPr/>
        </p:nvPicPr>
        <p:blipFill>
          <a:blip r:embed="rId1"/>
          <a:srcRect/>
          <a:stretch>
            <a:fillRect/>
          </a:stretch>
        </p:blipFill>
        <p:spPr bwMode="auto">
          <a:xfrm>
            <a:off x="328612" y="1785936"/>
            <a:ext cx="6472238" cy="4300539"/>
          </a:xfrm>
          <a:prstGeom prst="rect">
            <a:avLst/>
          </a:prstGeom>
          <a:noFill/>
          <a:ln w="9525">
            <a:noFill/>
            <a:miter lim="800000"/>
            <a:headEnd/>
            <a:tailEnd/>
          </a:ln>
        </p:spPr>
      </p:pic>
      <p:sp>
        <p:nvSpPr>
          <p:cNvPr id="3073" name="Rectangle 1"/>
          <p:cNvSpPr>
            <a:spLocks noChangeArrowheads="1"/>
          </p:cNvSpPr>
          <p:nvPr/>
        </p:nvSpPr>
        <p:spPr bwMode="auto">
          <a:xfrm>
            <a:off x="1671638" y="6200775"/>
            <a:ext cx="2919411" cy="338554"/>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457200" algn="l" defTabSz="914400" rtl="0" eaLnBrk="1" fontAlgn="base" latinLnBrk="0" hangingPunct="1">
              <a:lnSpc>
                <a:spcPct val="100000"/>
              </a:lnSpc>
              <a:spcBef>
                <a:spcPct val="0"/>
              </a:spcBef>
              <a:spcAft>
                <a:spcPct val="0"/>
              </a:spcAft>
              <a:buClrTx/>
              <a:buSzTx/>
              <a:buFontTx/>
              <a:buNone/>
            </a:pPr>
            <a:r>
              <a:rPr kumimoji="0" lang="zh-CN" altLang="zh-CN" sz="1200" b="0" i="0" u="none" strike="noStrike" cap="none" normalizeH="0" baseline="0" dirty="0" smtClean="0">
                <a:ln>
                  <a:noFill/>
                </a:ln>
                <a:solidFill>
                  <a:schemeClr val="tx1"/>
                </a:solidFill>
                <a:effectLst/>
                <a:latin typeface="Calibri" panose="020F0502020204030204" pitchFamily="34" charset="0"/>
                <a:ea typeface="楷体_GB2312" panose="02010609030101010101" charset="-122"/>
                <a:cs typeface="Times New Roman" panose="02020603050405020304" pitchFamily="18" charset="0"/>
              </a:rPr>
              <a:t> </a:t>
            </a:r>
            <a:r>
              <a:rPr kumimoji="0" lang="zh-CN" sz="1600" b="0" i="0" u="none" strike="noStrike" cap="none" normalizeH="0" baseline="0" dirty="0" smtClean="0">
                <a:ln>
                  <a:noFill/>
                </a:ln>
                <a:solidFill>
                  <a:schemeClr val="tx1"/>
                </a:solidFill>
                <a:effectLst/>
                <a:latin typeface="+mn-ea"/>
                <a:cs typeface="Times New Roman" panose="02020603050405020304" pitchFamily="18" charset="0"/>
              </a:rPr>
              <a:t>图</a:t>
            </a:r>
            <a:r>
              <a:rPr kumimoji="0" lang="en-US" altLang="zh-CN" sz="1600" b="0" i="0" u="none" strike="noStrike" cap="none" normalizeH="0" baseline="0" dirty="0" smtClean="0">
                <a:ln>
                  <a:noFill/>
                </a:ln>
                <a:solidFill>
                  <a:schemeClr val="tx1"/>
                </a:solidFill>
                <a:effectLst/>
                <a:latin typeface="+mn-ea"/>
                <a:cs typeface="Times New Roman" panose="02020603050405020304" pitchFamily="18" charset="0"/>
              </a:rPr>
              <a:t>5-9   </a:t>
            </a:r>
            <a:r>
              <a:rPr kumimoji="0" lang="zh-CN" altLang="en-US" sz="1600" b="0" i="0" u="none" strike="noStrike" cap="none" normalizeH="0" baseline="0" dirty="0" smtClean="0">
                <a:ln>
                  <a:noFill/>
                </a:ln>
                <a:solidFill>
                  <a:schemeClr val="tx1"/>
                </a:solidFill>
                <a:effectLst/>
                <a:latin typeface="+mn-ea"/>
                <a:cs typeface="Times New Roman" panose="02020603050405020304" pitchFamily="18" charset="0"/>
              </a:rPr>
              <a:t>可口可乐歌词瓶</a:t>
            </a:r>
            <a:endParaRPr kumimoji="0" lang="zh-CN" altLang="en-US" sz="1600" b="0" i="0" u="none" strike="noStrike" cap="none" normalizeH="0" baseline="0" dirty="0" smtClean="0">
              <a:ln>
                <a:noFill/>
              </a:ln>
              <a:solidFill>
                <a:schemeClr val="tx1"/>
              </a:solidFill>
              <a:effectLst/>
              <a:latin typeface="+mn-ea"/>
              <a:cs typeface="宋体" panose="02010600030101010101" pitchFamily="2" charset="-122"/>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5" y="592930"/>
            <a:ext cx="7359532" cy="523220"/>
          </a:xfrm>
          <a:prstGeom prst="rect">
            <a:avLst/>
          </a:prstGeom>
        </p:spPr>
        <p:txBody>
          <a:bodyPr wrap="square">
            <a:spAutoFit/>
          </a:bodyPr>
          <a:lstStyle/>
          <a:p>
            <a:pPr lvl="0"/>
            <a:r>
              <a:rPr lang="zh-CN" altLang="en-US" sz="2800" b="1" dirty="0" smtClean="0">
                <a:solidFill>
                  <a:schemeClr val="bg1"/>
                </a:solidFill>
              </a:rPr>
              <a:t>   可口可乐再创营销巅峰</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01</a:t>
            </a:r>
            <a:endParaRPr lang="zh-CN" altLang="en-US" sz="2800" b="1" dirty="0">
              <a:solidFill>
                <a:schemeClr val="bg1"/>
              </a:solidFill>
            </a:endParaRPr>
          </a:p>
        </p:txBody>
      </p:sp>
      <p:sp>
        <p:nvSpPr>
          <p:cNvPr id="64513" name="Rectangle 1"/>
          <p:cNvSpPr>
            <a:spLocks noChangeArrowheads="1"/>
          </p:cNvSpPr>
          <p:nvPr/>
        </p:nvSpPr>
        <p:spPr bwMode="auto">
          <a:xfrm>
            <a:off x="700089" y="1757362"/>
            <a:ext cx="10772774" cy="3785652"/>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zh-CN" altLang="en-US" sz="2000" dirty="0" smtClean="0"/>
              <a:t>        因为“昵称瓶”的成功，不难理解大家会将今年的“歌词瓶”与其对比。按照可口可乐中国区汽水饮料市场总监鲁秀琼的话来说，“歌词瓶”是延续了“流动性传播和策略性连接”的营销理念，“把瓶身社交化做得更加深入。”</a:t>
            </a:r>
            <a:endParaRPr lang="zh-CN" altLang="en-US" sz="2000" dirty="0" smtClean="0"/>
          </a:p>
          <a:p>
            <a:r>
              <a:rPr lang="en-US" sz="2000" dirty="0" smtClean="0"/>
              <a:t>    </a:t>
            </a:r>
            <a:r>
              <a:rPr lang="zh-CN" altLang="en-US" sz="2000" dirty="0" smtClean="0"/>
              <a:t>“流动性传播和策略性连接”是从“</a:t>
            </a:r>
            <a:r>
              <a:rPr lang="en-US" sz="2000" dirty="0" smtClean="0"/>
              <a:t>Liquid and Linked</a:t>
            </a:r>
            <a:r>
              <a:rPr lang="zh-CN" altLang="en-US" sz="2000" dirty="0" smtClean="0"/>
              <a:t>”翻译而来，随可口可乐公司“</a:t>
            </a:r>
            <a:r>
              <a:rPr lang="en-US" sz="2000" dirty="0" smtClean="0"/>
              <a:t>2020</a:t>
            </a:r>
            <a:r>
              <a:rPr lang="zh-CN" altLang="en-US" sz="2000" dirty="0" smtClean="0"/>
              <a:t>战略”而诞生。早在</a:t>
            </a:r>
            <a:r>
              <a:rPr lang="en-US" sz="2000" dirty="0" smtClean="0"/>
              <a:t>2009</a:t>
            </a:r>
            <a:r>
              <a:rPr lang="zh-CN" altLang="en-US" sz="2000" dirty="0" smtClean="0"/>
              <a:t>年，可口可乐全球制定了“</a:t>
            </a:r>
            <a:r>
              <a:rPr lang="en-US" sz="2000" dirty="0" smtClean="0"/>
              <a:t>2020</a:t>
            </a:r>
            <a:r>
              <a:rPr lang="zh-CN" altLang="en-US" sz="2000" dirty="0" smtClean="0"/>
              <a:t>战略”，用十年的时间，让品牌在</a:t>
            </a:r>
            <a:r>
              <a:rPr lang="en-US" sz="2000" dirty="0" smtClean="0"/>
              <a:t>120</a:t>
            </a:r>
            <a:r>
              <a:rPr lang="zh-CN" altLang="en-US" sz="2000" dirty="0" smtClean="0"/>
              <a:t>多年时间内创造的规模实现翻番，也就是说，从每天供应</a:t>
            </a:r>
            <a:r>
              <a:rPr lang="en-US" sz="2000" dirty="0" smtClean="0"/>
              <a:t>16</a:t>
            </a:r>
            <a:r>
              <a:rPr lang="zh-CN" altLang="en-US" sz="2000" dirty="0" smtClean="0"/>
              <a:t>亿瓶可口可乐产品增至超过</a:t>
            </a:r>
            <a:r>
              <a:rPr lang="en-US" sz="2000" dirty="0" smtClean="0"/>
              <a:t>30</a:t>
            </a:r>
            <a:r>
              <a:rPr lang="zh-CN" altLang="en-US" sz="2000" dirty="0" smtClean="0"/>
              <a:t>亿瓶。</a:t>
            </a:r>
            <a:endParaRPr lang="zh-CN" altLang="en-US" sz="2000" dirty="0" smtClean="0"/>
          </a:p>
          <a:p>
            <a:r>
              <a:rPr lang="en-US" sz="2000" dirty="0" smtClean="0"/>
              <a:t>    </a:t>
            </a:r>
            <a:r>
              <a:rPr lang="zh-CN" altLang="en-US" sz="2000" dirty="0" smtClean="0"/>
              <a:t>要完成这看似“不可能完成”的任务，可口可乐认为，关键在于“内容”。</a:t>
            </a:r>
            <a:endParaRPr lang="zh-CN" altLang="en-US" sz="2000" dirty="0" smtClean="0"/>
          </a:p>
          <a:p>
            <a:r>
              <a:rPr lang="en-US" sz="2000" dirty="0" smtClean="0"/>
              <a:t>  </a:t>
            </a:r>
            <a:r>
              <a:rPr lang="zh-CN" altLang="en-US" sz="2000" dirty="0" smtClean="0"/>
              <a:t>“品牌故事的内容如液体（</a:t>
            </a:r>
            <a:r>
              <a:rPr lang="en-US" sz="2000" dirty="0" smtClean="0"/>
              <a:t>Liquid</a:t>
            </a:r>
            <a:r>
              <a:rPr lang="zh-CN" altLang="en-US" sz="2000" dirty="0" smtClean="0"/>
              <a:t>）般，自由地流向每一个角落。但不论它们流淌到多远，都与品牌战略和目标相连（</a:t>
            </a:r>
            <a:r>
              <a:rPr lang="en-US" sz="2000" dirty="0" smtClean="0"/>
              <a:t>Linked</a:t>
            </a:r>
            <a:r>
              <a:rPr lang="zh-CN" altLang="en-US" sz="2000" dirty="0" smtClean="0"/>
              <a:t>），”可口可乐高级副总裁</a:t>
            </a:r>
            <a:r>
              <a:rPr lang="en-US" sz="2000" dirty="0" smtClean="0"/>
              <a:t>Wendy Clark</a:t>
            </a:r>
            <a:r>
              <a:rPr lang="zh-CN" altLang="en-US" sz="2000" dirty="0" smtClean="0"/>
              <a:t>在一次演讲中如此阐述“流动性传播和策略性连接”。</a:t>
            </a:r>
            <a:endParaRPr lang="zh-CN" altLang="en-US" sz="2000" dirty="0" smtClean="0"/>
          </a:p>
          <a:p>
            <a:r>
              <a:rPr lang="en-US" sz="2000" dirty="0" smtClean="0"/>
              <a:t>    </a:t>
            </a:r>
            <a:endParaRPr lang="zh-CN" altLang="en-US" sz="20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5" y="592930"/>
            <a:ext cx="7359532" cy="523220"/>
          </a:xfrm>
          <a:prstGeom prst="rect">
            <a:avLst/>
          </a:prstGeom>
        </p:spPr>
        <p:txBody>
          <a:bodyPr wrap="square">
            <a:spAutoFit/>
          </a:bodyPr>
          <a:lstStyle/>
          <a:p>
            <a:pPr lvl="0"/>
            <a:r>
              <a:rPr lang="zh-CN" altLang="en-US" sz="2800" b="1" dirty="0" smtClean="0">
                <a:solidFill>
                  <a:schemeClr val="bg1"/>
                </a:solidFill>
              </a:rPr>
              <a:t>   可口可乐再创营销巅峰</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01</a:t>
            </a:r>
            <a:endParaRPr lang="zh-CN" altLang="en-US" sz="2800" b="1" dirty="0">
              <a:solidFill>
                <a:schemeClr val="bg1"/>
              </a:solidFill>
            </a:endParaRPr>
          </a:p>
        </p:txBody>
      </p:sp>
      <p:sp>
        <p:nvSpPr>
          <p:cNvPr id="64513" name="Rectangle 1"/>
          <p:cNvSpPr>
            <a:spLocks noChangeArrowheads="1"/>
          </p:cNvSpPr>
          <p:nvPr/>
        </p:nvSpPr>
        <p:spPr bwMode="auto">
          <a:xfrm>
            <a:off x="885825" y="1757362"/>
            <a:ext cx="10558463" cy="4093428"/>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zh-CN" altLang="en-US" sz="2000" dirty="0" smtClean="0"/>
              <a:t>        详细分解下来，首先要有故事，有生命力的故事可以在任何一个媒介传播；其次，邀请品牌的粉丝一起创造故事，只有这样，故事才有真实性、有说服力，被消费者主动传播；接下来，创造广泛而有效的渠道，让消费者参与进来；最后，同样重要的是，所有的内容和渠道都是在品牌策略的指引下。</a:t>
            </a:r>
            <a:endParaRPr lang="en-US" altLang="zh-CN" sz="2000" dirty="0" smtClean="0"/>
          </a:p>
          <a:p>
            <a:r>
              <a:rPr lang="en-US" altLang="zh-CN" sz="2000" dirty="0" smtClean="0"/>
              <a:t>       </a:t>
            </a:r>
            <a:r>
              <a:rPr lang="zh-CN" altLang="en-US" sz="2000" dirty="0" smtClean="0"/>
              <a:t>现实中，人们常常会出于某种情况，难以直接表达某些情感。音乐是带感情的语言，一句耳熟能详的歌词，往往能联想到某个记忆或某个人，它可以代表一段心情、一种心意，“以歌传情”大致就是这个意思。</a:t>
            </a:r>
            <a:endParaRPr lang="zh-CN" altLang="en-US" sz="2000" dirty="0" smtClean="0"/>
          </a:p>
          <a:p>
            <a:r>
              <a:rPr lang="zh-CN" altLang="en-US" sz="2000" dirty="0" smtClean="0"/>
              <a:t>       可口可乐正是将每一瓶“歌词瓶”化身为表情达意的载体，让消费者可以向家人、朋友、爱人、同事或同学“唱出”心声，分享情谊。这些被选择上瓶的歌词大多来自明星们脍炙人口的单曲，而且经过了精心的挑选，考虑到不同年龄、不同性别、不同性格的人群的喜好和对流行歌曲的认知区别。虽然应用场景不同，但共同点是具有正能量，积极乐观。</a:t>
            </a:r>
            <a:endParaRPr lang="zh-CN" altLang="en-US" sz="2000" dirty="0" smtClean="0"/>
          </a:p>
          <a:p>
            <a:pPr algn="r"/>
            <a:endParaRPr lang="en-US" altLang="zh-CN" sz="2000" dirty="0" smtClean="0"/>
          </a:p>
          <a:p>
            <a:pPr algn="r"/>
            <a:r>
              <a:rPr lang="zh-CN" altLang="en-US" sz="2000" dirty="0" smtClean="0"/>
              <a:t>资料来源：广告买卖</a:t>
            </a:r>
            <a:endParaRPr lang="en-US" altLang="zh-CN" sz="2000"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5" y="592930"/>
            <a:ext cx="7359532" cy="523220"/>
          </a:xfrm>
          <a:prstGeom prst="rect">
            <a:avLst/>
          </a:prstGeom>
        </p:spPr>
        <p:txBody>
          <a:bodyPr wrap="square">
            <a:spAutoFit/>
          </a:bodyPr>
          <a:lstStyle/>
          <a:p>
            <a:r>
              <a:rPr lang="zh-CN" altLang="en-US" sz="2800" b="1" dirty="0" smtClean="0">
                <a:solidFill>
                  <a:schemeClr val="bg1"/>
                </a:solidFill>
              </a:rPr>
              <a:t> 可口可乐再创营销巅峰</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01</a:t>
            </a:r>
            <a:endParaRPr lang="zh-CN" altLang="en-US" sz="2800" b="1" dirty="0">
              <a:solidFill>
                <a:schemeClr val="bg1"/>
              </a:solidFill>
            </a:endParaRPr>
          </a:p>
        </p:txBody>
      </p:sp>
      <p:sp>
        <p:nvSpPr>
          <p:cNvPr id="64513" name="Rectangle 1"/>
          <p:cNvSpPr>
            <a:spLocks noChangeArrowheads="1"/>
          </p:cNvSpPr>
          <p:nvPr/>
        </p:nvSpPr>
        <p:spPr bwMode="auto">
          <a:xfrm>
            <a:off x="1657351" y="4114799"/>
            <a:ext cx="9858376" cy="1323439"/>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zh-CN" altLang="en-US" sz="2000" b="1" dirty="0" smtClean="0"/>
              <a:t>提示： </a:t>
            </a:r>
            <a:endParaRPr lang="zh-CN" altLang="en-US" sz="2000" dirty="0" smtClean="0"/>
          </a:p>
          <a:p>
            <a:r>
              <a:rPr lang="en-US" sz="2000" dirty="0" smtClean="0"/>
              <a:t>    </a:t>
            </a:r>
            <a:r>
              <a:rPr lang="zh-CN" altLang="en-US" sz="2000" dirty="0" smtClean="0"/>
              <a:t> 可口可乐作为世界上最有生命力的一大快消品，每年都会让消费者感受到品牌身上的强大生命力。歌词瓶的出现让爱好音乐的年轻人们重新温习了一遍那些充满回忆的歌曲，创新的瓶身设计让人眼前一亮的同时，也迅速地被人分享到各种社交平台。</a:t>
            </a:r>
            <a:endParaRPr lang="zh-CN" altLang="en-US" sz="2000" dirty="0"/>
          </a:p>
        </p:txBody>
      </p:sp>
      <p:sp>
        <p:nvSpPr>
          <p:cNvPr id="9" name="矩形 8"/>
          <p:cNvSpPr/>
          <p:nvPr/>
        </p:nvSpPr>
        <p:spPr>
          <a:xfrm>
            <a:off x="483068" y="1643504"/>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分析</a:t>
            </a:r>
            <a:endParaRPr lang="zh-CN" altLang="en-US" sz="2800" b="1" dirty="0">
              <a:solidFill>
                <a:schemeClr val="bg1"/>
              </a:solidFill>
            </a:endParaRPr>
          </a:p>
        </p:txBody>
      </p:sp>
      <p:sp>
        <p:nvSpPr>
          <p:cNvPr id="10" name="矩形 9"/>
          <p:cNvSpPr/>
          <p:nvPr/>
        </p:nvSpPr>
        <p:spPr>
          <a:xfrm>
            <a:off x="1657350" y="1649979"/>
            <a:ext cx="9958388" cy="1200329"/>
          </a:xfrm>
          <a:prstGeom prst="rect">
            <a:avLst/>
          </a:prstGeom>
          <a:solidFill>
            <a:srgbClr val="1F487C"/>
          </a:solidFill>
        </p:spPr>
        <p:txBody>
          <a:bodyPr wrap="square">
            <a:spAutoFit/>
          </a:bodyPr>
          <a:lstStyle/>
          <a:p>
            <a:pPr>
              <a:lnSpc>
                <a:spcPct val="150000"/>
              </a:lnSpc>
            </a:pPr>
            <a:r>
              <a:rPr lang="en-US" sz="2000" dirty="0" smtClean="0">
                <a:solidFill>
                  <a:prstClr val="black"/>
                </a:solidFill>
              </a:rPr>
              <a:t> </a:t>
            </a:r>
            <a:r>
              <a:rPr lang="en-US" sz="2400" dirty="0" smtClean="0"/>
              <a:t> </a:t>
            </a:r>
            <a:r>
              <a:rPr lang="en-US" sz="2400" b="1" dirty="0" smtClean="0">
                <a:solidFill>
                  <a:schemeClr val="bg1"/>
                </a:solidFill>
                <a:latin typeface="+mn-ea"/>
              </a:rPr>
              <a:t>1.</a:t>
            </a:r>
            <a:r>
              <a:rPr lang="zh-CN" altLang="en-US" sz="2400" b="1" dirty="0" smtClean="0">
                <a:solidFill>
                  <a:schemeClr val="bg1"/>
                </a:solidFill>
                <a:latin typeface="+mn-ea"/>
              </a:rPr>
              <a:t>可口可乐是如何制定营销策略的？</a:t>
            </a:r>
            <a:endParaRPr lang="zh-CN" altLang="en-US" sz="2400" b="1" dirty="0" smtClean="0">
              <a:solidFill>
                <a:schemeClr val="bg1"/>
              </a:solidFill>
              <a:latin typeface="+mn-ea"/>
            </a:endParaRPr>
          </a:p>
          <a:p>
            <a:pPr>
              <a:lnSpc>
                <a:spcPct val="150000"/>
              </a:lnSpc>
            </a:pPr>
            <a:r>
              <a:rPr lang="en-US" sz="2400" b="1" dirty="0" smtClean="0">
                <a:solidFill>
                  <a:schemeClr val="bg1"/>
                </a:solidFill>
                <a:latin typeface="+mn-ea"/>
              </a:rPr>
              <a:t>  2.</a:t>
            </a:r>
            <a:r>
              <a:rPr lang="zh-CN" altLang="en-US" sz="2400" b="1" dirty="0" smtClean="0">
                <a:solidFill>
                  <a:schemeClr val="bg1"/>
                </a:solidFill>
                <a:latin typeface="+mn-ea"/>
              </a:rPr>
              <a:t>可口可乐是如何获得消费者的青睐？</a:t>
            </a:r>
            <a:endParaRPr lang="zh-CN" altLang="en-US" sz="2400" b="1" dirty="0">
              <a:solidFill>
                <a:schemeClr val="bg1"/>
              </a:solidFill>
              <a:latin typeface="+mn-ea"/>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5" y="592930"/>
            <a:ext cx="7359532" cy="523220"/>
          </a:xfrm>
          <a:prstGeom prst="rect">
            <a:avLst/>
          </a:prstGeom>
        </p:spPr>
        <p:txBody>
          <a:bodyPr wrap="square">
            <a:spAutoFit/>
          </a:bodyPr>
          <a:lstStyle/>
          <a:p>
            <a:r>
              <a:rPr lang="zh-CN" altLang="en-US" sz="2800" b="1" dirty="0" smtClean="0">
                <a:solidFill>
                  <a:schemeClr val="bg1"/>
                </a:solidFill>
              </a:rPr>
              <a:t>茵曼全球首个云端发布会</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02</a:t>
            </a:r>
            <a:endParaRPr lang="zh-CN" altLang="en-US" sz="2800" b="1" dirty="0">
              <a:solidFill>
                <a:schemeClr val="bg1"/>
              </a:solidFill>
            </a:endParaRPr>
          </a:p>
        </p:txBody>
      </p:sp>
      <p:sp>
        <p:nvSpPr>
          <p:cNvPr id="64513" name="Rectangle 1"/>
          <p:cNvSpPr>
            <a:spLocks noChangeArrowheads="1"/>
          </p:cNvSpPr>
          <p:nvPr/>
        </p:nvSpPr>
        <p:spPr bwMode="auto">
          <a:xfrm>
            <a:off x="5443538" y="1543049"/>
            <a:ext cx="6529388" cy="5109091"/>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en-US" sz="2000" dirty="0" smtClean="0"/>
              <a:t>   </a:t>
            </a:r>
            <a:r>
              <a:rPr lang="zh-CN" altLang="en-US" sz="2000" dirty="0" smtClean="0"/>
              <a:t>　</a:t>
            </a:r>
            <a:r>
              <a:rPr lang="zh-CN" altLang="en-US" dirty="0" smtClean="0"/>
              <a:t>你也许从来没想过服装发布会能在线上完成，但今年茵曼的新装发布会开了这个先河。本场发布会的主题为“向日出</a:t>
            </a:r>
            <a:r>
              <a:rPr lang="en-US" dirty="0" smtClean="0"/>
              <a:t>say hi</a:t>
            </a:r>
            <a:r>
              <a:rPr lang="zh-CN" altLang="en-US" dirty="0" smtClean="0"/>
              <a:t>”。以邀请城市女性看日出为契机，在</a:t>
            </a:r>
            <a:r>
              <a:rPr lang="en-US" dirty="0" smtClean="0"/>
              <a:t>PC</a:t>
            </a:r>
            <a:r>
              <a:rPr lang="zh-CN" altLang="en-US" dirty="0" smtClean="0"/>
              <a:t>端和手机端带给消费者一次前所未见的“日出”发布会，传达应该放慢生活脚步的理念。发布会登陆中国最大电商网站“天猫”以及中国用户最多的手机社交软件“微信”上。如图</a:t>
            </a:r>
            <a:r>
              <a:rPr lang="en-US" dirty="0" smtClean="0"/>
              <a:t>5-10</a:t>
            </a:r>
            <a:r>
              <a:rPr lang="zh-CN" altLang="en-US" dirty="0" smtClean="0"/>
              <a:t>所示。</a:t>
            </a:r>
            <a:endParaRPr lang="en-US" altLang="zh-CN" dirty="0" smtClean="0"/>
          </a:p>
          <a:p>
            <a:r>
              <a:rPr lang="zh-CN" altLang="en-US" dirty="0" smtClean="0"/>
              <a:t>      在天猫，通过互动视频的体验，参与者可在观看过程中进行故事线互动并领取优惠券，边看边选购，感受</a:t>
            </a:r>
            <a:r>
              <a:rPr lang="en-US" dirty="0" smtClean="0"/>
              <a:t>360</a:t>
            </a:r>
            <a:r>
              <a:rPr lang="zh-CN" altLang="en-US" dirty="0" smtClean="0"/>
              <a:t>度服装细节展示，最终页面导向天猫商城，让消费者最大程度感受抢购的乐趣。发布会与销售结合为一体，是本次茵曼云端发布会用户体验的最大着力点。而在微信端端的体验，因应手机功能属性，定制重力感应及多点触控互动，提升用户体验。用户可以</a:t>
            </a:r>
            <a:r>
              <a:rPr lang="en-US" dirty="0" smtClean="0"/>
              <a:t>360 </a:t>
            </a:r>
            <a:r>
              <a:rPr lang="en-US" altLang="zh-CN" dirty="0" smtClean="0"/>
              <a:t>°</a:t>
            </a:r>
            <a:r>
              <a:rPr lang="zh-CN" altLang="en-US" dirty="0" smtClean="0"/>
              <a:t>全景观看云端发布会场景，并抓拍模特儿抽取优惠劵。</a:t>
            </a:r>
            <a:r>
              <a:rPr lang="en-US" dirty="0" smtClean="0"/>
              <a:t>  </a:t>
            </a:r>
            <a:endParaRPr lang="zh-CN" altLang="en-US" dirty="0" smtClean="0"/>
          </a:p>
          <a:p>
            <a:r>
              <a:rPr lang="zh-CN" altLang="en-US" dirty="0" smtClean="0"/>
              <a:t>      据悉，本次云端发布会的拍摄一共动用了百台机器，</a:t>
            </a:r>
            <a:r>
              <a:rPr lang="en-US" dirty="0" smtClean="0"/>
              <a:t>100</a:t>
            </a:r>
            <a:r>
              <a:rPr lang="zh-CN" altLang="en-US" dirty="0" smtClean="0"/>
              <a:t>多位工作人员、全高清的</a:t>
            </a:r>
            <a:r>
              <a:rPr lang="en-US" dirty="0" smtClean="0"/>
              <a:t>360</a:t>
            </a:r>
            <a:r>
              <a:rPr lang="zh-CN" altLang="en-US" dirty="0" smtClean="0"/>
              <a:t>度实景拍结合</a:t>
            </a:r>
            <a:r>
              <a:rPr lang="en-US" dirty="0" smtClean="0"/>
              <a:t>CG</a:t>
            </a:r>
            <a:r>
              <a:rPr lang="zh-CN" altLang="en-US" dirty="0" smtClean="0"/>
              <a:t>三维电脑合成技术，</a:t>
            </a:r>
            <a:r>
              <a:rPr lang="en-US" dirty="0" smtClean="0"/>
              <a:t>500</a:t>
            </a:r>
            <a:r>
              <a:rPr lang="zh-CN" altLang="en-US" dirty="0" smtClean="0"/>
              <a:t>分钟的素材精华剪辑成</a:t>
            </a:r>
            <a:r>
              <a:rPr lang="en-US" dirty="0" smtClean="0"/>
              <a:t>4</a:t>
            </a:r>
            <a:r>
              <a:rPr lang="zh-CN" altLang="en-US" dirty="0" smtClean="0"/>
              <a:t>分钟的震撼短片，并在不同的平台实现各具特色的互动体验。 </a:t>
            </a:r>
            <a:endParaRPr lang="zh-CN" altLang="en-US" dirty="0" smtClean="0"/>
          </a:p>
          <a:p>
            <a:pPr algn="r"/>
            <a:r>
              <a:rPr lang="zh-CN" altLang="en-US" dirty="0" smtClean="0"/>
              <a:t>来源：南都网</a:t>
            </a:r>
            <a:endParaRPr lang="zh-CN" altLang="en-US" dirty="0"/>
          </a:p>
        </p:txBody>
      </p:sp>
      <p:pic>
        <p:nvPicPr>
          <p:cNvPr id="12289" name="图片 11"/>
          <p:cNvPicPr>
            <a:picLocks noChangeAspect="1" noChangeArrowheads="1"/>
          </p:cNvPicPr>
          <p:nvPr/>
        </p:nvPicPr>
        <p:blipFill>
          <a:blip r:embed="rId1"/>
          <a:srcRect/>
          <a:stretch>
            <a:fillRect/>
          </a:stretch>
        </p:blipFill>
        <p:spPr bwMode="auto">
          <a:xfrm>
            <a:off x="285750" y="1757363"/>
            <a:ext cx="4819650" cy="3529012"/>
          </a:xfrm>
          <a:prstGeom prst="rect">
            <a:avLst/>
          </a:prstGeom>
          <a:noFill/>
          <a:ln w="9525">
            <a:noFill/>
            <a:miter lim="800000"/>
            <a:headEnd/>
            <a:tailEnd/>
          </a:ln>
        </p:spPr>
      </p:pic>
      <p:sp>
        <p:nvSpPr>
          <p:cNvPr id="10" name="矩形 9"/>
          <p:cNvSpPr/>
          <p:nvPr/>
        </p:nvSpPr>
        <p:spPr>
          <a:xfrm>
            <a:off x="1413398" y="5787509"/>
            <a:ext cx="1992853" cy="369332"/>
          </a:xfrm>
          <a:prstGeom prst="rect">
            <a:avLst/>
          </a:prstGeom>
        </p:spPr>
        <p:txBody>
          <a:bodyPr wrap="none">
            <a:spAutoFit/>
          </a:bodyPr>
          <a:lstStyle/>
          <a:p>
            <a:r>
              <a:rPr lang="zh-CN" altLang="en-US" dirty="0" smtClean="0"/>
              <a:t>图</a:t>
            </a:r>
            <a:r>
              <a:rPr lang="en-US" dirty="0" smtClean="0"/>
              <a:t>5-10   </a:t>
            </a:r>
            <a:r>
              <a:rPr lang="zh-CN" altLang="en-US" dirty="0" smtClean="0"/>
              <a:t>茵曼广告</a:t>
            </a:r>
            <a:endParaRPr lang="zh-CN" alt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5" y="592930"/>
            <a:ext cx="7359532" cy="523220"/>
          </a:xfrm>
          <a:prstGeom prst="rect">
            <a:avLst/>
          </a:prstGeom>
        </p:spPr>
        <p:txBody>
          <a:bodyPr wrap="square">
            <a:spAutoFit/>
          </a:bodyPr>
          <a:lstStyle/>
          <a:p>
            <a:r>
              <a:rPr lang="zh-CN" altLang="en-US" sz="2800" b="1" dirty="0" smtClean="0">
                <a:solidFill>
                  <a:schemeClr val="bg1"/>
                </a:solidFill>
              </a:rPr>
              <a:t>茵曼全球首个云端发布会</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02</a:t>
            </a:r>
            <a:endParaRPr lang="zh-CN" altLang="en-US" sz="2800" b="1" dirty="0">
              <a:solidFill>
                <a:schemeClr val="bg1"/>
              </a:solidFill>
            </a:endParaRPr>
          </a:p>
        </p:txBody>
      </p:sp>
      <p:sp>
        <p:nvSpPr>
          <p:cNvPr id="64513" name="Rectangle 1"/>
          <p:cNvSpPr>
            <a:spLocks noChangeArrowheads="1"/>
          </p:cNvSpPr>
          <p:nvPr/>
        </p:nvSpPr>
        <p:spPr bwMode="auto">
          <a:xfrm>
            <a:off x="1500189" y="3371849"/>
            <a:ext cx="9858376" cy="1938992"/>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zh-CN" altLang="en-US" sz="2000" b="1" dirty="0" smtClean="0"/>
              <a:t>提示： </a:t>
            </a:r>
            <a:endParaRPr lang="zh-CN" altLang="en-US" sz="2000" dirty="0" smtClean="0"/>
          </a:p>
          <a:p>
            <a:r>
              <a:rPr lang="zh-CN" altLang="en-US" sz="2000" dirty="0" smtClean="0"/>
              <a:t>       打破传统思路，把发布会搬到云端完成。对于女装电商品牌来说，拥有如此的创意与执行力实属不易。现在的电商品牌往往通过降价打折来吸引目光，而茵曼为服饰企业的品牌化之路树立了一个好榜眼。不仅完成了新品发布，助力品牌冲刺销售额，更重要的是，深化了茵曼品牌形象，传递慢生活的品牌主张。相信在未来，电商品牌会尝试更多革新性的社会化营销。</a:t>
            </a:r>
            <a:endParaRPr lang="zh-CN" altLang="en-US" sz="2000" dirty="0"/>
          </a:p>
        </p:txBody>
      </p:sp>
      <p:sp>
        <p:nvSpPr>
          <p:cNvPr id="9" name="矩形 8"/>
          <p:cNvSpPr/>
          <p:nvPr/>
        </p:nvSpPr>
        <p:spPr>
          <a:xfrm>
            <a:off x="483068" y="1643504"/>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分析</a:t>
            </a:r>
            <a:endParaRPr lang="zh-CN" altLang="en-US" sz="2800" b="1" dirty="0">
              <a:solidFill>
                <a:schemeClr val="bg1"/>
              </a:solidFill>
            </a:endParaRPr>
          </a:p>
        </p:txBody>
      </p:sp>
      <p:sp>
        <p:nvSpPr>
          <p:cNvPr id="10" name="矩形 9"/>
          <p:cNvSpPr/>
          <p:nvPr/>
        </p:nvSpPr>
        <p:spPr>
          <a:xfrm>
            <a:off x="1657350" y="1649979"/>
            <a:ext cx="9958388" cy="580415"/>
          </a:xfrm>
          <a:prstGeom prst="rect">
            <a:avLst/>
          </a:prstGeom>
          <a:solidFill>
            <a:srgbClr val="1F487C"/>
          </a:solidFill>
        </p:spPr>
        <p:txBody>
          <a:bodyPr wrap="square">
            <a:spAutoFit/>
          </a:bodyPr>
          <a:lstStyle/>
          <a:p>
            <a:pPr>
              <a:lnSpc>
                <a:spcPct val="150000"/>
              </a:lnSpc>
            </a:pPr>
            <a:r>
              <a:rPr lang="en-US" sz="2000" b="1" dirty="0" smtClean="0">
                <a:solidFill>
                  <a:schemeClr val="bg1"/>
                </a:solidFill>
              </a:rPr>
              <a:t> </a:t>
            </a:r>
            <a:r>
              <a:rPr lang="en-US" sz="2400" b="1" dirty="0" smtClean="0">
                <a:solidFill>
                  <a:schemeClr val="bg1"/>
                </a:solidFill>
              </a:rPr>
              <a:t>1.</a:t>
            </a:r>
            <a:r>
              <a:rPr lang="zh-CN" altLang="en-US" sz="2400" b="1" dirty="0" smtClean="0">
                <a:solidFill>
                  <a:schemeClr val="bg1"/>
                </a:solidFill>
                <a:latin typeface="+mn-ea"/>
              </a:rPr>
              <a:t>对于茵曼利用网络营销平台举行新装发布会你有何看法</a:t>
            </a:r>
            <a:r>
              <a:rPr lang="en-US" sz="2400" b="1" dirty="0" smtClean="0">
                <a:solidFill>
                  <a:schemeClr val="bg1"/>
                </a:solidFill>
                <a:latin typeface="+mn-ea"/>
              </a:rPr>
              <a:t>?</a:t>
            </a:r>
            <a:endParaRPr lang="zh-CN" altLang="en-US" sz="2400" b="1" dirty="0">
              <a:solidFill>
                <a:schemeClr val="bg1"/>
              </a:solidFill>
              <a:latin typeface="+mn-ea"/>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874"/>
          <p:cNvSpPr>
            <a:spLocks noChangeAspect="1"/>
          </p:cNvSpPr>
          <p:nvPr/>
        </p:nvSpPr>
        <p:spPr bwMode="auto">
          <a:xfrm>
            <a:off x="5242197" y="2497364"/>
            <a:ext cx="2129143" cy="1800000"/>
          </a:xfrm>
          <a:custGeom>
            <a:avLst/>
            <a:gdLst>
              <a:gd name="T0" fmla="*/ 59 w 175"/>
              <a:gd name="T1" fmla="*/ 29 h 148"/>
              <a:gd name="T2" fmla="*/ 59 w 175"/>
              <a:gd name="T3" fmla="*/ 0 h 148"/>
              <a:gd name="T4" fmla="*/ 0 w 175"/>
              <a:gd name="T5" fmla="*/ 49 h 148"/>
              <a:gd name="T6" fmla="*/ 59 w 175"/>
              <a:gd name="T7" fmla="*/ 99 h 148"/>
              <a:gd name="T8" fmla="*/ 59 w 175"/>
              <a:gd name="T9" fmla="*/ 71 h 148"/>
              <a:gd name="T10" fmla="*/ 59 w 175"/>
              <a:gd name="T11" fmla="*/ 148 h 148"/>
              <a:gd name="T12" fmla="*/ 59 w 175"/>
              <a:gd name="T13" fmla="*/ 29 h 148"/>
            </a:gdLst>
            <a:ahLst/>
            <a:cxnLst>
              <a:cxn ang="0">
                <a:pos x="T0" y="T1"/>
              </a:cxn>
              <a:cxn ang="0">
                <a:pos x="T2" y="T3"/>
              </a:cxn>
              <a:cxn ang="0">
                <a:pos x="T4" y="T5"/>
              </a:cxn>
              <a:cxn ang="0">
                <a:pos x="T6" y="T7"/>
              </a:cxn>
              <a:cxn ang="0">
                <a:pos x="T8" y="T9"/>
              </a:cxn>
              <a:cxn ang="0">
                <a:pos x="T10" y="T11"/>
              </a:cxn>
              <a:cxn ang="0">
                <a:pos x="T12" y="T13"/>
              </a:cxn>
            </a:cxnLst>
            <a:rect l="0" t="0" r="r" b="b"/>
            <a:pathLst>
              <a:path w="175" h="148">
                <a:moveTo>
                  <a:pt x="59" y="29"/>
                </a:moveTo>
                <a:cubicBezTo>
                  <a:pt x="59" y="0"/>
                  <a:pt x="59" y="0"/>
                  <a:pt x="59" y="0"/>
                </a:cubicBezTo>
                <a:cubicBezTo>
                  <a:pt x="0" y="49"/>
                  <a:pt x="0" y="49"/>
                  <a:pt x="0" y="49"/>
                </a:cubicBezTo>
                <a:cubicBezTo>
                  <a:pt x="59" y="99"/>
                  <a:pt x="59" y="99"/>
                  <a:pt x="59" y="99"/>
                </a:cubicBezTo>
                <a:cubicBezTo>
                  <a:pt x="59" y="71"/>
                  <a:pt x="59" y="71"/>
                  <a:pt x="59" y="71"/>
                </a:cubicBezTo>
                <a:cubicBezTo>
                  <a:pt x="118" y="79"/>
                  <a:pt x="92" y="114"/>
                  <a:pt x="59" y="148"/>
                </a:cubicBezTo>
                <a:cubicBezTo>
                  <a:pt x="175" y="72"/>
                  <a:pt x="106" y="37"/>
                  <a:pt x="59" y="29"/>
                </a:cubicBezTo>
                <a:close/>
              </a:path>
            </a:pathLst>
          </a:custGeom>
          <a:solidFill>
            <a:srgbClr val="1F487C"/>
          </a:solidFill>
          <a:ln>
            <a:noFill/>
          </a:ln>
        </p:spPr>
        <p:txBody>
          <a:bodyPr vert="horz" wrap="square" lIns="91440" tIns="45720" rIns="91440" bIns="45720" numCol="1" anchor="t" anchorCtr="0" compatLnSpc="1"/>
          <a:lstStyle/>
          <a:p>
            <a:endParaRPr lang="en-US"/>
          </a:p>
        </p:txBody>
      </p:sp>
      <p:sp>
        <p:nvSpPr>
          <p:cNvPr id="8" name="Freeform 874"/>
          <p:cNvSpPr>
            <a:spLocks noChangeAspect="1"/>
          </p:cNvSpPr>
          <p:nvPr/>
        </p:nvSpPr>
        <p:spPr bwMode="auto">
          <a:xfrm flipH="1" flipV="1">
            <a:off x="4552683" y="4297364"/>
            <a:ext cx="2129143" cy="1800000"/>
          </a:xfrm>
          <a:custGeom>
            <a:avLst/>
            <a:gdLst>
              <a:gd name="T0" fmla="*/ 59 w 175"/>
              <a:gd name="T1" fmla="*/ 29 h 148"/>
              <a:gd name="T2" fmla="*/ 59 w 175"/>
              <a:gd name="T3" fmla="*/ 0 h 148"/>
              <a:gd name="T4" fmla="*/ 0 w 175"/>
              <a:gd name="T5" fmla="*/ 49 h 148"/>
              <a:gd name="T6" fmla="*/ 59 w 175"/>
              <a:gd name="T7" fmla="*/ 99 h 148"/>
              <a:gd name="T8" fmla="*/ 59 w 175"/>
              <a:gd name="T9" fmla="*/ 71 h 148"/>
              <a:gd name="T10" fmla="*/ 59 w 175"/>
              <a:gd name="T11" fmla="*/ 148 h 148"/>
              <a:gd name="T12" fmla="*/ 59 w 175"/>
              <a:gd name="T13" fmla="*/ 29 h 148"/>
            </a:gdLst>
            <a:ahLst/>
            <a:cxnLst>
              <a:cxn ang="0">
                <a:pos x="T0" y="T1"/>
              </a:cxn>
              <a:cxn ang="0">
                <a:pos x="T2" y="T3"/>
              </a:cxn>
              <a:cxn ang="0">
                <a:pos x="T4" y="T5"/>
              </a:cxn>
              <a:cxn ang="0">
                <a:pos x="T6" y="T7"/>
              </a:cxn>
              <a:cxn ang="0">
                <a:pos x="T8" y="T9"/>
              </a:cxn>
              <a:cxn ang="0">
                <a:pos x="T10" y="T11"/>
              </a:cxn>
              <a:cxn ang="0">
                <a:pos x="T12" y="T13"/>
              </a:cxn>
            </a:cxnLst>
            <a:rect l="0" t="0" r="r" b="b"/>
            <a:pathLst>
              <a:path w="175" h="148">
                <a:moveTo>
                  <a:pt x="59" y="29"/>
                </a:moveTo>
                <a:cubicBezTo>
                  <a:pt x="59" y="0"/>
                  <a:pt x="59" y="0"/>
                  <a:pt x="59" y="0"/>
                </a:cubicBezTo>
                <a:cubicBezTo>
                  <a:pt x="0" y="49"/>
                  <a:pt x="0" y="49"/>
                  <a:pt x="0" y="49"/>
                </a:cubicBezTo>
                <a:cubicBezTo>
                  <a:pt x="59" y="99"/>
                  <a:pt x="59" y="99"/>
                  <a:pt x="59" y="99"/>
                </a:cubicBezTo>
                <a:cubicBezTo>
                  <a:pt x="59" y="71"/>
                  <a:pt x="59" y="71"/>
                  <a:pt x="59" y="71"/>
                </a:cubicBezTo>
                <a:cubicBezTo>
                  <a:pt x="118" y="79"/>
                  <a:pt x="92" y="114"/>
                  <a:pt x="59" y="148"/>
                </a:cubicBezTo>
                <a:cubicBezTo>
                  <a:pt x="175" y="72"/>
                  <a:pt x="106" y="37"/>
                  <a:pt x="59" y="29"/>
                </a:cubicBezTo>
                <a:close/>
              </a:path>
            </a:pathLst>
          </a:custGeom>
          <a:solidFill>
            <a:srgbClr val="FF9900"/>
          </a:solidFill>
          <a:ln>
            <a:noFill/>
          </a:ln>
        </p:spPr>
        <p:txBody>
          <a:bodyPr vert="horz" wrap="square" lIns="91440" tIns="45720" rIns="91440" bIns="45720" numCol="1" anchor="t" anchorCtr="0" compatLnSpc="1"/>
          <a:lstStyle/>
          <a:p>
            <a:endParaRPr lang="en-US"/>
          </a:p>
        </p:txBody>
      </p:sp>
      <p:sp>
        <p:nvSpPr>
          <p:cNvPr id="9" name="TextBox 17"/>
          <p:cNvSpPr txBox="1"/>
          <p:nvPr/>
        </p:nvSpPr>
        <p:spPr>
          <a:xfrm>
            <a:off x="7612488" y="2702280"/>
            <a:ext cx="1799590" cy="489585"/>
          </a:xfrm>
          <a:prstGeom prst="rect">
            <a:avLst/>
          </a:prstGeom>
          <a:solidFill>
            <a:srgbClr val="FF9900"/>
          </a:solidFill>
        </p:spPr>
        <p:txBody>
          <a:bodyPr wrap="none" lIns="121917" tIns="60958" rIns="121917" bIns="60958" rtlCol="0">
            <a:spAutoFit/>
          </a:bodyPr>
          <a:lstStyle/>
          <a:p>
            <a:r>
              <a:rPr lang="zh-CN" altLang="en-US" sz="2400" b="1" dirty="0" smtClean="0">
                <a:solidFill>
                  <a:schemeClr val="bg1"/>
                </a:solidFill>
              </a:rPr>
              <a:t>    能力</a:t>
            </a:r>
            <a:r>
              <a:rPr lang="zh-CN" altLang="en-US" sz="2400" b="1" dirty="0" smtClean="0">
                <a:solidFill>
                  <a:schemeClr val="bg1"/>
                </a:solidFill>
              </a:rPr>
              <a:t>目标     </a:t>
            </a:r>
            <a:endParaRPr lang="en-US" sz="2400" b="1" dirty="0">
              <a:solidFill>
                <a:schemeClr val="bg1"/>
              </a:solidFill>
            </a:endParaRPr>
          </a:p>
        </p:txBody>
      </p:sp>
      <p:sp>
        <p:nvSpPr>
          <p:cNvPr id="10" name="矩形 9"/>
          <p:cNvSpPr/>
          <p:nvPr/>
        </p:nvSpPr>
        <p:spPr>
          <a:xfrm>
            <a:off x="7371187" y="3336452"/>
            <a:ext cx="4214388" cy="1015663"/>
          </a:xfrm>
          <a:prstGeom prst="rect">
            <a:avLst/>
          </a:prstGeom>
        </p:spPr>
        <p:txBody>
          <a:bodyPr wrap="square">
            <a:spAutoFit/>
          </a:bodyPr>
          <a:lstStyle/>
          <a:p>
            <a:r>
              <a:rPr lang="en-US" sz="2000" b="1" dirty="0" smtClean="0"/>
              <a:t>1.</a:t>
            </a:r>
            <a:r>
              <a:rPr lang="zh-CN" altLang="en-US" sz="2000" b="1" dirty="0" smtClean="0"/>
              <a:t>培养网络营销平台构建的洞察能力</a:t>
            </a:r>
            <a:endParaRPr lang="zh-CN" altLang="en-US" sz="2000" dirty="0" smtClean="0"/>
          </a:p>
          <a:p>
            <a:r>
              <a:rPr lang="en-US" sz="2000" b="1" dirty="0" smtClean="0"/>
              <a:t> </a:t>
            </a:r>
            <a:endParaRPr lang="zh-CN" altLang="en-US" sz="2000" dirty="0" smtClean="0"/>
          </a:p>
          <a:p>
            <a:r>
              <a:rPr lang="en-US" sz="2000" b="1" dirty="0" smtClean="0"/>
              <a:t>2.</a:t>
            </a:r>
            <a:r>
              <a:rPr lang="zh-CN" altLang="en-US" sz="2000" b="1" dirty="0" smtClean="0"/>
              <a:t>训练网络营销策略的分析能力</a:t>
            </a:r>
            <a:r>
              <a:rPr lang="en-US" sz="2000" dirty="0" smtClean="0"/>
              <a:t> </a:t>
            </a:r>
            <a:endParaRPr lang="zh-CN" altLang="en-US" sz="2000" dirty="0">
              <a:solidFill>
                <a:srgbClr val="1B2831"/>
              </a:solidFill>
              <a:latin typeface="+mj-ea"/>
              <a:ea typeface="+mj-ea"/>
            </a:endParaRPr>
          </a:p>
        </p:txBody>
      </p:sp>
      <p:sp>
        <p:nvSpPr>
          <p:cNvPr id="11" name="TextBox 17"/>
          <p:cNvSpPr txBox="1"/>
          <p:nvPr/>
        </p:nvSpPr>
        <p:spPr>
          <a:xfrm>
            <a:off x="1490310" y="2731173"/>
            <a:ext cx="2326913" cy="492438"/>
          </a:xfrm>
          <a:prstGeom prst="rect">
            <a:avLst/>
          </a:prstGeom>
          <a:solidFill>
            <a:srgbClr val="1F487C"/>
          </a:solidFill>
        </p:spPr>
        <p:txBody>
          <a:bodyPr wrap="none" lIns="121917" tIns="60958" rIns="121917" bIns="60958" rtlCol="0">
            <a:spAutoFit/>
          </a:bodyPr>
          <a:lstStyle/>
          <a:p>
            <a:pPr algn="r"/>
            <a:r>
              <a:rPr lang="zh-CN" altLang="en-US" sz="2400" b="1" dirty="0" smtClean="0">
                <a:solidFill>
                  <a:schemeClr val="bg1"/>
                </a:solidFill>
              </a:rPr>
              <a:t>     知识目标     </a:t>
            </a:r>
            <a:endParaRPr lang="en-US" sz="2400" b="1" dirty="0">
              <a:solidFill>
                <a:schemeClr val="bg1"/>
              </a:solidFill>
            </a:endParaRPr>
          </a:p>
        </p:txBody>
      </p:sp>
      <p:sp>
        <p:nvSpPr>
          <p:cNvPr id="12" name="矩形 11"/>
          <p:cNvSpPr/>
          <p:nvPr/>
        </p:nvSpPr>
        <p:spPr>
          <a:xfrm>
            <a:off x="612479" y="3681575"/>
            <a:ext cx="4245272" cy="1338828"/>
          </a:xfrm>
          <a:prstGeom prst="rect">
            <a:avLst/>
          </a:prstGeom>
        </p:spPr>
        <p:txBody>
          <a:bodyPr wrap="square">
            <a:spAutoFit/>
          </a:bodyPr>
          <a:lstStyle/>
          <a:p>
            <a:r>
              <a:rPr lang="en-US" sz="2000" b="1" dirty="0" smtClean="0">
                <a:latin typeface="+mn-ea"/>
              </a:rPr>
              <a:t>1.</a:t>
            </a:r>
            <a:r>
              <a:rPr lang="zh-CN" altLang="en-US" sz="2000" b="1" dirty="0" smtClean="0">
                <a:latin typeface="+mn-ea"/>
              </a:rPr>
              <a:t>了解网络营销平台的主要职能</a:t>
            </a:r>
            <a:endParaRPr lang="zh-CN" altLang="en-US" sz="2000" dirty="0" smtClean="0">
              <a:latin typeface="+mn-ea"/>
            </a:endParaRPr>
          </a:p>
          <a:p>
            <a:r>
              <a:rPr lang="en-US" sz="2000" b="1" dirty="0" smtClean="0">
                <a:latin typeface="+mn-ea"/>
              </a:rPr>
              <a:t> </a:t>
            </a:r>
            <a:endParaRPr lang="zh-CN" altLang="en-US" sz="2000" dirty="0" smtClean="0">
              <a:latin typeface="+mn-ea"/>
            </a:endParaRPr>
          </a:p>
          <a:p>
            <a:r>
              <a:rPr lang="en-US" sz="2000" b="1" dirty="0" smtClean="0">
                <a:latin typeface="+mn-ea"/>
              </a:rPr>
              <a:t>2.</a:t>
            </a:r>
            <a:r>
              <a:rPr lang="zh-CN" altLang="en-US" sz="2000" b="1" dirty="0" smtClean="0">
                <a:latin typeface="+mn-ea"/>
              </a:rPr>
              <a:t>学会如何构建网络营销平台 </a:t>
            </a:r>
            <a:endParaRPr lang="zh-CN" altLang="en-US" sz="2000" dirty="0" smtClean="0">
              <a:latin typeface="+mn-ea"/>
            </a:endParaRPr>
          </a:p>
          <a:p>
            <a:pPr algn="r">
              <a:lnSpc>
                <a:spcPct val="150000"/>
              </a:lnSpc>
            </a:pPr>
            <a:r>
              <a:rPr lang="en-US" altLang="zh-CN" sz="1400" i="0" dirty="0" smtClean="0">
                <a:solidFill>
                  <a:srgbClr val="1B2831"/>
                </a:solidFill>
                <a:effectLst/>
                <a:latin typeface="Helvetica" panose="020B0604020202020204" pitchFamily="34" charset="0"/>
              </a:rPr>
              <a:t>. </a:t>
            </a:r>
            <a:endParaRPr lang="zh-CN" altLang="en-US" sz="1400" dirty="0">
              <a:solidFill>
                <a:srgbClr val="1B2831"/>
              </a:solidFill>
            </a:endParaRPr>
          </a:p>
        </p:txBody>
      </p:sp>
      <p:sp>
        <p:nvSpPr>
          <p:cNvPr id="13" name="Freeform 886"/>
          <p:cNvSpPr/>
          <p:nvPr/>
        </p:nvSpPr>
        <p:spPr bwMode="auto">
          <a:xfrm rot="10800000">
            <a:off x="6836799" y="5248164"/>
            <a:ext cx="442913" cy="633413"/>
          </a:xfrm>
          <a:custGeom>
            <a:avLst/>
            <a:gdLst>
              <a:gd name="T0" fmla="*/ 118 w 118"/>
              <a:gd name="T1" fmla="*/ 65 h 169"/>
              <a:gd name="T2" fmla="*/ 109 w 118"/>
              <a:gd name="T3" fmla="*/ 51 h 169"/>
              <a:gd name="T4" fmla="*/ 109 w 118"/>
              <a:gd name="T5" fmla="*/ 51 h 169"/>
              <a:gd name="T6" fmla="*/ 116 w 118"/>
              <a:gd name="T7" fmla="*/ 39 h 169"/>
              <a:gd name="T8" fmla="*/ 107 w 118"/>
              <a:gd name="T9" fmla="*/ 26 h 169"/>
              <a:gd name="T10" fmla="*/ 101 w 118"/>
              <a:gd name="T11" fmla="*/ 26 h 169"/>
              <a:gd name="T12" fmla="*/ 107 w 118"/>
              <a:gd name="T13" fmla="*/ 13 h 169"/>
              <a:gd name="T14" fmla="*/ 99 w 118"/>
              <a:gd name="T15" fmla="*/ 0 h 169"/>
              <a:gd name="T16" fmla="*/ 37 w 118"/>
              <a:gd name="T17" fmla="*/ 0 h 169"/>
              <a:gd name="T18" fmla="*/ 0 w 118"/>
              <a:gd name="T19" fmla="*/ 37 h 169"/>
              <a:gd name="T20" fmla="*/ 0 w 118"/>
              <a:gd name="T21" fmla="*/ 76 h 169"/>
              <a:gd name="T22" fmla="*/ 20 w 118"/>
              <a:gd name="T23" fmla="*/ 107 h 169"/>
              <a:gd name="T24" fmla="*/ 54 w 118"/>
              <a:gd name="T25" fmla="*/ 150 h 169"/>
              <a:gd name="T26" fmla="*/ 54 w 118"/>
              <a:gd name="T27" fmla="*/ 166 h 169"/>
              <a:gd name="T28" fmla="*/ 82 w 118"/>
              <a:gd name="T29" fmla="*/ 143 h 169"/>
              <a:gd name="T30" fmla="*/ 78 w 118"/>
              <a:gd name="T31" fmla="*/ 107 h 169"/>
              <a:gd name="T32" fmla="*/ 100 w 118"/>
              <a:gd name="T33" fmla="*/ 107 h 169"/>
              <a:gd name="T34" fmla="*/ 110 w 118"/>
              <a:gd name="T35" fmla="*/ 92 h 169"/>
              <a:gd name="T36" fmla="*/ 103 w 118"/>
              <a:gd name="T37" fmla="*/ 78 h 169"/>
              <a:gd name="T38" fmla="*/ 109 w 118"/>
              <a:gd name="T39" fmla="*/ 78 h 169"/>
              <a:gd name="T40" fmla="*/ 118 w 118"/>
              <a:gd name="T41" fmla="*/ 6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8" h="169">
                <a:moveTo>
                  <a:pt x="118" y="65"/>
                </a:moveTo>
                <a:cubicBezTo>
                  <a:pt x="118" y="57"/>
                  <a:pt x="117" y="51"/>
                  <a:pt x="109" y="51"/>
                </a:cubicBezTo>
                <a:cubicBezTo>
                  <a:pt x="109" y="51"/>
                  <a:pt x="109" y="51"/>
                  <a:pt x="109" y="51"/>
                </a:cubicBezTo>
                <a:cubicBezTo>
                  <a:pt x="115" y="51"/>
                  <a:pt x="116" y="45"/>
                  <a:pt x="116" y="39"/>
                </a:cubicBezTo>
                <a:cubicBezTo>
                  <a:pt x="116" y="32"/>
                  <a:pt x="115" y="26"/>
                  <a:pt x="107" y="26"/>
                </a:cubicBezTo>
                <a:cubicBezTo>
                  <a:pt x="101" y="26"/>
                  <a:pt x="101" y="26"/>
                  <a:pt x="101" y="26"/>
                </a:cubicBezTo>
                <a:cubicBezTo>
                  <a:pt x="106" y="24"/>
                  <a:pt x="107" y="19"/>
                  <a:pt x="107" y="13"/>
                </a:cubicBezTo>
                <a:cubicBezTo>
                  <a:pt x="107" y="6"/>
                  <a:pt x="106" y="0"/>
                  <a:pt x="99" y="0"/>
                </a:cubicBezTo>
                <a:cubicBezTo>
                  <a:pt x="37" y="0"/>
                  <a:pt x="37" y="0"/>
                  <a:pt x="37" y="0"/>
                </a:cubicBezTo>
                <a:cubicBezTo>
                  <a:pt x="16" y="0"/>
                  <a:pt x="0" y="16"/>
                  <a:pt x="0" y="37"/>
                </a:cubicBezTo>
                <a:cubicBezTo>
                  <a:pt x="0" y="37"/>
                  <a:pt x="0" y="76"/>
                  <a:pt x="0" y="76"/>
                </a:cubicBezTo>
                <a:cubicBezTo>
                  <a:pt x="0" y="91"/>
                  <a:pt x="8" y="102"/>
                  <a:pt x="20" y="107"/>
                </a:cubicBezTo>
                <a:cubicBezTo>
                  <a:pt x="30" y="113"/>
                  <a:pt x="50" y="129"/>
                  <a:pt x="54" y="150"/>
                </a:cubicBezTo>
                <a:cubicBezTo>
                  <a:pt x="54" y="158"/>
                  <a:pt x="54" y="166"/>
                  <a:pt x="54" y="166"/>
                </a:cubicBezTo>
                <a:cubicBezTo>
                  <a:pt x="54" y="166"/>
                  <a:pt x="82" y="169"/>
                  <a:pt x="82" y="143"/>
                </a:cubicBezTo>
                <a:cubicBezTo>
                  <a:pt x="82" y="113"/>
                  <a:pt x="62" y="108"/>
                  <a:pt x="78" y="107"/>
                </a:cubicBezTo>
                <a:cubicBezTo>
                  <a:pt x="100" y="107"/>
                  <a:pt x="100" y="107"/>
                  <a:pt x="100" y="107"/>
                </a:cubicBezTo>
                <a:cubicBezTo>
                  <a:pt x="108" y="107"/>
                  <a:pt x="110" y="100"/>
                  <a:pt x="110" y="92"/>
                </a:cubicBezTo>
                <a:cubicBezTo>
                  <a:pt x="110" y="85"/>
                  <a:pt x="109" y="80"/>
                  <a:pt x="103" y="78"/>
                </a:cubicBezTo>
                <a:cubicBezTo>
                  <a:pt x="109" y="78"/>
                  <a:pt x="109" y="78"/>
                  <a:pt x="109" y="78"/>
                </a:cubicBezTo>
                <a:cubicBezTo>
                  <a:pt x="117" y="78"/>
                  <a:pt x="118" y="72"/>
                  <a:pt x="118" y="65"/>
                </a:cubicBezTo>
                <a:close/>
              </a:path>
            </a:pathLst>
          </a:custGeom>
          <a:solidFill>
            <a:srgbClr val="FF9900"/>
          </a:solidFill>
          <a:ln>
            <a:noFill/>
          </a:ln>
        </p:spPr>
        <p:txBody>
          <a:bodyPr vert="horz" wrap="square" lIns="91440" tIns="45720" rIns="91440" bIns="45720" numCol="1" anchor="t" anchorCtr="0" compatLnSpc="1"/>
          <a:lstStyle/>
          <a:p>
            <a:endParaRPr lang="en-US"/>
          </a:p>
        </p:txBody>
      </p:sp>
      <p:sp>
        <p:nvSpPr>
          <p:cNvPr id="14" name="Freeform 886"/>
          <p:cNvSpPr/>
          <p:nvPr/>
        </p:nvSpPr>
        <p:spPr bwMode="auto">
          <a:xfrm flipH="1" flipV="1">
            <a:off x="4721797" y="2702598"/>
            <a:ext cx="442913" cy="633413"/>
          </a:xfrm>
          <a:custGeom>
            <a:avLst/>
            <a:gdLst>
              <a:gd name="T0" fmla="*/ 118 w 118"/>
              <a:gd name="T1" fmla="*/ 65 h 169"/>
              <a:gd name="T2" fmla="*/ 109 w 118"/>
              <a:gd name="T3" fmla="*/ 51 h 169"/>
              <a:gd name="T4" fmla="*/ 109 w 118"/>
              <a:gd name="T5" fmla="*/ 51 h 169"/>
              <a:gd name="T6" fmla="*/ 116 w 118"/>
              <a:gd name="T7" fmla="*/ 39 h 169"/>
              <a:gd name="T8" fmla="*/ 107 w 118"/>
              <a:gd name="T9" fmla="*/ 26 h 169"/>
              <a:gd name="T10" fmla="*/ 101 w 118"/>
              <a:gd name="T11" fmla="*/ 26 h 169"/>
              <a:gd name="T12" fmla="*/ 107 w 118"/>
              <a:gd name="T13" fmla="*/ 13 h 169"/>
              <a:gd name="T14" fmla="*/ 99 w 118"/>
              <a:gd name="T15" fmla="*/ 0 h 169"/>
              <a:gd name="T16" fmla="*/ 37 w 118"/>
              <a:gd name="T17" fmla="*/ 0 h 169"/>
              <a:gd name="T18" fmla="*/ 0 w 118"/>
              <a:gd name="T19" fmla="*/ 37 h 169"/>
              <a:gd name="T20" fmla="*/ 0 w 118"/>
              <a:gd name="T21" fmla="*/ 76 h 169"/>
              <a:gd name="T22" fmla="*/ 20 w 118"/>
              <a:gd name="T23" fmla="*/ 107 h 169"/>
              <a:gd name="T24" fmla="*/ 54 w 118"/>
              <a:gd name="T25" fmla="*/ 150 h 169"/>
              <a:gd name="T26" fmla="*/ 54 w 118"/>
              <a:gd name="T27" fmla="*/ 166 h 169"/>
              <a:gd name="T28" fmla="*/ 82 w 118"/>
              <a:gd name="T29" fmla="*/ 143 h 169"/>
              <a:gd name="T30" fmla="*/ 78 w 118"/>
              <a:gd name="T31" fmla="*/ 107 h 169"/>
              <a:gd name="T32" fmla="*/ 100 w 118"/>
              <a:gd name="T33" fmla="*/ 107 h 169"/>
              <a:gd name="T34" fmla="*/ 110 w 118"/>
              <a:gd name="T35" fmla="*/ 92 h 169"/>
              <a:gd name="T36" fmla="*/ 103 w 118"/>
              <a:gd name="T37" fmla="*/ 78 h 169"/>
              <a:gd name="T38" fmla="*/ 109 w 118"/>
              <a:gd name="T39" fmla="*/ 78 h 169"/>
              <a:gd name="T40" fmla="*/ 118 w 118"/>
              <a:gd name="T41" fmla="*/ 6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8" h="169">
                <a:moveTo>
                  <a:pt x="118" y="65"/>
                </a:moveTo>
                <a:cubicBezTo>
                  <a:pt x="118" y="57"/>
                  <a:pt x="117" y="51"/>
                  <a:pt x="109" y="51"/>
                </a:cubicBezTo>
                <a:cubicBezTo>
                  <a:pt x="109" y="51"/>
                  <a:pt x="109" y="51"/>
                  <a:pt x="109" y="51"/>
                </a:cubicBezTo>
                <a:cubicBezTo>
                  <a:pt x="115" y="51"/>
                  <a:pt x="116" y="45"/>
                  <a:pt x="116" y="39"/>
                </a:cubicBezTo>
                <a:cubicBezTo>
                  <a:pt x="116" y="32"/>
                  <a:pt x="115" y="26"/>
                  <a:pt x="107" y="26"/>
                </a:cubicBezTo>
                <a:cubicBezTo>
                  <a:pt x="101" y="26"/>
                  <a:pt x="101" y="26"/>
                  <a:pt x="101" y="26"/>
                </a:cubicBezTo>
                <a:cubicBezTo>
                  <a:pt x="106" y="24"/>
                  <a:pt x="107" y="19"/>
                  <a:pt x="107" y="13"/>
                </a:cubicBezTo>
                <a:cubicBezTo>
                  <a:pt x="107" y="6"/>
                  <a:pt x="106" y="0"/>
                  <a:pt x="99" y="0"/>
                </a:cubicBezTo>
                <a:cubicBezTo>
                  <a:pt x="37" y="0"/>
                  <a:pt x="37" y="0"/>
                  <a:pt x="37" y="0"/>
                </a:cubicBezTo>
                <a:cubicBezTo>
                  <a:pt x="16" y="0"/>
                  <a:pt x="0" y="16"/>
                  <a:pt x="0" y="37"/>
                </a:cubicBezTo>
                <a:cubicBezTo>
                  <a:pt x="0" y="37"/>
                  <a:pt x="0" y="76"/>
                  <a:pt x="0" y="76"/>
                </a:cubicBezTo>
                <a:cubicBezTo>
                  <a:pt x="0" y="91"/>
                  <a:pt x="8" y="102"/>
                  <a:pt x="20" y="107"/>
                </a:cubicBezTo>
                <a:cubicBezTo>
                  <a:pt x="30" y="113"/>
                  <a:pt x="50" y="129"/>
                  <a:pt x="54" y="150"/>
                </a:cubicBezTo>
                <a:cubicBezTo>
                  <a:pt x="54" y="158"/>
                  <a:pt x="54" y="166"/>
                  <a:pt x="54" y="166"/>
                </a:cubicBezTo>
                <a:cubicBezTo>
                  <a:pt x="54" y="166"/>
                  <a:pt x="82" y="169"/>
                  <a:pt x="82" y="143"/>
                </a:cubicBezTo>
                <a:cubicBezTo>
                  <a:pt x="82" y="113"/>
                  <a:pt x="62" y="108"/>
                  <a:pt x="78" y="107"/>
                </a:cubicBezTo>
                <a:cubicBezTo>
                  <a:pt x="100" y="107"/>
                  <a:pt x="100" y="107"/>
                  <a:pt x="100" y="107"/>
                </a:cubicBezTo>
                <a:cubicBezTo>
                  <a:pt x="108" y="107"/>
                  <a:pt x="110" y="100"/>
                  <a:pt x="110" y="92"/>
                </a:cubicBezTo>
                <a:cubicBezTo>
                  <a:pt x="110" y="85"/>
                  <a:pt x="109" y="80"/>
                  <a:pt x="103" y="78"/>
                </a:cubicBezTo>
                <a:cubicBezTo>
                  <a:pt x="109" y="78"/>
                  <a:pt x="109" y="78"/>
                  <a:pt x="109" y="78"/>
                </a:cubicBezTo>
                <a:cubicBezTo>
                  <a:pt x="117" y="78"/>
                  <a:pt x="118" y="72"/>
                  <a:pt x="118" y="65"/>
                </a:cubicBezTo>
                <a:close/>
              </a:path>
            </a:pathLst>
          </a:custGeom>
          <a:solidFill>
            <a:srgbClr val="1F487C"/>
          </a:solidFill>
          <a:ln>
            <a:noFill/>
          </a:ln>
        </p:spPr>
        <p:txBody>
          <a:bodyPr vert="horz" wrap="square" lIns="91440" tIns="45720" rIns="91440" bIns="45720" numCol="1" anchor="t" anchorCtr="0" compatLnSpc="1"/>
          <a:lstStyle/>
          <a:p>
            <a:endParaRPr lang="en-US"/>
          </a:p>
        </p:txBody>
      </p:sp>
      <p:sp>
        <p:nvSpPr>
          <p:cNvPr id="15" name="梯形 14"/>
          <p:cNvSpPr/>
          <p:nvPr/>
        </p:nvSpPr>
        <p:spPr>
          <a:xfrm>
            <a:off x="227097" y="343926"/>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730344"/>
            <a:ext cx="12192000" cy="869856"/>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t>建设网络营销平台</a:t>
            </a:r>
            <a:endParaRPr lang="en-US" altLang="zh-CN" sz="1050" b="1" dirty="0">
              <a:solidFill>
                <a:schemeClr val="bg2">
                  <a:lumMod val="25000"/>
                </a:schemeClr>
              </a:solidFill>
            </a:endParaRPr>
          </a:p>
        </p:txBody>
      </p:sp>
      <p:sp>
        <p:nvSpPr>
          <p:cNvPr id="17" name="梯形 16"/>
          <p:cNvSpPr/>
          <p:nvPr/>
        </p:nvSpPr>
        <p:spPr>
          <a:xfrm flipV="1">
            <a:off x="396305" y="343926"/>
            <a:ext cx="3185832" cy="948571"/>
          </a:xfrm>
          <a:prstGeom prst="trapezoid">
            <a:avLst>
              <a:gd name="adj" fmla="val 19870"/>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4"/>
          <p:cNvSpPr txBox="1"/>
          <p:nvPr/>
        </p:nvSpPr>
        <p:spPr>
          <a:xfrm>
            <a:off x="865388" y="510614"/>
            <a:ext cx="1415773" cy="584775"/>
          </a:xfrm>
          <a:prstGeom prst="rect">
            <a:avLst/>
          </a:prstGeom>
          <a:noFill/>
        </p:spPr>
        <p:txBody>
          <a:bodyPr wrap="none" rtlCol="0">
            <a:spAutoFit/>
          </a:bodyPr>
          <a:lstStyle/>
          <a:p>
            <a:pPr algn="ctr"/>
            <a:r>
              <a:rPr lang="zh-CN" altLang="en-US" sz="3200" b="1" dirty="0" smtClean="0">
                <a:solidFill>
                  <a:schemeClr val="bg1"/>
                </a:solidFill>
              </a:rPr>
              <a:t>项目五</a:t>
            </a:r>
            <a:endParaRPr lang="zh-CN" altLang="en-US" sz="3200" b="1" dirty="0">
              <a:solidFill>
                <a:schemeClr val="bg1"/>
              </a:solidFill>
            </a:endParaRPr>
          </a:p>
        </p:txBody>
      </p:sp>
      <p:sp>
        <p:nvSpPr>
          <p:cNvPr id="2" name="TextBox 17"/>
          <p:cNvSpPr txBox="1"/>
          <p:nvPr/>
        </p:nvSpPr>
        <p:spPr>
          <a:xfrm>
            <a:off x="7612488" y="4758410"/>
            <a:ext cx="1799590" cy="489585"/>
          </a:xfrm>
          <a:prstGeom prst="rect">
            <a:avLst/>
          </a:prstGeom>
          <a:solidFill>
            <a:srgbClr val="FF9900"/>
          </a:solidFill>
        </p:spPr>
        <p:txBody>
          <a:bodyPr wrap="none" lIns="121917" tIns="60958" rIns="121917" bIns="60958" rtlCol="0">
            <a:spAutoFit/>
          </a:bodyPr>
          <a:p>
            <a:r>
              <a:rPr lang="zh-CN" altLang="en-US" sz="2400" b="1" dirty="0" smtClean="0">
                <a:solidFill>
                  <a:schemeClr val="bg1"/>
                </a:solidFill>
              </a:rPr>
              <a:t>    素质</a:t>
            </a:r>
            <a:r>
              <a:rPr lang="zh-CN" altLang="en-US" sz="2400" b="1" dirty="0" smtClean="0">
                <a:solidFill>
                  <a:schemeClr val="bg1"/>
                </a:solidFill>
              </a:rPr>
              <a:t>目标     </a:t>
            </a:r>
            <a:endParaRPr lang="en-US" sz="2400" b="1" dirty="0">
              <a:solidFill>
                <a:schemeClr val="bg1"/>
              </a:solidFill>
            </a:endParaRPr>
          </a:p>
        </p:txBody>
      </p:sp>
      <p:sp>
        <p:nvSpPr>
          <p:cNvPr id="3" name="矩形 2"/>
          <p:cNvSpPr/>
          <p:nvPr/>
        </p:nvSpPr>
        <p:spPr>
          <a:xfrm>
            <a:off x="7612487" y="5409092"/>
            <a:ext cx="4214388" cy="398780"/>
          </a:xfrm>
          <a:prstGeom prst="rect">
            <a:avLst/>
          </a:prstGeom>
        </p:spPr>
        <p:txBody>
          <a:bodyPr wrap="square">
            <a:spAutoFit/>
          </a:bodyPr>
          <a:p>
            <a:r>
              <a:rPr lang="en-US" sz="2000" dirty="0" smtClean="0"/>
              <a:t> </a:t>
            </a:r>
            <a:endParaRPr lang="zh-CN" altLang="en-US" sz="2000" dirty="0">
              <a:solidFill>
                <a:srgbClr val="1B2831"/>
              </a:solidFill>
              <a:latin typeface="+mj-ea"/>
              <a:ea typeface="+mj-ea"/>
            </a:endParaRPr>
          </a:p>
        </p:txBody>
      </p:sp>
      <p:sp>
        <p:nvSpPr>
          <p:cNvPr id="5" name="矩形 4"/>
          <p:cNvSpPr/>
          <p:nvPr/>
        </p:nvSpPr>
        <p:spPr>
          <a:xfrm>
            <a:off x="7543272" y="5483387"/>
            <a:ext cx="4214388" cy="398780"/>
          </a:xfrm>
          <a:prstGeom prst="rect">
            <a:avLst/>
          </a:prstGeom>
        </p:spPr>
        <p:txBody>
          <a:bodyPr wrap="square">
            <a:spAutoFit/>
          </a:bodyPr>
          <a:p>
            <a:r>
              <a:rPr lang="en-US" sz="2000" b="1" dirty="0" smtClean="0"/>
              <a:t>提高分析问题和解决问题的能力</a:t>
            </a:r>
            <a:r>
              <a:rPr lang="en-US" sz="2000" dirty="0" smtClean="0"/>
              <a:t> </a:t>
            </a:r>
            <a:endParaRPr lang="zh-CN" altLang="en-US" sz="2000" dirty="0">
              <a:solidFill>
                <a:srgbClr val="1B2831"/>
              </a:solidFill>
              <a:latin typeface="+mj-ea"/>
              <a:ea typeface="+mj-ea"/>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5" y="592930"/>
            <a:ext cx="7359532" cy="523220"/>
          </a:xfrm>
          <a:prstGeom prst="rect">
            <a:avLst/>
          </a:prstGeom>
        </p:spPr>
        <p:txBody>
          <a:bodyPr wrap="square">
            <a:spAutoFit/>
          </a:bodyPr>
          <a:lstStyle/>
          <a:p>
            <a:r>
              <a:rPr lang="zh-CN" altLang="en-US" sz="2800" b="1" dirty="0" smtClean="0">
                <a:solidFill>
                  <a:schemeClr val="bg1"/>
                </a:solidFill>
                <a:latin typeface="+mj-ea"/>
                <a:ea typeface="+mj-ea"/>
              </a:rPr>
              <a:t>有所为，有所不为</a:t>
            </a:r>
            <a:r>
              <a:rPr lang="en-US" altLang="zh-CN" sz="2800" b="1" dirty="0" smtClean="0">
                <a:solidFill>
                  <a:schemeClr val="bg1"/>
                </a:solidFill>
                <a:latin typeface="+mj-ea"/>
                <a:ea typeface="+mj-ea"/>
              </a:rPr>
              <a:t>——</a:t>
            </a:r>
            <a:r>
              <a:rPr lang="zh-CN" altLang="en-US" sz="2800" b="1" dirty="0" smtClean="0">
                <a:solidFill>
                  <a:schemeClr val="bg1"/>
                </a:solidFill>
                <a:latin typeface="+mj-ea"/>
                <a:ea typeface="+mj-ea"/>
              </a:rPr>
              <a:t>强生网站架构策略</a:t>
            </a:r>
            <a:endParaRPr lang="zh-CN" altLang="en-US" sz="2800" dirty="0">
              <a:solidFill>
                <a:schemeClr val="bg1"/>
              </a:solidFill>
              <a:latin typeface="+mj-ea"/>
              <a:ea typeface="+mj-ea"/>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03</a:t>
            </a:r>
            <a:endParaRPr lang="zh-CN" altLang="en-US" sz="2800" b="1" dirty="0">
              <a:solidFill>
                <a:schemeClr val="bg1"/>
              </a:solidFill>
            </a:endParaRPr>
          </a:p>
        </p:txBody>
      </p:sp>
      <p:sp>
        <p:nvSpPr>
          <p:cNvPr id="64513" name="Rectangle 1"/>
          <p:cNvSpPr>
            <a:spLocks noChangeArrowheads="1"/>
          </p:cNvSpPr>
          <p:nvPr/>
        </p:nvSpPr>
        <p:spPr bwMode="auto">
          <a:xfrm>
            <a:off x="6186488" y="1585911"/>
            <a:ext cx="5786438" cy="4401205"/>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en-US" sz="2000" dirty="0" smtClean="0"/>
              <a:t>   </a:t>
            </a:r>
            <a:r>
              <a:rPr lang="zh-CN" altLang="en-US" sz="2000" dirty="0" smtClean="0"/>
              <a:t>　</a:t>
            </a:r>
            <a:r>
              <a:rPr lang="en-US" sz="2000" dirty="0" smtClean="0"/>
              <a:t>19</a:t>
            </a:r>
            <a:r>
              <a:rPr lang="zh-CN" altLang="en-US" sz="2000" dirty="0" smtClean="0"/>
              <a:t>世纪</a:t>
            </a:r>
            <a:r>
              <a:rPr lang="en-US" sz="2000" dirty="0" smtClean="0"/>
              <a:t>80</a:t>
            </a:r>
            <a:r>
              <a:rPr lang="zh-CN" altLang="en-US" sz="2000" dirty="0" smtClean="0"/>
              <a:t>年代，一种无菌的、可包扎的、密封于单独包装、不会被感染且立即可用的外科敷料成品的开发标志着强生公司的诞生。它的使用大大减少了手术后病人感染和再次得病的机会，从而使企业迅速发展起来。</a:t>
            </a:r>
            <a:endParaRPr lang="zh-CN" altLang="en-US" sz="2000" dirty="0" smtClean="0"/>
          </a:p>
          <a:p>
            <a:r>
              <a:rPr lang="en-US" sz="2000" dirty="0" smtClean="0"/>
              <a:t> </a:t>
            </a:r>
            <a:r>
              <a:rPr lang="zh-CN" altLang="en-US" sz="2000" dirty="0" smtClean="0"/>
              <a:t>今天，强生已发展成为拥有</a:t>
            </a:r>
            <a:r>
              <a:rPr lang="en-US" sz="2000" dirty="0" smtClean="0"/>
              <a:t>180</a:t>
            </a:r>
            <a:r>
              <a:rPr lang="zh-CN" altLang="en-US" sz="2000" dirty="0" smtClean="0"/>
              <a:t>多个公司、近</a:t>
            </a:r>
            <a:r>
              <a:rPr lang="en-US" sz="2000" dirty="0" smtClean="0"/>
              <a:t>10</a:t>
            </a:r>
            <a:r>
              <a:rPr lang="zh-CN" altLang="en-US" sz="2000" dirty="0" smtClean="0"/>
              <a:t>万雇员的世界大家庭，生产婴儿护理、医疗用品、家庭保健产品、皮肤护理用品、隐形眼镜和妇女卫生等系列产品。著名的“邦迪”牌创可贴更是人人居家外出的必备品。</a:t>
            </a:r>
            <a:endParaRPr lang="zh-CN" altLang="en-US" sz="2000" dirty="0" smtClean="0"/>
          </a:p>
          <a:p>
            <a:r>
              <a:rPr lang="en-US" sz="2000" dirty="0" smtClean="0"/>
              <a:t> </a:t>
            </a:r>
            <a:r>
              <a:rPr lang="zh-CN" altLang="en-US" sz="2000" dirty="0" smtClean="0"/>
              <a:t>显然，策划这类企业网站比策划通用汽车、德尔和高露洁之类企业网站要难得多。因为设计单一产品企业网站时，当以纵横捭阖为旨；而建立多种产品企业网站时，则以聚敛收缩为要。</a:t>
            </a:r>
            <a:endParaRPr lang="zh-CN" altLang="en-US" sz="2000" dirty="0"/>
          </a:p>
        </p:txBody>
      </p:sp>
      <p:pic>
        <p:nvPicPr>
          <p:cNvPr id="11265" name="图片 21" descr="qs"/>
          <p:cNvPicPr>
            <a:picLocks noChangeAspect="1" noChangeArrowheads="1"/>
          </p:cNvPicPr>
          <p:nvPr/>
        </p:nvPicPr>
        <p:blipFill>
          <a:blip r:embed="rId1"/>
          <a:srcRect b="9705"/>
          <a:stretch>
            <a:fillRect/>
          </a:stretch>
        </p:blipFill>
        <p:spPr bwMode="auto">
          <a:xfrm>
            <a:off x="228600" y="1700211"/>
            <a:ext cx="5514975" cy="4000501"/>
          </a:xfrm>
          <a:prstGeom prst="rect">
            <a:avLst/>
          </a:prstGeom>
          <a:noFill/>
          <a:ln w="9525">
            <a:noFill/>
            <a:miter lim="800000"/>
            <a:headEnd/>
            <a:tailEnd/>
          </a:ln>
        </p:spPr>
      </p:pic>
      <p:sp>
        <p:nvSpPr>
          <p:cNvPr id="10" name="矩形 9"/>
          <p:cNvSpPr/>
          <p:nvPr/>
        </p:nvSpPr>
        <p:spPr>
          <a:xfrm>
            <a:off x="1050483" y="5730359"/>
            <a:ext cx="1975734" cy="369332"/>
          </a:xfrm>
          <a:prstGeom prst="rect">
            <a:avLst/>
          </a:prstGeom>
        </p:spPr>
        <p:txBody>
          <a:bodyPr wrap="none">
            <a:spAutoFit/>
          </a:bodyPr>
          <a:lstStyle/>
          <a:p>
            <a:r>
              <a:rPr lang="zh-CN" altLang="en-US" dirty="0" smtClean="0"/>
              <a:t>图</a:t>
            </a:r>
            <a:r>
              <a:rPr lang="en-US" dirty="0" smtClean="0"/>
              <a:t>5-11   </a:t>
            </a:r>
            <a:r>
              <a:rPr lang="zh-CN" altLang="en-US" dirty="0" smtClean="0"/>
              <a:t>强生网站</a:t>
            </a:r>
            <a:endParaRPr lang="zh-CN" alt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5" y="592930"/>
            <a:ext cx="7359532" cy="523220"/>
          </a:xfrm>
          <a:prstGeom prst="rect">
            <a:avLst/>
          </a:prstGeom>
        </p:spPr>
        <p:txBody>
          <a:bodyPr wrap="square">
            <a:spAutoFit/>
          </a:bodyPr>
          <a:lstStyle/>
          <a:p>
            <a:r>
              <a:rPr lang="zh-CN" altLang="en-US" sz="2800" b="1" dirty="0" smtClean="0">
                <a:solidFill>
                  <a:schemeClr val="bg1"/>
                </a:solidFill>
                <a:latin typeface="+mj-ea"/>
                <a:ea typeface="+mj-ea"/>
              </a:rPr>
              <a:t>有所为，有所不为</a:t>
            </a:r>
            <a:r>
              <a:rPr lang="en-US" altLang="zh-CN" sz="2800" b="1" dirty="0" smtClean="0">
                <a:solidFill>
                  <a:schemeClr val="bg1"/>
                </a:solidFill>
                <a:latin typeface="+mj-ea"/>
                <a:ea typeface="+mj-ea"/>
              </a:rPr>
              <a:t>——</a:t>
            </a:r>
            <a:r>
              <a:rPr lang="zh-CN" altLang="en-US" sz="2800" b="1" dirty="0" smtClean="0">
                <a:solidFill>
                  <a:schemeClr val="bg1"/>
                </a:solidFill>
                <a:latin typeface="+mj-ea"/>
                <a:ea typeface="+mj-ea"/>
              </a:rPr>
              <a:t>强生网站架构策略</a:t>
            </a:r>
            <a:endParaRPr lang="zh-CN" altLang="en-US" sz="2800" dirty="0">
              <a:solidFill>
                <a:schemeClr val="bg1"/>
              </a:solidFill>
              <a:latin typeface="+mj-ea"/>
              <a:ea typeface="+mj-ea"/>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03</a:t>
            </a:r>
            <a:endParaRPr lang="zh-CN" altLang="en-US" sz="2800" b="1" dirty="0">
              <a:solidFill>
                <a:schemeClr val="bg1"/>
              </a:solidFill>
            </a:endParaRPr>
          </a:p>
        </p:txBody>
      </p:sp>
      <p:sp>
        <p:nvSpPr>
          <p:cNvPr id="64513" name="Rectangle 1"/>
          <p:cNvSpPr>
            <a:spLocks noChangeArrowheads="1"/>
          </p:cNvSpPr>
          <p:nvPr/>
        </p:nvSpPr>
        <p:spPr bwMode="auto">
          <a:xfrm>
            <a:off x="476250" y="1928812"/>
            <a:ext cx="10929938" cy="3785652"/>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zh-CN" altLang="en-US" sz="2000" dirty="0" smtClean="0"/>
              <a:t>这有点类似于书法要诀中“小字贵开阔，大字贵密集”之辩证关系。面对旗下众多的企业、产品和品牌，强生网站如果不厌其烦地一味穷举，就可能做成“医疗保健品大全”之类。当然，“大全”本身并无不好，问题是互联网生来就是“万类霜天竞自由”的寥廓天地，人们希罕的不是遍地“山花烂漫”，而是在寻觅哪边“风景独好”？今日网上谁主一方沉浮，谁就为一方豪杰，可谓英雄割据正当时。</a:t>
            </a:r>
            <a:endParaRPr lang="zh-CN" altLang="en-US" sz="2000" dirty="0" smtClean="0"/>
          </a:p>
          <a:p>
            <a:r>
              <a:rPr lang="en-US" sz="2000" dirty="0" smtClean="0"/>
              <a:t>       </a:t>
            </a:r>
            <a:r>
              <a:rPr lang="zh-CN" altLang="en-US" sz="2000" dirty="0" smtClean="0"/>
              <a:t>借助于互联网络，强生开辟了丰富多彩的婴儿服务项目；借助于婴儿服务项目，强生建立了与网民家庭的长期联系；借助于这种联系，强生巩固了与这一代消费者间的关系，同时又培养出新一代的消费者。</a:t>
            </a:r>
            <a:endParaRPr lang="zh-CN" altLang="en-US" sz="2000" dirty="0" smtClean="0"/>
          </a:p>
          <a:p>
            <a:r>
              <a:rPr lang="en-US" sz="2000" dirty="0" smtClean="0"/>
              <a:t>       </a:t>
            </a:r>
            <a:r>
              <a:rPr lang="zh-CN" altLang="en-US" sz="2000" dirty="0" smtClean="0"/>
              <a:t>所以，强生以“有所为，有所不为”为建站原则，以企业“受欢迎的文化”为设计宗旨，明确主线，找准切入点后便“咬住青山不放松”，将主题做深做透，从而取得极大成功。</a:t>
            </a:r>
            <a:endParaRPr lang="zh-CN" altLang="en-US" sz="2000" dirty="0" smtClean="0"/>
          </a:p>
          <a:p>
            <a:endParaRPr lang="en-US" altLang="zh-CN" sz="2000" dirty="0" smtClean="0"/>
          </a:p>
          <a:p>
            <a:pPr algn="r"/>
            <a:r>
              <a:rPr lang="zh-CN" altLang="en-US" sz="2000" dirty="0" smtClean="0"/>
              <a:t>资料来源：强生网站 </a:t>
            </a:r>
            <a:endParaRPr lang="zh-CN" altLang="en-US" sz="20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5" y="592930"/>
            <a:ext cx="7359532" cy="523220"/>
          </a:xfrm>
          <a:prstGeom prst="rect">
            <a:avLst/>
          </a:prstGeom>
        </p:spPr>
        <p:txBody>
          <a:bodyPr wrap="square">
            <a:spAutoFit/>
          </a:bodyPr>
          <a:lstStyle/>
          <a:p>
            <a:r>
              <a:rPr lang="zh-CN" altLang="en-US" sz="2800" b="1" dirty="0" smtClean="0">
                <a:solidFill>
                  <a:schemeClr val="bg1"/>
                </a:solidFill>
                <a:latin typeface="+mj-ea"/>
                <a:ea typeface="+mj-ea"/>
              </a:rPr>
              <a:t>有所为，有所不为</a:t>
            </a:r>
            <a:r>
              <a:rPr lang="en-US" altLang="zh-CN" sz="2800" b="1" dirty="0" smtClean="0">
                <a:solidFill>
                  <a:schemeClr val="bg1"/>
                </a:solidFill>
                <a:latin typeface="+mj-ea"/>
                <a:ea typeface="+mj-ea"/>
              </a:rPr>
              <a:t>——</a:t>
            </a:r>
            <a:r>
              <a:rPr lang="zh-CN" altLang="en-US" sz="2800" b="1" dirty="0" smtClean="0">
                <a:solidFill>
                  <a:schemeClr val="bg1"/>
                </a:solidFill>
                <a:latin typeface="+mj-ea"/>
                <a:ea typeface="+mj-ea"/>
              </a:rPr>
              <a:t>强生网站架构策略</a:t>
            </a:r>
            <a:endParaRPr lang="zh-CN" altLang="en-US" sz="2800" dirty="0">
              <a:solidFill>
                <a:schemeClr val="bg1"/>
              </a:solidFill>
              <a:latin typeface="+mj-ea"/>
              <a:ea typeface="+mj-ea"/>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03</a:t>
            </a:r>
            <a:endParaRPr lang="zh-CN" altLang="en-US" sz="2800" b="1" dirty="0">
              <a:solidFill>
                <a:schemeClr val="bg1"/>
              </a:solidFill>
            </a:endParaRPr>
          </a:p>
        </p:txBody>
      </p:sp>
      <p:sp>
        <p:nvSpPr>
          <p:cNvPr id="14" name="Rectangle 1"/>
          <p:cNvSpPr>
            <a:spLocks noChangeArrowheads="1"/>
          </p:cNvSpPr>
          <p:nvPr/>
        </p:nvSpPr>
        <p:spPr bwMode="auto">
          <a:xfrm>
            <a:off x="1245475" y="3380125"/>
            <a:ext cx="10444165" cy="3170099"/>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zh-CN" altLang="en-US" sz="2000" b="1" dirty="0" smtClean="0"/>
              <a:t>提示： </a:t>
            </a:r>
            <a:endParaRPr lang="zh-CN" altLang="en-US" sz="2000" dirty="0" smtClean="0"/>
          </a:p>
          <a:p>
            <a:r>
              <a:rPr lang="zh-CN" altLang="en-US" sz="2000" dirty="0" smtClean="0"/>
              <a:t>面对庞大的企业群和无数产品，强生网站若按一般设计，可能就会陷入“前屏页面查询十后台数据库”的检索型网站之流俗格局。从网络营销角度上看，这类企业站点已呈“鸡肋”之颓势。这就如同各种典籍类工具历来都有，但任何时候都不会形成阅读热潮和建立起忠实的顾客群体的，且对强生来说，那样做还无助于将其底蕴深厚的企业文化传统发挥出来。</a:t>
            </a:r>
            <a:endParaRPr lang="zh-CN" altLang="en-US" sz="2000" dirty="0" smtClean="0"/>
          </a:p>
          <a:p>
            <a:r>
              <a:rPr lang="zh-CN" altLang="en-US" sz="2000" dirty="0" smtClean="0"/>
              <a:t>如今，企业站点在设计上作了大胆的取舍，毅然放弃了所有品牌百花齐放的方案，（当然，强生为旗下每家公司注册了独立城名，并能从站点“</a:t>
            </a:r>
            <a:r>
              <a:rPr lang="en-US" sz="2000" dirty="0" smtClean="0"/>
              <a:t>Websites</a:t>
            </a:r>
            <a:r>
              <a:rPr lang="zh-CN" altLang="en-US" sz="2000" dirty="0" smtClean="0"/>
              <a:t>”目录中方便地查到），只以婴儿护理用品为营销主轴线。选择“您的宝宝”为站点主题，精心构思出“宝宝的书”为其与客户交流及开展个性服务的场所。力求从护理层、知识层、操作层、交流层、情感层、产品层上全面关心顾客痛痒，深人挖掘每户家庭的需求，实时跟踪服务。</a:t>
            </a:r>
            <a:endParaRPr lang="zh-CN" altLang="en-US" sz="2000" dirty="0"/>
          </a:p>
        </p:txBody>
      </p:sp>
      <p:sp>
        <p:nvSpPr>
          <p:cNvPr id="15" name="矩形 14"/>
          <p:cNvSpPr/>
          <p:nvPr/>
        </p:nvSpPr>
        <p:spPr>
          <a:xfrm>
            <a:off x="483068" y="1643504"/>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分析</a:t>
            </a:r>
            <a:endParaRPr lang="zh-CN" altLang="en-US" sz="2800" b="1" dirty="0">
              <a:solidFill>
                <a:schemeClr val="bg1"/>
              </a:solidFill>
            </a:endParaRPr>
          </a:p>
        </p:txBody>
      </p:sp>
      <p:sp>
        <p:nvSpPr>
          <p:cNvPr id="16" name="矩形 15"/>
          <p:cNvSpPr/>
          <p:nvPr/>
        </p:nvSpPr>
        <p:spPr>
          <a:xfrm>
            <a:off x="1657350" y="1649979"/>
            <a:ext cx="9958388" cy="1135054"/>
          </a:xfrm>
          <a:prstGeom prst="rect">
            <a:avLst/>
          </a:prstGeom>
          <a:solidFill>
            <a:srgbClr val="1F487C"/>
          </a:solidFill>
        </p:spPr>
        <p:txBody>
          <a:bodyPr wrap="square">
            <a:spAutoFit/>
          </a:bodyPr>
          <a:lstStyle/>
          <a:p>
            <a:pPr>
              <a:lnSpc>
                <a:spcPct val="150000"/>
              </a:lnSpc>
            </a:pPr>
            <a:r>
              <a:rPr lang="en-US" sz="2000" b="1" dirty="0" smtClean="0">
                <a:solidFill>
                  <a:schemeClr val="bg1"/>
                </a:solidFill>
              </a:rPr>
              <a:t> </a:t>
            </a:r>
            <a:r>
              <a:rPr lang="en-US" sz="2400" b="1" dirty="0" smtClean="0">
                <a:solidFill>
                  <a:schemeClr val="bg1"/>
                </a:solidFill>
                <a:latin typeface="+mn-ea"/>
              </a:rPr>
              <a:t>1.</a:t>
            </a:r>
            <a:r>
              <a:rPr lang="zh-CN" altLang="en-US" sz="2400" b="1" dirty="0" smtClean="0">
                <a:solidFill>
                  <a:schemeClr val="bg1"/>
                </a:solidFill>
                <a:latin typeface="+mn-ea"/>
              </a:rPr>
              <a:t>强生的营销策略有哪些？</a:t>
            </a:r>
            <a:endParaRPr lang="zh-CN" altLang="en-US" sz="2400" b="1" dirty="0" smtClean="0">
              <a:solidFill>
                <a:schemeClr val="bg1"/>
              </a:solidFill>
              <a:latin typeface="+mn-ea"/>
            </a:endParaRPr>
          </a:p>
          <a:p>
            <a:pPr>
              <a:lnSpc>
                <a:spcPct val="150000"/>
              </a:lnSpc>
            </a:pPr>
            <a:r>
              <a:rPr lang="en-US" sz="2400" b="1" dirty="0" smtClean="0">
                <a:solidFill>
                  <a:schemeClr val="bg1"/>
                </a:solidFill>
                <a:latin typeface="+mn-ea"/>
              </a:rPr>
              <a:t> 2.</a:t>
            </a:r>
            <a:r>
              <a:rPr lang="zh-CN" altLang="en-US" sz="2400" b="1" dirty="0" smtClean="0">
                <a:solidFill>
                  <a:schemeClr val="bg1"/>
                </a:solidFill>
                <a:latin typeface="+mn-ea"/>
              </a:rPr>
              <a:t>网络消费者在强生的成长过程中起到了什么作用？</a:t>
            </a:r>
            <a:endParaRPr lang="zh-CN" altLang="en-US" sz="2400" b="1" dirty="0">
              <a:solidFill>
                <a:schemeClr val="bg1"/>
              </a:solidFill>
              <a:latin typeface="+mn-ea"/>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flipV="1">
            <a:off x="4333876" y="3971925"/>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0"/>
            <a:ext cx="12192000" cy="4229100"/>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4670891" y="513554"/>
            <a:ext cx="2850216" cy="2850216"/>
          </a:xfrm>
          <a:prstGeom prst="ellipse">
            <a:avLst/>
          </a:prstGeom>
          <a:noFill/>
          <a:ln w="762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a:off x="4503084" y="3857625"/>
            <a:ext cx="3185832" cy="819150"/>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5315068" y="4020466"/>
            <a:ext cx="1620957" cy="523220"/>
          </a:xfrm>
          <a:prstGeom prst="rect">
            <a:avLst/>
          </a:prstGeom>
          <a:noFill/>
        </p:spPr>
        <p:txBody>
          <a:bodyPr wrap="none" rtlCol="0">
            <a:spAutoFit/>
          </a:bodyPr>
          <a:lstStyle/>
          <a:p>
            <a:pPr algn="ctr"/>
            <a:r>
              <a:rPr lang="zh-CN" altLang="en-US" sz="2800" b="1" dirty="0" smtClean="0">
                <a:solidFill>
                  <a:schemeClr val="bg1"/>
                </a:solidFill>
              </a:rPr>
              <a:t>网络营销</a:t>
            </a:r>
            <a:endParaRPr lang="zh-CN" altLang="en-US" sz="2800" b="1" dirty="0">
              <a:solidFill>
                <a:schemeClr val="bg1"/>
              </a:solidFill>
            </a:endParaRPr>
          </a:p>
        </p:txBody>
      </p:sp>
      <p:sp>
        <p:nvSpPr>
          <p:cNvPr id="10" name="文本框 9"/>
          <p:cNvSpPr txBox="1"/>
          <p:nvPr/>
        </p:nvSpPr>
        <p:spPr>
          <a:xfrm>
            <a:off x="3723142" y="4748450"/>
            <a:ext cx="4745723" cy="1015663"/>
          </a:xfrm>
          <a:prstGeom prst="rect">
            <a:avLst/>
          </a:prstGeom>
          <a:noFill/>
        </p:spPr>
        <p:txBody>
          <a:bodyPr wrap="none" rtlCol="0">
            <a:spAutoFit/>
          </a:bodyPr>
          <a:lstStyle/>
          <a:p>
            <a:pPr algn="ctr"/>
            <a:r>
              <a:rPr lang="en-US" altLang="zh-CN" sz="6000" b="1" dirty="0" smtClean="0">
                <a:solidFill>
                  <a:srgbClr val="1F487C"/>
                </a:solidFill>
              </a:rPr>
              <a:t>THANK YOU</a:t>
            </a:r>
            <a:endParaRPr lang="zh-CN" altLang="en-US" sz="6000" b="1" dirty="0">
              <a:solidFill>
                <a:srgbClr val="1F487C"/>
              </a:solidFill>
            </a:endParaRPr>
          </a:p>
        </p:txBody>
      </p:sp>
      <p:sp>
        <p:nvSpPr>
          <p:cNvPr id="12" name="Freeform 846"/>
          <p:cNvSpPr>
            <a:spLocks noChangeAspect="1" noEditPoints="1"/>
          </p:cNvSpPr>
          <p:nvPr/>
        </p:nvSpPr>
        <p:spPr bwMode="auto">
          <a:xfrm>
            <a:off x="5544549" y="1336158"/>
            <a:ext cx="1102900" cy="1404000"/>
          </a:xfrm>
          <a:custGeom>
            <a:avLst/>
            <a:gdLst>
              <a:gd name="T0" fmla="*/ 84 w 138"/>
              <a:gd name="T1" fmla="*/ 71 h 176"/>
              <a:gd name="T2" fmla="*/ 69 w 138"/>
              <a:gd name="T3" fmla="*/ 69 h 176"/>
              <a:gd name="T4" fmla="*/ 54 w 138"/>
              <a:gd name="T5" fmla="*/ 71 h 176"/>
              <a:gd name="T6" fmla="*/ 54 w 138"/>
              <a:gd name="T7" fmla="*/ 26 h 176"/>
              <a:gd name="T8" fmla="*/ 15 w 138"/>
              <a:gd name="T9" fmla="*/ 26 h 176"/>
              <a:gd name="T10" fmla="*/ 15 w 138"/>
              <a:gd name="T11" fmla="*/ 48 h 176"/>
              <a:gd name="T12" fmla="*/ 34 w 138"/>
              <a:gd name="T13" fmla="*/ 82 h 176"/>
              <a:gd name="T14" fmla="*/ 16 w 138"/>
              <a:gd name="T15" fmla="*/ 122 h 176"/>
              <a:gd name="T16" fmla="*/ 69 w 138"/>
              <a:gd name="T17" fmla="*/ 176 h 176"/>
              <a:gd name="T18" fmla="*/ 122 w 138"/>
              <a:gd name="T19" fmla="*/ 122 h 176"/>
              <a:gd name="T20" fmla="*/ 101 w 138"/>
              <a:gd name="T21" fmla="*/ 80 h 176"/>
              <a:gd name="T22" fmla="*/ 123 w 138"/>
              <a:gd name="T23" fmla="*/ 49 h 176"/>
              <a:gd name="T24" fmla="*/ 123 w 138"/>
              <a:gd name="T25" fmla="*/ 26 h 176"/>
              <a:gd name="T26" fmla="*/ 84 w 138"/>
              <a:gd name="T27" fmla="*/ 26 h 176"/>
              <a:gd name="T28" fmla="*/ 84 w 138"/>
              <a:gd name="T29" fmla="*/ 71 h 176"/>
              <a:gd name="T30" fmla="*/ 103 w 138"/>
              <a:gd name="T31" fmla="*/ 122 h 176"/>
              <a:gd name="T32" fmla="*/ 69 w 138"/>
              <a:gd name="T33" fmla="*/ 157 h 176"/>
              <a:gd name="T34" fmla="*/ 35 w 138"/>
              <a:gd name="T35" fmla="*/ 122 h 176"/>
              <a:gd name="T36" fmla="*/ 69 w 138"/>
              <a:gd name="T37" fmla="*/ 88 h 176"/>
              <a:gd name="T38" fmla="*/ 103 w 138"/>
              <a:gd name="T39" fmla="*/ 122 h 176"/>
              <a:gd name="T40" fmla="*/ 0 w 138"/>
              <a:gd name="T41" fmla="*/ 0 h 176"/>
              <a:gd name="T42" fmla="*/ 0 w 138"/>
              <a:gd name="T43" fmla="*/ 16 h 176"/>
              <a:gd name="T44" fmla="*/ 138 w 138"/>
              <a:gd name="T45" fmla="*/ 16 h 176"/>
              <a:gd name="T46" fmla="*/ 138 w 138"/>
              <a:gd name="T47" fmla="*/ 0 h 176"/>
              <a:gd name="T48" fmla="*/ 0 w 138"/>
              <a:gd name="T49" fmla="*/ 0 h 176"/>
              <a:gd name="T50" fmla="*/ 68 w 138"/>
              <a:gd name="T51" fmla="*/ 91 h 176"/>
              <a:gd name="T52" fmla="*/ 61 w 138"/>
              <a:gd name="T53" fmla="*/ 111 h 176"/>
              <a:gd name="T54" fmla="*/ 39 w 138"/>
              <a:gd name="T55" fmla="*/ 111 h 176"/>
              <a:gd name="T56" fmla="*/ 38 w 138"/>
              <a:gd name="T57" fmla="*/ 112 h 176"/>
              <a:gd name="T58" fmla="*/ 38 w 138"/>
              <a:gd name="T59" fmla="*/ 114 h 176"/>
              <a:gd name="T60" fmla="*/ 56 w 138"/>
              <a:gd name="T61" fmla="*/ 127 h 176"/>
              <a:gd name="T62" fmla="*/ 49 w 138"/>
              <a:gd name="T63" fmla="*/ 148 h 176"/>
              <a:gd name="T64" fmla="*/ 50 w 138"/>
              <a:gd name="T65" fmla="*/ 149 h 176"/>
              <a:gd name="T66" fmla="*/ 51 w 138"/>
              <a:gd name="T67" fmla="*/ 149 h 176"/>
              <a:gd name="T68" fmla="*/ 69 w 138"/>
              <a:gd name="T69" fmla="*/ 136 h 176"/>
              <a:gd name="T70" fmla="*/ 87 w 138"/>
              <a:gd name="T71" fmla="*/ 149 h 176"/>
              <a:gd name="T72" fmla="*/ 88 w 138"/>
              <a:gd name="T73" fmla="*/ 149 h 176"/>
              <a:gd name="T74" fmla="*/ 88 w 138"/>
              <a:gd name="T75" fmla="*/ 149 h 176"/>
              <a:gd name="T76" fmla="*/ 89 w 138"/>
              <a:gd name="T77" fmla="*/ 148 h 176"/>
              <a:gd name="T78" fmla="*/ 82 w 138"/>
              <a:gd name="T79" fmla="*/ 127 h 176"/>
              <a:gd name="T80" fmla="*/ 100 w 138"/>
              <a:gd name="T81" fmla="*/ 114 h 176"/>
              <a:gd name="T82" fmla="*/ 100 w 138"/>
              <a:gd name="T83" fmla="*/ 112 h 176"/>
              <a:gd name="T84" fmla="*/ 99 w 138"/>
              <a:gd name="T85" fmla="*/ 111 h 176"/>
              <a:gd name="T86" fmla="*/ 77 w 138"/>
              <a:gd name="T87" fmla="*/ 111 h 176"/>
              <a:gd name="T88" fmla="*/ 70 w 138"/>
              <a:gd name="T89" fmla="*/ 91 h 176"/>
              <a:gd name="T90" fmla="*/ 69 w 138"/>
              <a:gd name="T91" fmla="*/ 90 h 176"/>
              <a:gd name="T92" fmla="*/ 68 w 138"/>
              <a:gd name="T93" fmla="*/ 91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8" h="176">
                <a:moveTo>
                  <a:pt x="84" y="71"/>
                </a:moveTo>
                <a:cubicBezTo>
                  <a:pt x="79" y="70"/>
                  <a:pt x="74" y="69"/>
                  <a:pt x="69" y="69"/>
                </a:cubicBezTo>
                <a:cubicBezTo>
                  <a:pt x="64" y="69"/>
                  <a:pt x="59" y="70"/>
                  <a:pt x="54" y="71"/>
                </a:cubicBezTo>
                <a:cubicBezTo>
                  <a:pt x="54" y="26"/>
                  <a:pt x="54" y="26"/>
                  <a:pt x="54" y="26"/>
                </a:cubicBezTo>
                <a:cubicBezTo>
                  <a:pt x="15" y="26"/>
                  <a:pt x="15" y="26"/>
                  <a:pt x="15" y="26"/>
                </a:cubicBezTo>
                <a:cubicBezTo>
                  <a:pt x="15" y="48"/>
                  <a:pt x="15" y="48"/>
                  <a:pt x="15" y="48"/>
                </a:cubicBezTo>
                <a:cubicBezTo>
                  <a:pt x="34" y="82"/>
                  <a:pt x="34" y="82"/>
                  <a:pt x="34" y="82"/>
                </a:cubicBezTo>
                <a:cubicBezTo>
                  <a:pt x="23" y="92"/>
                  <a:pt x="16" y="106"/>
                  <a:pt x="16" y="122"/>
                </a:cubicBezTo>
                <a:cubicBezTo>
                  <a:pt x="16" y="152"/>
                  <a:pt x="40" y="176"/>
                  <a:pt x="69" y="176"/>
                </a:cubicBezTo>
                <a:cubicBezTo>
                  <a:pt x="98" y="176"/>
                  <a:pt x="122" y="152"/>
                  <a:pt x="122" y="122"/>
                </a:cubicBezTo>
                <a:cubicBezTo>
                  <a:pt x="122" y="105"/>
                  <a:pt x="114" y="90"/>
                  <a:pt x="101" y="80"/>
                </a:cubicBezTo>
                <a:cubicBezTo>
                  <a:pt x="123" y="49"/>
                  <a:pt x="123" y="49"/>
                  <a:pt x="123" y="49"/>
                </a:cubicBezTo>
                <a:cubicBezTo>
                  <a:pt x="123" y="26"/>
                  <a:pt x="123" y="26"/>
                  <a:pt x="123" y="26"/>
                </a:cubicBezTo>
                <a:cubicBezTo>
                  <a:pt x="84" y="26"/>
                  <a:pt x="84" y="26"/>
                  <a:pt x="84" y="26"/>
                </a:cubicBezTo>
                <a:lnTo>
                  <a:pt x="84" y="71"/>
                </a:lnTo>
                <a:close/>
                <a:moveTo>
                  <a:pt x="103" y="122"/>
                </a:moveTo>
                <a:cubicBezTo>
                  <a:pt x="103" y="141"/>
                  <a:pt x="88" y="157"/>
                  <a:pt x="69" y="157"/>
                </a:cubicBezTo>
                <a:cubicBezTo>
                  <a:pt x="50" y="157"/>
                  <a:pt x="35" y="141"/>
                  <a:pt x="35" y="122"/>
                </a:cubicBezTo>
                <a:cubicBezTo>
                  <a:pt x="35" y="104"/>
                  <a:pt x="50" y="88"/>
                  <a:pt x="69" y="88"/>
                </a:cubicBezTo>
                <a:cubicBezTo>
                  <a:pt x="88" y="88"/>
                  <a:pt x="103" y="104"/>
                  <a:pt x="103" y="122"/>
                </a:cubicBezTo>
                <a:close/>
                <a:moveTo>
                  <a:pt x="0" y="0"/>
                </a:moveTo>
                <a:cubicBezTo>
                  <a:pt x="0" y="16"/>
                  <a:pt x="0" y="16"/>
                  <a:pt x="0" y="16"/>
                </a:cubicBezTo>
                <a:cubicBezTo>
                  <a:pt x="138" y="16"/>
                  <a:pt x="138" y="16"/>
                  <a:pt x="138" y="16"/>
                </a:cubicBezTo>
                <a:cubicBezTo>
                  <a:pt x="138" y="0"/>
                  <a:pt x="138" y="0"/>
                  <a:pt x="138" y="0"/>
                </a:cubicBezTo>
                <a:lnTo>
                  <a:pt x="0" y="0"/>
                </a:lnTo>
                <a:close/>
                <a:moveTo>
                  <a:pt x="68" y="91"/>
                </a:moveTo>
                <a:cubicBezTo>
                  <a:pt x="61" y="111"/>
                  <a:pt x="61" y="111"/>
                  <a:pt x="61" y="111"/>
                </a:cubicBezTo>
                <a:cubicBezTo>
                  <a:pt x="39" y="111"/>
                  <a:pt x="39" y="111"/>
                  <a:pt x="39" y="111"/>
                </a:cubicBezTo>
                <a:cubicBezTo>
                  <a:pt x="39" y="111"/>
                  <a:pt x="38" y="112"/>
                  <a:pt x="38" y="112"/>
                </a:cubicBezTo>
                <a:cubicBezTo>
                  <a:pt x="38" y="113"/>
                  <a:pt x="38" y="113"/>
                  <a:pt x="38" y="114"/>
                </a:cubicBezTo>
                <a:cubicBezTo>
                  <a:pt x="56" y="127"/>
                  <a:pt x="56" y="127"/>
                  <a:pt x="56" y="127"/>
                </a:cubicBezTo>
                <a:cubicBezTo>
                  <a:pt x="49" y="148"/>
                  <a:pt x="49" y="148"/>
                  <a:pt x="49" y="148"/>
                </a:cubicBezTo>
                <a:cubicBezTo>
                  <a:pt x="49" y="148"/>
                  <a:pt x="49" y="149"/>
                  <a:pt x="50" y="149"/>
                </a:cubicBezTo>
                <a:cubicBezTo>
                  <a:pt x="50" y="149"/>
                  <a:pt x="51" y="149"/>
                  <a:pt x="51" y="149"/>
                </a:cubicBezTo>
                <a:cubicBezTo>
                  <a:pt x="69" y="136"/>
                  <a:pt x="69" y="136"/>
                  <a:pt x="69" y="136"/>
                </a:cubicBezTo>
                <a:cubicBezTo>
                  <a:pt x="87" y="149"/>
                  <a:pt x="87" y="149"/>
                  <a:pt x="87" y="149"/>
                </a:cubicBezTo>
                <a:cubicBezTo>
                  <a:pt x="87" y="149"/>
                  <a:pt x="87" y="149"/>
                  <a:pt x="88" y="149"/>
                </a:cubicBezTo>
                <a:cubicBezTo>
                  <a:pt x="88" y="149"/>
                  <a:pt x="88" y="149"/>
                  <a:pt x="88" y="149"/>
                </a:cubicBezTo>
                <a:cubicBezTo>
                  <a:pt x="89" y="149"/>
                  <a:pt x="89" y="148"/>
                  <a:pt x="89" y="148"/>
                </a:cubicBezTo>
                <a:cubicBezTo>
                  <a:pt x="82" y="127"/>
                  <a:pt x="82" y="127"/>
                  <a:pt x="82" y="127"/>
                </a:cubicBezTo>
                <a:cubicBezTo>
                  <a:pt x="100" y="114"/>
                  <a:pt x="100" y="114"/>
                  <a:pt x="100" y="114"/>
                </a:cubicBezTo>
                <a:cubicBezTo>
                  <a:pt x="100" y="113"/>
                  <a:pt x="100" y="113"/>
                  <a:pt x="100" y="112"/>
                </a:cubicBezTo>
                <a:cubicBezTo>
                  <a:pt x="100" y="112"/>
                  <a:pt x="99" y="111"/>
                  <a:pt x="99" y="111"/>
                </a:cubicBezTo>
                <a:cubicBezTo>
                  <a:pt x="77" y="111"/>
                  <a:pt x="77" y="111"/>
                  <a:pt x="77" y="111"/>
                </a:cubicBezTo>
                <a:cubicBezTo>
                  <a:pt x="70" y="91"/>
                  <a:pt x="70" y="91"/>
                  <a:pt x="70" y="91"/>
                </a:cubicBezTo>
                <a:cubicBezTo>
                  <a:pt x="70" y="90"/>
                  <a:pt x="70" y="90"/>
                  <a:pt x="69" y="90"/>
                </a:cubicBezTo>
                <a:cubicBezTo>
                  <a:pt x="68" y="90"/>
                  <a:pt x="68" y="90"/>
                  <a:pt x="68" y="91"/>
                </a:cubicBezTo>
                <a:close/>
              </a:path>
            </a:pathLst>
          </a:custGeom>
          <a:solidFill>
            <a:srgbClr val="FF9900"/>
          </a:solidFill>
          <a:ln>
            <a:noFill/>
          </a:ln>
        </p:spPr>
        <p:txBody>
          <a:bodyPr vert="horz" wrap="square" lIns="91440" tIns="45720" rIns="91440" bIns="45720" numCol="1" anchor="t" anchorCtr="0" compatLnSpc="1"/>
          <a:lstStyle/>
          <a:p>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227097" y="343926"/>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730344"/>
            <a:ext cx="12192000" cy="869856"/>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t>建设网络营销平台</a:t>
            </a:r>
            <a:endParaRPr lang="zh-CN" altLang="en-US" sz="2800" b="1" dirty="0" smtClean="0">
              <a:solidFill>
                <a:schemeClr val="bg1"/>
              </a:solidFill>
            </a:endParaRPr>
          </a:p>
          <a:p>
            <a:pPr algn="ctr"/>
            <a:r>
              <a:rPr lang="en-US" altLang="zh-CN" sz="1050" dirty="0" smtClean="0">
                <a:solidFill>
                  <a:schemeClr val="bg2">
                    <a:lumMod val="25000"/>
                  </a:schemeClr>
                </a:solidFill>
              </a:rPr>
              <a:t>. </a:t>
            </a:r>
            <a:endParaRPr lang="en-US" altLang="zh-CN" sz="1050" dirty="0">
              <a:solidFill>
                <a:schemeClr val="bg2">
                  <a:lumMod val="25000"/>
                </a:schemeClr>
              </a:solidFill>
            </a:endParaRPr>
          </a:p>
        </p:txBody>
      </p:sp>
      <p:sp>
        <p:nvSpPr>
          <p:cNvPr id="4" name="梯形 3"/>
          <p:cNvSpPr/>
          <p:nvPr/>
        </p:nvSpPr>
        <p:spPr>
          <a:xfrm flipV="1">
            <a:off x="396305" y="343926"/>
            <a:ext cx="3185832" cy="948571"/>
          </a:xfrm>
          <a:prstGeom prst="trapezoid">
            <a:avLst>
              <a:gd name="adj" fmla="val 19870"/>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65388" y="510614"/>
            <a:ext cx="1415773" cy="584775"/>
          </a:xfrm>
          <a:prstGeom prst="rect">
            <a:avLst/>
          </a:prstGeom>
          <a:noFill/>
        </p:spPr>
        <p:txBody>
          <a:bodyPr wrap="none" rtlCol="0">
            <a:spAutoFit/>
          </a:bodyPr>
          <a:lstStyle/>
          <a:p>
            <a:pPr algn="ctr"/>
            <a:r>
              <a:rPr lang="zh-CN" altLang="en-US" sz="3200" b="1" dirty="0" smtClean="0">
                <a:solidFill>
                  <a:schemeClr val="bg1"/>
                </a:solidFill>
              </a:rPr>
              <a:t>项目五</a:t>
            </a:r>
            <a:endParaRPr lang="zh-CN" altLang="en-US" sz="3200" b="1" dirty="0">
              <a:solidFill>
                <a:schemeClr val="bg1"/>
              </a:solidFill>
            </a:endParaRPr>
          </a:p>
        </p:txBody>
      </p:sp>
      <p:grpSp>
        <p:nvGrpSpPr>
          <p:cNvPr id="17" name="组合 16"/>
          <p:cNvGrpSpPr>
            <a:grpSpLocks noChangeAspect="1"/>
          </p:cNvGrpSpPr>
          <p:nvPr/>
        </p:nvGrpSpPr>
        <p:grpSpPr>
          <a:xfrm>
            <a:off x="918934" y="2088019"/>
            <a:ext cx="1619999" cy="2160000"/>
            <a:chOff x="5816601" y="-11436350"/>
            <a:chExt cx="404813" cy="539751"/>
          </a:xfrm>
          <a:solidFill>
            <a:schemeClr val="tx1">
              <a:lumMod val="75000"/>
              <a:lumOff val="25000"/>
            </a:schemeClr>
          </a:solidFill>
        </p:grpSpPr>
        <p:sp>
          <p:nvSpPr>
            <p:cNvPr id="18" name="Freeform 178"/>
            <p:cNvSpPr/>
            <p:nvPr/>
          </p:nvSpPr>
          <p:spPr bwMode="auto">
            <a:xfrm>
              <a:off x="5816601" y="-11345862"/>
              <a:ext cx="404813" cy="449263"/>
            </a:xfrm>
            <a:custGeom>
              <a:avLst/>
              <a:gdLst>
                <a:gd name="T0" fmla="*/ 43 w 255"/>
                <a:gd name="T1" fmla="*/ 92 h 283"/>
                <a:gd name="T2" fmla="*/ 99 w 255"/>
                <a:gd name="T3" fmla="*/ 35 h 283"/>
                <a:gd name="T4" fmla="*/ 128 w 255"/>
                <a:gd name="T5" fmla="*/ 35 h 283"/>
                <a:gd name="T6" fmla="*/ 85 w 255"/>
                <a:gd name="T7" fmla="*/ 113 h 283"/>
                <a:gd name="T8" fmla="*/ 85 w 255"/>
                <a:gd name="T9" fmla="*/ 198 h 283"/>
                <a:gd name="T10" fmla="*/ 0 w 255"/>
                <a:gd name="T11" fmla="*/ 198 h 283"/>
                <a:gd name="T12" fmla="*/ 0 w 255"/>
                <a:gd name="T13" fmla="*/ 227 h 283"/>
                <a:gd name="T14" fmla="*/ 113 w 255"/>
                <a:gd name="T15" fmla="*/ 227 h 283"/>
                <a:gd name="T16" fmla="*/ 113 w 255"/>
                <a:gd name="T17" fmla="*/ 141 h 283"/>
                <a:gd name="T18" fmla="*/ 170 w 255"/>
                <a:gd name="T19" fmla="*/ 191 h 283"/>
                <a:gd name="T20" fmla="*/ 170 w 255"/>
                <a:gd name="T21" fmla="*/ 283 h 283"/>
                <a:gd name="T22" fmla="*/ 199 w 255"/>
                <a:gd name="T23" fmla="*/ 283 h 283"/>
                <a:gd name="T24" fmla="*/ 199 w 255"/>
                <a:gd name="T25" fmla="*/ 170 h 283"/>
                <a:gd name="T26" fmla="*/ 142 w 255"/>
                <a:gd name="T27" fmla="*/ 120 h 283"/>
                <a:gd name="T28" fmla="*/ 156 w 255"/>
                <a:gd name="T29" fmla="*/ 85 h 283"/>
                <a:gd name="T30" fmla="*/ 170 w 255"/>
                <a:gd name="T31" fmla="*/ 99 h 283"/>
                <a:gd name="T32" fmla="*/ 255 w 255"/>
                <a:gd name="T33" fmla="*/ 99 h 283"/>
                <a:gd name="T34" fmla="*/ 255 w 255"/>
                <a:gd name="T35" fmla="*/ 71 h 283"/>
                <a:gd name="T36" fmla="*/ 184 w 255"/>
                <a:gd name="T37" fmla="*/ 71 h 283"/>
                <a:gd name="T38" fmla="*/ 184 w 255"/>
                <a:gd name="T39" fmla="*/ 0 h 283"/>
                <a:gd name="T40" fmla="*/ 85 w 255"/>
                <a:gd name="T41" fmla="*/ 0 h 283"/>
                <a:gd name="T42" fmla="*/ 28 w 255"/>
                <a:gd name="T43" fmla="*/ 78 h 283"/>
                <a:gd name="T44" fmla="*/ 43 w 255"/>
                <a:gd name="T45" fmla="*/ 92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55" h="283">
                  <a:moveTo>
                    <a:pt x="43" y="92"/>
                  </a:moveTo>
                  <a:lnTo>
                    <a:pt x="99" y="35"/>
                  </a:lnTo>
                  <a:lnTo>
                    <a:pt x="128" y="35"/>
                  </a:lnTo>
                  <a:lnTo>
                    <a:pt x="85" y="113"/>
                  </a:lnTo>
                  <a:lnTo>
                    <a:pt x="85" y="198"/>
                  </a:lnTo>
                  <a:lnTo>
                    <a:pt x="0" y="198"/>
                  </a:lnTo>
                  <a:lnTo>
                    <a:pt x="0" y="227"/>
                  </a:lnTo>
                  <a:lnTo>
                    <a:pt x="113" y="227"/>
                  </a:lnTo>
                  <a:lnTo>
                    <a:pt x="113" y="141"/>
                  </a:lnTo>
                  <a:lnTo>
                    <a:pt x="170" y="191"/>
                  </a:lnTo>
                  <a:lnTo>
                    <a:pt x="170" y="283"/>
                  </a:lnTo>
                  <a:lnTo>
                    <a:pt x="199" y="283"/>
                  </a:lnTo>
                  <a:lnTo>
                    <a:pt x="199" y="170"/>
                  </a:lnTo>
                  <a:lnTo>
                    <a:pt x="142" y="120"/>
                  </a:lnTo>
                  <a:lnTo>
                    <a:pt x="156" y="85"/>
                  </a:lnTo>
                  <a:lnTo>
                    <a:pt x="170" y="99"/>
                  </a:lnTo>
                  <a:lnTo>
                    <a:pt x="255" y="99"/>
                  </a:lnTo>
                  <a:lnTo>
                    <a:pt x="255" y="71"/>
                  </a:lnTo>
                  <a:lnTo>
                    <a:pt x="184" y="71"/>
                  </a:lnTo>
                  <a:lnTo>
                    <a:pt x="184" y="0"/>
                  </a:lnTo>
                  <a:lnTo>
                    <a:pt x="85" y="0"/>
                  </a:lnTo>
                  <a:lnTo>
                    <a:pt x="28" y="78"/>
                  </a:lnTo>
                  <a:lnTo>
                    <a:pt x="43" y="9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9" name="Oval 179"/>
            <p:cNvSpPr>
              <a:spLocks noChangeArrowheads="1"/>
            </p:cNvSpPr>
            <p:nvPr/>
          </p:nvSpPr>
          <p:spPr bwMode="auto">
            <a:xfrm>
              <a:off x="6086475" y="-11436350"/>
              <a:ext cx="90488" cy="90488"/>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sp>
        <p:nvSpPr>
          <p:cNvPr id="20" name="矩形 19"/>
          <p:cNvSpPr/>
          <p:nvPr/>
        </p:nvSpPr>
        <p:spPr>
          <a:xfrm>
            <a:off x="2908650" y="3710025"/>
            <a:ext cx="3143250" cy="416844"/>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Step 01</a:t>
            </a:r>
            <a:endParaRPr lang="zh-CN" altLang="en-US" dirty="0"/>
          </a:p>
        </p:txBody>
      </p:sp>
      <p:sp>
        <p:nvSpPr>
          <p:cNvPr id="21" name="矩形 20"/>
          <p:cNvSpPr/>
          <p:nvPr/>
        </p:nvSpPr>
        <p:spPr>
          <a:xfrm>
            <a:off x="6235288" y="2789777"/>
            <a:ext cx="3143250" cy="416844"/>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Step 02</a:t>
            </a:r>
            <a:endParaRPr lang="zh-CN" altLang="en-US" dirty="0"/>
          </a:p>
        </p:txBody>
      </p:sp>
      <p:sp>
        <p:nvSpPr>
          <p:cNvPr id="22" name="矩形 21"/>
          <p:cNvSpPr/>
          <p:nvPr/>
        </p:nvSpPr>
        <p:spPr>
          <a:xfrm>
            <a:off x="2951512" y="4358184"/>
            <a:ext cx="3187297"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latin typeface="+mj-ea"/>
                <a:ea typeface="+mj-ea"/>
              </a:rPr>
              <a:t>任务</a:t>
            </a:r>
            <a:r>
              <a:rPr lang="en-US" sz="2400" dirty="0" smtClean="0">
                <a:latin typeface="+mj-ea"/>
                <a:ea typeface="+mj-ea"/>
              </a:rPr>
              <a:t>5.1  </a:t>
            </a:r>
            <a:r>
              <a:rPr lang="zh-CN" altLang="en-US" sz="2400" dirty="0" smtClean="0"/>
              <a:t>选择合适企业的网络营销平台</a:t>
            </a:r>
            <a:r>
              <a:rPr lang="en-US" altLang="zh-CN" sz="1200" dirty="0" smtClean="0">
                <a:solidFill>
                  <a:schemeClr val="bg2">
                    <a:lumMod val="25000"/>
                  </a:schemeClr>
                </a:solidFill>
              </a:rPr>
              <a:t>. </a:t>
            </a:r>
            <a:endParaRPr lang="en-US" altLang="zh-CN" sz="1200" dirty="0">
              <a:solidFill>
                <a:schemeClr val="bg2">
                  <a:lumMod val="25000"/>
                </a:schemeClr>
              </a:solidFill>
            </a:endParaRPr>
          </a:p>
        </p:txBody>
      </p:sp>
      <p:sp>
        <p:nvSpPr>
          <p:cNvPr id="23" name="矩形 22"/>
          <p:cNvSpPr/>
          <p:nvPr/>
        </p:nvSpPr>
        <p:spPr>
          <a:xfrm>
            <a:off x="6734175" y="3473863"/>
            <a:ext cx="2602675" cy="1138769"/>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latin typeface="+mj-ea"/>
                <a:ea typeface="+mj-ea"/>
              </a:rPr>
              <a:t>任务</a:t>
            </a:r>
            <a:r>
              <a:rPr lang="en-US" sz="2400" dirty="0" smtClean="0">
                <a:latin typeface="+mj-ea"/>
                <a:ea typeface="+mj-ea"/>
              </a:rPr>
              <a:t>5.2 </a:t>
            </a:r>
            <a:r>
              <a:rPr lang="zh-CN" altLang="en-US" sz="2400" dirty="0" smtClean="0"/>
              <a:t>创设企业营销型网站</a:t>
            </a:r>
            <a:endParaRPr lang="zh-CN" altLang="en-US" sz="2400" dirty="0" smtClean="0">
              <a:latin typeface="+mj-ea"/>
              <a:ea typeface="+mj-ea"/>
            </a:endParaRPr>
          </a:p>
          <a:p>
            <a:pPr algn="r">
              <a:lnSpc>
                <a:spcPct val="150000"/>
              </a:lnSpc>
            </a:pPr>
            <a:r>
              <a:rPr lang="en-US" altLang="zh-CN" sz="1200" dirty="0" smtClean="0">
                <a:solidFill>
                  <a:schemeClr val="bg2">
                    <a:lumMod val="25000"/>
                  </a:schemeClr>
                </a:solidFill>
              </a:rPr>
              <a:t> </a:t>
            </a:r>
            <a:endParaRPr lang="en-US" altLang="zh-CN" sz="1200" dirty="0">
              <a:solidFill>
                <a:schemeClr val="bg2">
                  <a:lumMod val="25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2" y="463025"/>
            <a:ext cx="89296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6392128" cy="553994"/>
          </a:xfrm>
          <a:prstGeom prst="rect">
            <a:avLst/>
          </a:prstGeom>
          <a:noFill/>
        </p:spPr>
        <p:txBody>
          <a:bodyPr wrap="none" lIns="121917" tIns="60958" rIns="121917" bIns="60958" rtlCol="0">
            <a:spAutoFit/>
          </a:bodyPr>
          <a:lstStyle/>
          <a:p>
            <a:r>
              <a:rPr lang="zh-CN" altLang="en-US" sz="2800" b="1" dirty="0" smtClean="0">
                <a:solidFill>
                  <a:schemeClr val="bg1"/>
                </a:solidFill>
                <a:latin typeface="+mj-ea"/>
                <a:ea typeface="+mj-ea"/>
              </a:rPr>
              <a:t>任务</a:t>
            </a:r>
            <a:r>
              <a:rPr lang="en-US" sz="2800" b="1" dirty="0" smtClean="0">
                <a:solidFill>
                  <a:schemeClr val="bg1"/>
                </a:solidFill>
                <a:latin typeface="+mj-ea"/>
                <a:ea typeface="+mj-ea"/>
              </a:rPr>
              <a:t>5.1  </a:t>
            </a:r>
            <a:r>
              <a:rPr lang="zh-CN" altLang="en-US" sz="2800" b="1" dirty="0" smtClean="0">
                <a:solidFill>
                  <a:schemeClr val="bg1"/>
                </a:solidFill>
              </a:rPr>
              <a:t>选择合适企业的网络营销平台</a:t>
            </a:r>
            <a:endParaRPr lang="zh-CN" altLang="en-US" sz="2800" b="1" dirty="0">
              <a:solidFill>
                <a:schemeClr val="bg1"/>
              </a:solidFill>
              <a:latin typeface="+mj-ea"/>
              <a:ea typeface="+mj-ea"/>
            </a:endParaRPr>
          </a:p>
        </p:txBody>
      </p:sp>
      <p:sp>
        <p:nvSpPr>
          <p:cNvPr id="27" name="矩形 26"/>
          <p:cNvSpPr/>
          <p:nvPr/>
        </p:nvSpPr>
        <p:spPr>
          <a:xfrm>
            <a:off x="2212171" y="2864643"/>
            <a:ext cx="8905002" cy="707886"/>
          </a:xfrm>
          <a:prstGeom prst="rect">
            <a:avLst/>
          </a:prstGeom>
        </p:spPr>
        <p:txBody>
          <a:bodyPr wrap="none">
            <a:spAutoFit/>
          </a:bodyPr>
          <a:lstStyle/>
          <a:p>
            <a:r>
              <a:rPr lang="zh-CN" altLang="en-US" sz="4000" b="1" dirty="0" smtClean="0"/>
              <a:t>大众汽车在中国招募年轻人玩转大数据</a:t>
            </a:r>
            <a:endParaRPr lang="zh-CN" altLang="en-US" sz="4000" dirty="0">
              <a:solidFill>
                <a:srgbClr val="1F487C"/>
              </a:solidFill>
            </a:endParaRPr>
          </a:p>
        </p:txBody>
      </p:sp>
      <p:sp>
        <p:nvSpPr>
          <p:cNvPr id="28" name="矩形 27"/>
          <p:cNvSpPr/>
          <p:nvPr/>
        </p:nvSpPr>
        <p:spPr>
          <a:xfrm>
            <a:off x="1216492" y="28912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b="1" dirty="0" smtClean="0">
                <a:solidFill>
                  <a:schemeClr val="bg1"/>
                </a:solidFill>
              </a:rPr>
              <a:t>01</a:t>
            </a:r>
            <a:endParaRPr lang="zh-CN" altLang="en-US" sz="4800" b="1" dirty="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98634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6350450" cy="553994"/>
          </a:xfrm>
          <a:prstGeom prst="rect">
            <a:avLst/>
          </a:prstGeom>
          <a:noFill/>
        </p:spPr>
        <p:txBody>
          <a:bodyPr wrap="none" lIns="121917" tIns="60958" rIns="121917" bIns="60958" rtlCol="0">
            <a:spAutoFit/>
          </a:bodyPr>
          <a:lstStyle/>
          <a:p>
            <a:r>
              <a:rPr lang="zh-CN" altLang="en-US" sz="2800" b="1" dirty="0" smtClean="0">
                <a:solidFill>
                  <a:schemeClr val="bg1"/>
                </a:solidFill>
              </a:rPr>
              <a:t>大众汽车在中国招募年轻人玩转大数据</a:t>
            </a:r>
            <a:endParaRPr lang="zh-CN" altLang="en-US" sz="2800" dirty="0">
              <a:solidFill>
                <a:schemeClr val="bg1"/>
              </a:solidFill>
            </a:endParaRPr>
          </a:p>
        </p:txBody>
      </p:sp>
      <p:pic>
        <p:nvPicPr>
          <p:cNvPr id="40961" name="图片 8"/>
          <p:cNvPicPr>
            <a:picLocks noChangeAspect="1" noChangeArrowheads="1"/>
          </p:cNvPicPr>
          <p:nvPr/>
        </p:nvPicPr>
        <p:blipFill>
          <a:blip r:embed="rId1"/>
          <a:srcRect/>
          <a:stretch>
            <a:fillRect/>
          </a:stretch>
        </p:blipFill>
        <p:spPr bwMode="auto">
          <a:xfrm>
            <a:off x="331075" y="1702676"/>
            <a:ext cx="4824248" cy="3877989"/>
          </a:xfrm>
          <a:prstGeom prst="rect">
            <a:avLst/>
          </a:prstGeom>
          <a:noFill/>
          <a:ln w="9525">
            <a:noFill/>
            <a:miter lim="800000"/>
            <a:headEnd/>
            <a:tailEnd/>
          </a:ln>
        </p:spPr>
      </p:pic>
      <p:sp>
        <p:nvSpPr>
          <p:cNvPr id="40962" name="Rectangle 2"/>
          <p:cNvSpPr>
            <a:spLocks noChangeArrowheads="1"/>
          </p:cNvSpPr>
          <p:nvPr/>
        </p:nvSpPr>
        <p:spPr bwMode="auto">
          <a:xfrm>
            <a:off x="5517931" y="1497725"/>
            <a:ext cx="6448097" cy="498598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304800" algn="l" defTabSz="914400" rtl="0" eaLnBrk="1" fontAlgn="base" latinLnBrk="0" hangingPunct="1">
              <a:lnSpc>
                <a:spcPct val="100000"/>
              </a:lnSpc>
              <a:spcBef>
                <a:spcPct val="0"/>
              </a:spcBef>
              <a:spcAft>
                <a:spcPct val="0"/>
              </a:spcAft>
              <a:buClrTx/>
              <a:buSzTx/>
              <a:buFontTx/>
              <a:buNone/>
            </a:pP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 5</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月</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26</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日，由大众汽车集团（中国）主办，“大众汽车数据创新实验室”承办的首届大众汽车数据创新大赛正式启动报名。大众汽车希望招募到中国最优秀的年轻参赛者，展开一场</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28</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小时的数据研发和应用创意大赛。大赛的获胜者将赢得“德国大数据创新体验之旅”。</a:t>
            </a:r>
            <a:endParaRPr kumimoji="0" lang="zh-CN" altLang="en-US" sz="2000" b="0" i="0" u="none" strike="noStrike" cap="none" normalizeH="0" baseline="0" dirty="0" smtClean="0">
              <a:ln>
                <a:noFill/>
              </a:ln>
              <a:solidFill>
                <a:schemeClr val="tx1"/>
              </a:solidFill>
              <a:effectLst/>
              <a:latin typeface="+mn-ea"/>
              <a:cs typeface="宋体" panose="02010600030101010101" pitchFamily="2" charset="-122"/>
            </a:endParaRPr>
          </a:p>
          <a:p>
            <a:pPr marL="0" marR="0" lvl="0" indent="266700" algn="l" defTabSz="914400" rtl="0" eaLnBrk="0" fontAlgn="base" latinLnBrk="0" hangingPunct="0">
              <a:lnSpc>
                <a:spcPct val="100000"/>
              </a:lnSpc>
              <a:spcBef>
                <a:spcPct val="0"/>
              </a:spcBef>
              <a:spcAft>
                <a:spcPct val="0"/>
              </a:spcAft>
              <a:buClrTx/>
              <a:buSzTx/>
              <a:buFontTx/>
              <a:buNone/>
            </a:pP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  这是大众汽车在</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2015</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年亚洲消费电子展上公布了其“汽车＋”全新理念后的首个活动。见图</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5-1</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。大众汽车集团（中国）大中华区和东盟地区首席营销官胡波先生表示，“处在‘互联网</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时代的中国汽车市场，正在经历一场重要的变革。大众汽车正致力于成为人们日常生活当中不可或缺的‘数字化出行服务提供商’”。</a:t>
            </a:r>
            <a:endParaRPr kumimoji="0" lang="zh-CN" altLang="en-US" sz="2000" b="0" i="0" u="none" strike="noStrike" cap="none" normalizeH="0" baseline="0" dirty="0" smtClean="0">
              <a:ln>
                <a:noFill/>
              </a:ln>
              <a:solidFill>
                <a:schemeClr val="tx1"/>
              </a:solidFill>
              <a:effectLst/>
              <a:latin typeface="+mn-ea"/>
              <a:cs typeface="宋体" panose="02010600030101010101" pitchFamily="2" charset="-122"/>
            </a:endParaRPr>
          </a:p>
          <a:p>
            <a:pPr marL="0" marR="0" lvl="0" indent="266700" algn="l" defTabSz="914400" rtl="0" eaLnBrk="0" fontAlgn="base" latinLnBrk="0" hangingPunct="0">
              <a:lnSpc>
                <a:spcPct val="100000"/>
              </a:lnSpc>
              <a:spcBef>
                <a:spcPct val="0"/>
              </a:spcBef>
              <a:spcAft>
                <a:spcPct val="0"/>
              </a:spcAft>
              <a:buClrTx/>
              <a:buSzTx/>
              <a:buFontTx/>
              <a:buNone/>
            </a:pP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 为此，大众汽车创建的大众汽车数据创新实验室，让大众汽车可以对来自各个渠道的海量数据进行处理，从中找出规律，建立模型，找到最能够满足消费者今天和未来出行需求的产品和服务机会。</a:t>
            </a:r>
            <a:endParaRPr kumimoji="0" lang="zh-CN" altLang="en-US" sz="2000" b="0" i="0" u="none" strike="noStrike" cap="none" normalizeH="0" baseline="0" dirty="0" smtClean="0">
              <a:ln>
                <a:noFill/>
              </a:ln>
              <a:solidFill>
                <a:schemeClr val="tx1"/>
              </a:solidFill>
              <a:effectLst/>
              <a:latin typeface="+mn-ea"/>
              <a:cs typeface="宋体" panose="02010600030101010101" pitchFamily="2" charset="-122"/>
            </a:endParaRPr>
          </a:p>
          <a:p>
            <a:pPr marL="0" marR="0" lvl="0" indent="266700" algn="r" defTabSz="914400" rtl="0" eaLnBrk="0" fontAlgn="base" latinLnBrk="0" hangingPunct="0">
              <a:lnSpc>
                <a:spcPct val="100000"/>
              </a:lnSpc>
              <a:spcBef>
                <a:spcPct val="0"/>
              </a:spcBef>
              <a:spcAft>
                <a:spcPct val="0"/>
              </a:spcAft>
              <a:buClrTx/>
              <a:buSzTx/>
              <a:buFontTx/>
              <a:buNone/>
            </a:pPr>
            <a:r>
              <a:rPr kumimoji="0" lang="zh-CN" altLang="en-US" b="0" i="0" u="none" strike="noStrike" cap="none" normalizeH="0" baseline="0" dirty="0" smtClean="0">
                <a:ln>
                  <a:noFill/>
                </a:ln>
                <a:solidFill>
                  <a:schemeClr val="tx1"/>
                </a:solidFill>
                <a:effectLst/>
                <a:latin typeface="Calibri" panose="020F0502020204030204" pitchFamily="34" charset="0"/>
                <a:ea typeface="楷体_GB2312" panose="02010609030101010101" charset="-122"/>
                <a:cs typeface="Times New Roman" panose="02020603050405020304" pitchFamily="18" charset="0"/>
              </a:rPr>
              <a:t>资料来源：汽车产经网</a:t>
            </a:r>
            <a:endParaRPr kumimoji="0" lang="zh-CN" altLang="en-US"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12" name="矩形 11"/>
          <p:cNvSpPr/>
          <p:nvPr/>
        </p:nvSpPr>
        <p:spPr>
          <a:xfrm>
            <a:off x="1192497" y="5814113"/>
            <a:ext cx="3185487" cy="369332"/>
          </a:xfrm>
          <a:prstGeom prst="rect">
            <a:avLst/>
          </a:prstGeom>
        </p:spPr>
        <p:txBody>
          <a:bodyPr wrap="none">
            <a:spAutoFit/>
          </a:bodyPr>
          <a:lstStyle/>
          <a:p>
            <a:r>
              <a:rPr lang="zh-CN" altLang="en-US" dirty="0" smtClean="0"/>
              <a:t>图</a:t>
            </a:r>
            <a:r>
              <a:rPr lang="en-US" dirty="0" smtClean="0"/>
              <a:t>5-1  </a:t>
            </a:r>
            <a:r>
              <a:rPr lang="zh-CN" altLang="en-US" dirty="0" smtClean="0"/>
              <a:t>大众汽车数据创新大赛</a:t>
            </a:r>
            <a:endParaRPr lang="zh-CN" alt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52285" y="282825"/>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智慧引言</a:t>
            </a:r>
            <a:r>
              <a:rPr lang="en-US" altLang="zh-CN" sz="2400" b="1" dirty="0" smtClean="0">
                <a:solidFill>
                  <a:schemeClr val="bg1"/>
                </a:solidFill>
              </a:rPr>
              <a:t>】</a:t>
            </a:r>
            <a:endParaRPr lang="zh-CN" altLang="en-US" sz="2400" b="1" dirty="0">
              <a:solidFill>
                <a:schemeClr val="bg1"/>
              </a:solidFill>
            </a:endParaRPr>
          </a:p>
        </p:txBody>
      </p:sp>
      <p:sp>
        <p:nvSpPr>
          <p:cNvPr id="9" name="矩形 8"/>
          <p:cNvSpPr/>
          <p:nvPr/>
        </p:nvSpPr>
        <p:spPr>
          <a:xfrm>
            <a:off x="646386" y="1579185"/>
            <a:ext cx="10949645" cy="5078313"/>
          </a:xfrm>
          <a:prstGeom prst="rect">
            <a:avLst/>
          </a:prstGeom>
          <a:ln w="57150">
            <a:solidFill>
              <a:srgbClr val="FF9900"/>
            </a:solidFill>
            <a:prstDash val="sysDot"/>
          </a:ln>
        </p:spPr>
        <p:txBody>
          <a:bodyPr wrap="square">
            <a:spAutoFit/>
          </a:bodyPr>
          <a:lstStyle/>
          <a:p>
            <a:pPr>
              <a:lnSpc>
                <a:spcPct val="150000"/>
              </a:lnSpc>
            </a:pPr>
            <a:r>
              <a:rPr lang="zh-CN" altLang="en-US" sz="2400" b="1" dirty="0" smtClean="0">
                <a:solidFill>
                  <a:srgbClr val="0070C0"/>
                </a:solidFill>
              </a:rPr>
              <a:t>       在网络经济与电子商务迅猛发展的今天，很多企业都认识到了建立企业站点的必要性。但是企业网站建好以后，如果不进行推广，那么企业的产品与服务在网上就仍然不为人所知，起不到建立站点的作用，所以企业在建立网站后即应着手利用各种手段推广自己的网站。通过搜索引擎加注、分类广告发布等手段进行网站推广以后，可以使网站在较短时间内吸引更多的关注，大大提高访问量，快速扩大知名度，使企业的产品与服务得到广泛的传播，最终提高企业的业务量。不同企业所建设的网络营销平台各不相同，选择一个合适的网络营销平台对其至关重要。下面我们一起来分析企业网络营销平台的构建方式，了解企业自建网站的优势，熟悉第三方电子商务平台的相关运用。</a:t>
            </a:r>
            <a:endParaRPr lang="zh-CN" altLang="en-US" sz="2400" b="1" dirty="0">
              <a:solidFill>
                <a:srgbClr val="0070C0"/>
              </a:solidFill>
              <a:latin typeface="+mj-ea"/>
              <a:ea typeface="+mj-ea"/>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907518"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学习指南</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6231828" cy="553994"/>
          </a:xfrm>
          <a:prstGeom prst="rect">
            <a:avLst/>
          </a:prstGeom>
          <a:noFill/>
        </p:spPr>
        <p:txBody>
          <a:bodyPr wrap="none" lIns="121917" tIns="60958" rIns="121917" bIns="60958" rtlCol="0">
            <a:spAutoFit/>
          </a:bodyPr>
          <a:lstStyle/>
          <a:p>
            <a:r>
              <a:rPr lang="zh-CN" altLang="en-US" sz="2800" b="1" dirty="0" smtClean="0">
                <a:solidFill>
                  <a:schemeClr val="bg1"/>
                </a:solidFill>
              </a:rPr>
              <a:t>任务</a:t>
            </a:r>
            <a:r>
              <a:rPr lang="en-US" sz="2800" b="1" dirty="0" smtClean="0">
                <a:solidFill>
                  <a:schemeClr val="bg1"/>
                </a:solidFill>
              </a:rPr>
              <a:t>5.1 </a:t>
            </a:r>
            <a:r>
              <a:rPr lang="zh-CN" altLang="en-US" sz="2800" b="1" dirty="0" smtClean="0">
                <a:solidFill>
                  <a:schemeClr val="bg1"/>
                </a:solidFill>
              </a:rPr>
              <a:t>选择合适企业的网络营销平台</a:t>
            </a:r>
            <a:endParaRPr lang="zh-CN" altLang="en-US" sz="2800" b="1" dirty="0">
              <a:solidFill>
                <a:schemeClr val="bg1"/>
              </a:solidFill>
            </a:endParaRPr>
          </a:p>
        </p:txBody>
      </p:sp>
      <p:sp>
        <p:nvSpPr>
          <p:cNvPr id="9" name="矩形 8"/>
          <p:cNvSpPr/>
          <p:nvPr/>
        </p:nvSpPr>
        <p:spPr>
          <a:xfrm>
            <a:off x="2553840" y="2139280"/>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ea typeface="+mj-ea"/>
              </a:rPr>
              <a:t>5.1.1</a:t>
            </a:r>
            <a:endParaRPr lang="zh-CN" altLang="en-US" sz="2400" b="1" dirty="0">
              <a:latin typeface="+mj-ea"/>
              <a:ea typeface="+mj-ea"/>
            </a:endParaRPr>
          </a:p>
        </p:txBody>
      </p:sp>
      <p:sp>
        <p:nvSpPr>
          <p:cNvPr id="11" name="矩形 10"/>
          <p:cNvSpPr/>
          <p:nvPr/>
        </p:nvSpPr>
        <p:spPr>
          <a:xfrm>
            <a:off x="1455441" y="4104512"/>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6347884" y="2139280"/>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488225" y="2139280"/>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p:cNvGrpSpPr/>
          <p:nvPr/>
        </p:nvGrpSpPr>
        <p:grpSpPr>
          <a:xfrm>
            <a:off x="1717026" y="2297486"/>
            <a:ext cx="608013" cy="676275"/>
            <a:chOff x="6735763" y="10544176"/>
            <a:chExt cx="608013" cy="676275"/>
          </a:xfrm>
          <a:solidFill>
            <a:schemeClr val="bg1"/>
          </a:solidFill>
        </p:grpSpPr>
        <p:sp>
          <p:nvSpPr>
            <p:cNvPr id="15" name="Freeform 1008"/>
            <p:cNvSpPr/>
            <p:nvPr/>
          </p:nvSpPr>
          <p:spPr bwMode="auto">
            <a:xfrm>
              <a:off x="6735763" y="10544176"/>
              <a:ext cx="608013" cy="153988"/>
            </a:xfrm>
            <a:custGeom>
              <a:avLst/>
              <a:gdLst>
                <a:gd name="T0" fmla="*/ 0 w 383"/>
                <a:gd name="T1" fmla="*/ 97 h 97"/>
                <a:gd name="T2" fmla="*/ 383 w 383"/>
                <a:gd name="T3" fmla="*/ 97 h 97"/>
                <a:gd name="T4" fmla="*/ 192 w 383"/>
                <a:gd name="T5" fmla="*/ 0 h 97"/>
                <a:gd name="T6" fmla="*/ 0 w 383"/>
                <a:gd name="T7" fmla="*/ 97 h 97"/>
              </a:gdLst>
              <a:ahLst/>
              <a:cxnLst>
                <a:cxn ang="0">
                  <a:pos x="T0" y="T1"/>
                </a:cxn>
                <a:cxn ang="0">
                  <a:pos x="T2" y="T3"/>
                </a:cxn>
                <a:cxn ang="0">
                  <a:pos x="T4" y="T5"/>
                </a:cxn>
                <a:cxn ang="0">
                  <a:pos x="T6" y="T7"/>
                </a:cxn>
              </a:cxnLst>
              <a:rect l="0" t="0" r="r" b="b"/>
              <a:pathLst>
                <a:path w="383" h="97">
                  <a:moveTo>
                    <a:pt x="0" y="97"/>
                  </a:moveTo>
                  <a:lnTo>
                    <a:pt x="383" y="97"/>
                  </a:lnTo>
                  <a:lnTo>
                    <a:pt x="192" y="0"/>
                  </a:lnTo>
                  <a:lnTo>
                    <a:pt x="0" y="9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16" name="Rectangle 1010"/>
            <p:cNvSpPr>
              <a:spLocks noChangeArrowheads="1"/>
            </p:cNvSpPr>
            <p:nvPr/>
          </p:nvSpPr>
          <p:spPr bwMode="auto">
            <a:xfrm>
              <a:off x="677703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7" name="Rectangle 1011"/>
            <p:cNvSpPr>
              <a:spLocks noChangeArrowheads="1"/>
            </p:cNvSpPr>
            <p:nvPr/>
          </p:nvSpPr>
          <p:spPr bwMode="auto">
            <a:xfrm>
              <a:off x="6983414"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8" name="Rectangle 1012"/>
            <p:cNvSpPr>
              <a:spLocks noChangeArrowheads="1"/>
            </p:cNvSpPr>
            <p:nvPr/>
          </p:nvSpPr>
          <p:spPr bwMode="auto">
            <a:xfrm>
              <a:off x="718978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9" name="Freeform 1013"/>
            <p:cNvSpPr/>
            <p:nvPr/>
          </p:nvSpPr>
          <p:spPr bwMode="auto">
            <a:xfrm>
              <a:off x="6740526"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3" y="0"/>
                    <a:pt x="0" y="3"/>
                    <a:pt x="0" y="6"/>
                  </a:cubicBezTo>
                  <a:cubicBezTo>
                    <a:pt x="0" y="17"/>
                    <a:pt x="0" y="17"/>
                    <a:pt x="0" y="17"/>
                  </a:cubicBezTo>
                  <a:cubicBezTo>
                    <a:pt x="0" y="20"/>
                    <a:pt x="3"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0" name="Freeform 1014"/>
            <p:cNvSpPr/>
            <p:nvPr/>
          </p:nvSpPr>
          <p:spPr bwMode="auto">
            <a:xfrm>
              <a:off x="7148514"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2" y="0"/>
                    <a:pt x="0" y="3"/>
                    <a:pt x="0" y="6"/>
                  </a:cubicBezTo>
                  <a:cubicBezTo>
                    <a:pt x="0" y="17"/>
                    <a:pt x="0" y="17"/>
                    <a:pt x="0" y="17"/>
                  </a:cubicBezTo>
                  <a:cubicBezTo>
                    <a:pt x="0" y="20"/>
                    <a:pt x="2"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1" name="Freeform 1015"/>
            <p:cNvSpPr/>
            <p:nvPr/>
          </p:nvSpPr>
          <p:spPr bwMode="auto">
            <a:xfrm>
              <a:off x="6950075" y="1108075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2" name="Freeform 1016"/>
            <p:cNvSpPr/>
            <p:nvPr/>
          </p:nvSpPr>
          <p:spPr bwMode="auto">
            <a:xfrm>
              <a:off x="6950075" y="11141076"/>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3" name="Freeform 1017"/>
            <p:cNvSpPr/>
            <p:nvPr/>
          </p:nvSpPr>
          <p:spPr bwMode="auto">
            <a:xfrm>
              <a:off x="6950075" y="1120140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grpSp>
        <p:nvGrpSpPr>
          <p:cNvPr id="24" name="组合 23"/>
          <p:cNvGrpSpPr/>
          <p:nvPr/>
        </p:nvGrpSpPr>
        <p:grpSpPr>
          <a:xfrm>
            <a:off x="6565814" y="2410992"/>
            <a:ext cx="646112" cy="449263"/>
            <a:chOff x="7767638" y="10672763"/>
            <a:chExt cx="646112" cy="449263"/>
          </a:xfrm>
          <a:solidFill>
            <a:schemeClr val="bg1"/>
          </a:solidFill>
        </p:grpSpPr>
        <p:sp>
          <p:nvSpPr>
            <p:cNvPr id="25" name="Freeform 1018"/>
            <p:cNvSpPr/>
            <p:nvPr/>
          </p:nvSpPr>
          <p:spPr bwMode="auto">
            <a:xfrm>
              <a:off x="7959725" y="10672763"/>
              <a:ext cx="261938" cy="123825"/>
            </a:xfrm>
            <a:custGeom>
              <a:avLst/>
              <a:gdLst>
                <a:gd name="T0" fmla="*/ 70 w 70"/>
                <a:gd name="T1" fmla="*/ 26 h 33"/>
                <a:gd name="T2" fmla="*/ 63 w 70"/>
                <a:gd name="T3" fmla="*/ 33 h 33"/>
                <a:gd name="T4" fmla="*/ 7 w 70"/>
                <a:gd name="T5" fmla="*/ 33 h 33"/>
                <a:gd name="T6" fmla="*/ 0 w 70"/>
                <a:gd name="T7" fmla="*/ 26 h 33"/>
                <a:gd name="T8" fmla="*/ 0 w 70"/>
                <a:gd name="T9" fmla="*/ 8 h 33"/>
                <a:gd name="T10" fmla="*/ 7 w 70"/>
                <a:gd name="T11" fmla="*/ 0 h 33"/>
                <a:gd name="T12" fmla="*/ 63 w 70"/>
                <a:gd name="T13" fmla="*/ 0 h 33"/>
                <a:gd name="T14" fmla="*/ 70 w 70"/>
                <a:gd name="T15" fmla="*/ 8 h 33"/>
                <a:gd name="T16" fmla="*/ 70 w 70"/>
                <a:gd name="T17" fmla="*/ 2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33">
                  <a:moveTo>
                    <a:pt x="70" y="26"/>
                  </a:moveTo>
                  <a:cubicBezTo>
                    <a:pt x="70" y="30"/>
                    <a:pt x="67" y="33"/>
                    <a:pt x="63" y="33"/>
                  </a:cubicBezTo>
                  <a:cubicBezTo>
                    <a:pt x="7" y="33"/>
                    <a:pt x="7" y="33"/>
                    <a:pt x="7" y="33"/>
                  </a:cubicBezTo>
                  <a:cubicBezTo>
                    <a:pt x="3" y="33"/>
                    <a:pt x="0" y="30"/>
                    <a:pt x="0" y="26"/>
                  </a:cubicBezTo>
                  <a:cubicBezTo>
                    <a:pt x="0" y="8"/>
                    <a:pt x="0" y="8"/>
                    <a:pt x="0" y="8"/>
                  </a:cubicBezTo>
                  <a:cubicBezTo>
                    <a:pt x="0" y="4"/>
                    <a:pt x="3" y="0"/>
                    <a:pt x="7" y="0"/>
                  </a:cubicBezTo>
                  <a:cubicBezTo>
                    <a:pt x="63" y="0"/>
                    <a:pt x="63" y="0"/>
                    <a:pt x="63" y="0"/>
                  </a:cubicBezTo>
                  <a:cubicBezTo>
                    <a:pt x="67" y="0"/>
                    <a:pt x="70" y="4"/>
                    <a:pt x="70" y="8"/>
                  </a:cubicBezTo>
                  <a:lnTo>
                    <a:pt x="70" y="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6" name="Freeform 1019"/>
            <p:cNvSpPr/>
            <p:nvPr/>
          </p:nvSpPr>
          <p:spPr bwMode="auto">
            <a:xfrm>
              <a:off x="7767638" y="10995026"/>
              <a:ext cx="184150" cy="127000"/>
            </a:xfrm>
            <a:custGeom>
              <a:avLst/>
              <a:gdLst>
                <a:gd name="T0" fmla="*/ 49 w 49"/>
                <a:gd name="T1" fmla="*/ 7 h 34"/>
                <a:gd name="T2" fmla="*/ 42 w 49"/>
                <a:gd name="T3" fmla="*/ 0 h 34"/>
                <a:gd name="T4" fmla="*/ 8 w 49"/>
                <a:gd name="T5" fmla="*/ 0 h 34"/>
                <a:gd name="T6" fmla="*/ 0 w 49"/>
                <a:gd name="T7" fmla="*/ 7 h 34"/>
                <a:gd name="T8" fmla="*/ 0 w 49"/>
                <a:gd name="T9" fmla="*/ 26 h 34"/>
                <a:gd name="T10" fmla="*/ 8 w 49"/>
                <a:gd name="T11" fmla="*/ 34 h 34"/>
                <a:gd name="T12" fmla="*/ 42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6" y="0"/>
                    <a:pt x="42" y="0"/>
                  </a:cubicBezTo>
                  <a:cubicBezTo>
                    <a:pt x="8" y="0"/>
                    <a:pt x="8" y="0"/>
                    <a:pt x="8" y="0"/>
                  </a:cubicBezTo>
                  <a:cubicBezTo>
                    <a:pt x="4" y="0"/>
                    <a:pt x="0" y="3"/>
                    <a:pt x="0" y="7"/>
                  </a:cubicBezTo>
                  <a:cubicBezTo>
                    <a:pt x="0" y="26"/>
                    <a:pt x="0" y="26"/>
                    <a:pt x="0" y="26"/>
                  </a:cubicBezTo>
                  <a:cubicBezTo>
                    <a:pt x="0" y="30"/>
                    <a:pt x="4" y="34"/>
                    <a:pt x="8" y="34"/>
                  </a:cubicBezTo>
                  <a:cubicBezTo>
                    <a:pt x="42" y="34"/>
                    <a:pt x="42" y="34"/>
                    <a:pt x="42" y="34"/>
                  </a:cubicBezTo>
                  <a:cubicBezTo>
                    <a:pt x="46"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9" name="Freeform 1020"/>
            <p:cNvSpPr/>
            <p:nvPr/>
          </p:nvSpPr>
          <p:spPr bwMode="auto">
            <a:xfrm>
              <a:off x="8001000" y="10995026"/>
              <a:ext cx="179388" cy="127000"/>
            </a:xfrm>
            <a:custGeom>
              <a:avLst/>
              <a:gdLst>
                <a:gd name="T0" fmla="*/ 48 w 48"/>
                <a:gd name="T1" fmla="*/ 7 h 34"/>
                <a:gd name="T2" fmla="*/ 41 w 48"/>
                <a:gd name="T3" fmla="*/ 0 h 34"/>
                <a:gd name="T4" fmla="*/ 7 w 48"/>
                <a:gd name="T5" fmla="*/ 0 h 34"/>
                <a:gd name="T6" fmla="*/ 0 w 48"/>
                <a:gd name="T7" fmla="*/ 7 h 34"/>
                <a:gd name="T8" fmla="*/ 0 w 48"/>
                <a:gd name="T9" fmla="*/ 26 h 34"/>
                <a:gd name="T10" fmla="*/ 7 w 48"/>
                <a:gd name="T11" fmla="*/ 34 h 34"/>
                <a:gd name="T12" fmla="*/ 41 w 48"/>
                <a:gd name="T13" fmla="*/ 34 h 34"/>
                <a:gd name="T14" fmla="*/ 48 w 48"/>
                <a:gd name="T15" fmla="*/ 26 h 34"/>
                <a:gd name="T16" fmla="*/ 48 w 48"/>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34">
                  <a:moveTo>
                    <a:pt x="48" y="7"/>
                  </a:moveTo>
                  <a:cubicBezTo>
                    <a:pt x="48"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8" y="30"/>
                    <a:pt x="48" y="26"/>
                  </a:cubicBezTo>
                  <a:lnTo>
                    <a:pt x="48"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0" name="Freeform 1021"/>
            <p:cNvSpPr/>
            <p:nvPr/>
          </p:nvSpPr>
          <p:spPr bwMode="auto">
            <a:xfrm>
              <a:off x="8229600" y="10995026"/>
              <a:ext cx="184150" cy="127000"/>
            </a:xfrm>
            <a:custGeom>
              <a:avLst/>
              <a:gdLst>
                <a:gd name="T0" fmla="*/ 49 w 49"/>
                <a:gd name="T1" fmla="*/ 7 h 34"/>
                <a:gd name="T2" fmla="*/ 41 w 49"/>
                <a:gd name="T3" fmla="*/ 0 h 34"/>
                <a:gd name="T4" fmla="*/ 7 w 49"/>
                <a:gd name="T5" fmla="*/ 0 h 34"/>
                <a:gd name="T6" fmla="*/ 0 w 49"/>
                <a:gd name="T7" fmla="*/ 7 h 34"/>
                <a:gd name="T8" fmla="*/ 0 w 49"/>
                <a:gd name="T9" fmla="*/ 26 h 34"/>
                <a:gd name="T10" fmla="*/ 7 w 49"/>
                <a:gd name="T11" fmla="*/ 34 h 34"/>
                <a:gd name="T12" fmla="*/ 41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1" name="Freeform 1022"/>
            <p:cNvSpPr/>
            <p:nvPr/>
          </p:nvSpPr>
          <p:spPr bwMode="auto">
            <a:xfrm>
              <a:off x="7835901" y="10821988"/>
              <a:ext cx="498475" cy="150813"/>
            </a:xfrm>
            <a:custGeom>
              <a:avLst/>
              <a:gdLst>
                <a:gd name="T0" fmla="*/ 123 w 133"/>
                <a:gd name="T1" fmla="*/ 17 h 40"/>
                <a:gd name="T2" fmla="*/ 72 w 133"/>
                <a:gd name="T3" fmla="*/ 17 h 40"/>
                <a:gd name="T4" fmla="*/ 72 w 133"/>
                <a:gd name="T5" fmla="*/ 0 h 40"/>
                <a:gd name="T6" fmla="*/ 65 w 133"/>
                <a:gd name="T7" fmla="*/ 0 h 40"/>
                <a:gd name="T8" fmla="*/ 65 w 133"/>
                <a:gd name="T9" fmla="*/ 17 h 40"/>
                <a:gd name="T10" fmla="*/ 10 w 133"/>
                <a:gd name="T11" fmla="*/ 17 h 40"/>
                <a:gd name="T12" fmla="*/ 0 w 133"/>
                <a:gd name="T13" fmla="*/ 26 h 40"/>
                <a:gd name="T14" fmla="*/ 0 w 133"/>
                <a:gd name="T15" fmla="*/ 40 h 40"/>
                <a:gd name="T16" fmla="*/ 5 w 133"/>
                <a:gd name="T17" fmla="*/ 40 h 40"/>
                <a:gd name="T18" fmla="*/ 5 w 133"/>
                <a:gd name="T19" fmla="*/ 26 h 40"/>
                <a:gd name="T20" fmla="*/ 10 w 133"/>
                <a:gd name="T21" fmla="*/ 22 h 40"/>
                <a:gd name="T22" fmla="*/ 65 w 133"/>
                <a:gd name="T23" fmla="*/ 22 h 40"/>
                <a:gd name="T24" fmla="*/ 65 w 133"/>
                <a:gd name="T25" fmla="*/ 40 h 40"/>
                <a:gd name="T26" fmla="*/ 72 w 133"/>
                <a:gd name="T27" fmla="*/ 40 h 40"/>
                <a:gd name="T28" fmla="*/ 72 w 133"/>
                <a:gd name="T29" fmla="*/ 22 h 40"/>
                <a:gd name="T30" fmla="*/ 123 w 133"/>
                <a:gd name="T31" fmla="*/ 22 h 40"/>
                <a:gd name="T32" fmla="*/ 128 w 133"/>
                <a:gd name="T33" fmla="*/ 26 h 40"/>
                <a:gd name="T34" fmla="*/ 128 w 133"/>
                <a:gd name="T35" fmla="*/ 40 h 40"/>
                <a:gd name="T36" fmla="*/ 133 w 133"/>
                <a:gd name="T37" fmla="*/ 40 h 40"/>
                <a:gd name="T38" fmla="*/ 133 w 133"/>
                <a:gd name="T39" fmla="*/ 26 h 40"/>
                <a:gd name="T40" fmla="*/ 123 w 133"/>
                <a:gd name="T4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3" h="40">
                  <a:moveTo>
                    <a:pt x="123" y="17"/>
                  </a:moveTo>
                  <a:cubicBezTo>
                    <a:pt x="72" y="17"/>
                    <a:pt x="72" y="17"/>
                    <a:pt x="72" y="17"/>
                  </a:cubicBezTo>
                  <a:cubicBezTo>
                    <a:pt x="72" y="0"/>
                    <a:pt x="72" y="0"/>
                    <a:pt x="72" y="0"/>
                  </a:cubicBezTo>
                  <a:cubicBezTo>
                    <a:pt x="65" y="0"/>
                    <a:pt x="65" y="0"/>
                    <a:pt x="65" y="0"/>
                  </a:cubicBezTo>
                  <a:cubicBezTo>
                    <a:pt x="65" y="17"/>
                    <a:pt x="65" y="17"/>
                    <a:pt x="65" y="17"/>
                  </a:cubicBezTo>
                  <a:cubicBezTo>
                    <a:pt x="10" y="17"/>
                    <a:pt x="10" y="17"/>
                    <a:pt x="10" y="17"/>
                  </a:cubicBezTo>
                  <a:cubicBezTo>
                    <a:pt x="4" y="17"/>
                    <a:pt x="0" y="21"/>
                    <a:pt x="0" y="26"/>
                  </a:cubicBezTo>
                  <a:cubicBezTo>
                    <a:pt x="0" y="40"/>
                    <a:pt x="0" y="40"/>
                    <a:pt x="0" y="40"/>
                  </a:cubicBezTo>
                  <a:cubicBezTo>
                    <a:pt x="5" y="40"/>
                    <a:pt x="5" y="40"/>
                    <a:pt x="5" y="40"/>
                  </a:cubicBezTo>
                  <a:cubicBezTo>
                    <a:pt x="5" y="26"/>
                    <a:pt x="5" y="26"/>
                    <a:pt x="5" y="26"/>
                  </a:cubicBezTo>
                  <a:cubicBezTo>
                    <a:pt x="5" y="24"/>
                    <a:pt x="7" y="22"/>
                    <a:pt x="10" y="22"/>
                  </a:cubicBezTo>
                  <a:cubicBezTo>
                    <a:pt x="65" y="22"/>
                    <a:pt x="65" y="22"/>
                    <a:pt x="65" y="22"/>
                  </a:cubicBezTo>
                  <a:cubicBezTo>
                    <a:pt x="65" y="40"/>
                    <a:pt x="65" y="40"/>
                    <a:pt x="65" y="40"/>
                  </a:cubicBezTo>
                  <a:cubicBezTo>
                    <a:pt x="72" y="40"/>
                    <a:pt x="72" y="40"/>
                    <a:pt x="72" y="40"/>
                  </a:cubicBezTo>
                  <a:cubicBezTo>
                    <a:pt x="72" y="22"/>
                    <a:pt x="72" y="22"/>
                    <a:pt x="72" y="22"/>
                  </a:cubicBezTo>
                  <a:cubicBezTo>
                    <a:pt x="123" y="22"/>
                    <a:pt x="123" y="22"/>
                    <a:pt x="123" y="22"/>
                  </a:cubicBezTo>
                  <a:cubicBezTo>
                    <a:pt x="125" y="22"/>
                    <a:pt x="128" y="24"/>
                    <a:pt x="128" y="26"/>
                  </a:cubicBezTo>
                  <a:cubicBezTo>
                    <a:pt x="128" y="40"/>
                    <a:pt x="128" y="40"/>
                    <a:pt x="128" y="40"/>
                  </a:cubicBezTo>
                  <a:cubicBezTo>
                    <a:pt x="133" y="40"/>
                    <a:pt x="133" y="40"/>
                    <a:pt x="133" y="40"/>
                  </a:cubicBezTo>
                  <a:cubicBezTo>
                    <a:pt x="133" y="26"/>
                    <a:pt x="133" y="26"/>
                    <a:pt x="133" y="26"/>
                  </a:cubicBezTo>
                  <a:cubicBezTo>
                    <a:pt x="133" y="21"/>
                    <a:pt x="128" y="17"/>
                    <a:pt x="123"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sp>
        <p:nvSpPr>
          <p:cNvPr id="32" name="Freeform 898"/>
          <p:cNvSpPr>
            <a:spLocks noEditPoints="1"/>
          </p:cNvSpPr>
          <p:nvPr/>
        </p:nvSpPr>
        <p:spPr bwMode="auto">
          <a:xfrm>
            <a:off x="1627332" y="4341672"/>
            <a:ext cx="787400" cy="541338"/>
          </a:xfrm>
          <a:custGeom>
            <a:avLst/>
            <a:gdLst>
              <a:gd name="T0" fmla="*/ 107 w 210"/>
              <a:gd name="T1" fmla="*/ 101 h 144"/>
              <a:gd name="T2" fmla="*/ 94 w 210"/>
              <a:gd name="T3" fmla="*/ 89 h 144"/>
              <a:gd name="T4" fmla="*/ 94 w 210"/>
              <a:gd name="T5" fmla="*/ 80 h 144"/>
              <a:gd name="T6" fmla="*/ 100 w 210"/>
              <a:gd name="T7" fmla="*/ 67 h 144"/>
              <a:gd name="T8" fmla="*/ 102 w 210"/>
              <a:gd name="T9" fmla="*/ 50 h 144"/>
              <a:gd name="T10" fmla="*/ 101 w 210"/>
              <a:gd name="T11" fmla="*/ 32 h 144"/>
              <a:gd name="T12" fmla="*/ 96 w 210"/>
              <a:gd name="T13" fmla="*/ 11 h 144"/>
              <a:gd name="T14" fmla="*/ 88 w 210"/>
              <a:gd name="T15" fmla="*/ 7 h 144"/>
              <a:gd name="T16" fmla="*/ 46 w 210"/>
              <a:gd name="T17" fmla="*/ 45 h 144"/>
              <a:gd name="T18" fmla="*/ 48 w 210"/>
              <a:gd name="T19" fmla="*/ 69 h 144"/>
              <a:gd name="T20" fmla="*/ 53 w 210"/>
              <a:gd name="T21" fmla="*/ 81 h 144"/>
              <a:gd name="T22" fmla="*/ 54 w 210"/>
              <a:gd name="T23" fmla="*/ 89 h 144"/>
              <a:gd name="T24" fmla="*/ 41 w 210"/>
              <a:gd name="T25" fmla="*/ 101 h 144"/>
              <a:gd name="T26" fmla="*/ 1 w 210"/>
              <a:gd name="T27" fmla="*/ 122 h 144"/>
              <a:gd name="T28" fmla="*/ 147 w 210"/>
              <a:gd name="T29" fmla="*/ 144 h 144"/>
              <a:gd name="T30" fmla="*/ 130 w 210"/>
              <a:gd name="T31" fmla="*/ 111 h 144"/>
              <a:gd name="T32" fmla="*/ 155 w 210"/>
              <a:gd name="T33" fmla="*/ 103 h 144"/>
              <a:gd name="T34" fmla="*/ 146 w 210"/>
              <a:gd name="T35" fmla="*/ 95 h 144"/>
              <a:gd name="T36" fmla="*/ 146 w 210"/>
              <a:gd name="T37" fmla="*/ 88 h 144"/>
              <a:gd name="T38" fmla="*/ 150 w 210"/>
              <a:gd name="T39" fmla="*/ 79 h 144"/>
              <a:gd name="T40" fmla="*/ 152 w 210"/>
              <a:gd name="T41" fmla="*/ 67 h 144"/>
              <a:gd name="T42" fmla="*/ 151 w 210"/>
              <a:gd name="T43" fmla="*/ 54 h 144"/>
              <a:gd name="T44" fmla="*/ 147 w 210"/>
              <a:gd name="T45" fmla="*/ 39 h 144"/>
              <a:gd name="T46" fmla="*/ 142 w 210"/>
              <a:gd name="T47" fmla="*/ 36 h 144"/>
              <a:gd name="T48" fmla="*/ 111 w 210"/>
              <a:gd name="T49" fmla="*/ 63 h 144"/>
              <a:gd name="T50" fmla="*/ 113 w 210"/>
              <a:gd name="T51" fmla="*/ 80 h 144"/>
              <a:gd name="T52" fmla="*/ 116 w 210"/>
              <a:gd name="T53" fmla="*/ 89 h 144"/>
              <a:gd name="T54" fmla="*/ 117 w 210"/>
              <a:gd name="T55" fmla="*/ 95 h 144"/>
              <a:gd name="T56" fmla="*/ 122 w 210"/>
              <a:gd name="T57" fmla="*/ 104 h 144"/>
              <a:gd name="T58" fmla="*/ 136 w 210"/>
              <a:gd name="T59" fmla="*/ 109 h 144"/>
              <a:gd name="T60" fmla="*/ 151 w 210"/>
              <a:gd name="T61" fmla="*/ 121 h 144"/>
              <a:gd name="T62" fmla="*/ 151 w 210"/>
              <a:gd name="T63" fmla="*/ 130 h 144"/>
              <a:gd name="T64" fmla="*/ 184 w 210"/>
              <a:gd name="T65" fmla="*/ 134 h 144"/>
              <a:gd name="T66" fmla="*/ 171 w 210"/>
              <a:gd name="T67" fmla="*/ 110 h 144"/>
              <a:gd name="T68" fmla="*/ 201 w 210"/>
              <a:gd name="T69" fmla="*/ 108 h 144"/>
              <a:gd name="T70" fmla="*/ 186 w 210"/>
              <a:gd name="T71" fmla="*/ 102 h 144"/>
              <a:gd name="T72" fmla="*/ 181 w 210"/>
              <a:gd name="T73" fmla="*/ 97 h 144"/>
              <a:gd name="T74" fmla="*/ 184 w 210"/>
              <a:gd name="T75" fmla="*/ 88 h 144"/>
              <a:gd name="T76" fmla="*/ 187 w 210"/>
              <a:gd name="T77" fmla="*/ 83 h 144"/>
              <a:gd name="T78" fmla="*/ 186 w 210"/>
              <a:gd name="T79" fmla="*/ 76 h 144"/>
              <a:gd name="T80" fmla="*/ 186 w 210"/>
              <a:gd name="T81" fmla="*/ 61 h 144"/>
              <a:gd name="T82" fmla="*/ 182 w 210"/>
              <a:gd name="T83" fmla="*/ 58 h 144"/>
              <a:gd name="T84" fmla="*/ 165 w 210"/>
              <a:gd name="T85" fmla="*/ 57 h 144"/>
              <a:gd name="T86" fmla="*/ 158 w 210"/>
              <a:gd name="T87" fmla="*/ 79 h 144"/>
              <a:gd name="T88" fmla="*/ 162 w 210"/>
              <a:gd name="T89" fmla="*/ 87 h 144"/>
              <a:gd name="T90" fmla="*/ 165 w 210"/>
              <a:gd name="T91" fmla="*/ 97 h 144"/>
              <a:gd name="T92" fmla="*/ 161 w 210"/>
              <a:gd name="T93" fmla="*/ 102 h 144"/>
              <a:gd name="T94" fmla="*/ 173 w 210"/>
              <a:gd name="T95" fmla="*/ 107 h 144"/>
              <a:gd name="T96" fmla="*/ 187 w 210"/>
              <a:gd name="T97" fmla="*/ 117 h 144"/>
              <a:gd name="T98" fmla="*/ 187 w 210"/>
              <a:gd name="T99" fmla="*/ 118 h 144"/>
              <a:gd name="T100" fmla="*/ 187 w 210"/>
              <a:gd name="T101" fmla="*/ 125 h 144"/>
              <a:gd name="T102" fmla="*/ 210 w 210"/>
              <a:gd name="T103" fmla="*/ 11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0" h="144">
                <a:moveTo>
                  <a:pt x="130" y="111"/>
                </a:moveTo>
                <a:cubicBezTo>
                  <a:pt x="122" y="108"/>
                  <a:pt x="114" y="104"/>
                  <a:pt x="107" y="101"/>
                </a:cubicBezTo>
                <a:cubicBezTo>
                  <a:pt x="105" y="100"/>
                  <a:pt x="102" y="100"/>
                  <a:pt x="100" y="99"/>
                </a:cubicBezTo>
                <a:cubicBezTo>
                  <a:pt x="98" y="98"/>
                  <a:pt x="95" y="92"/>
                  <a:pt x="94" y="89"/>
                </a:cubicBezTo>
                <a:cubicBezTo>
                  <a:pt x="93" y="89"/>
                  <a:pt x="91" y="89"/>
                  <a:pt x="90" y="88"/>
                </a:cubicBezTo>
                <a:cubicBezTo>
                  <a:pt x="90" y="84"/>
                  <a:pt x="93" y="84"/>
                  <a:pt x="94" y="80"/>
                </a:cubicBezTo>
                <a:cubicBezTo>
                  <a:pt x="95" y="77"/>
                  <a:pt x="94" y="73"/>
                  <a:pt x="96" y="71"/>
                </a:cubicBezTo>
                <a:cubicBezTo>
                  <a:pt x="97" y="69"/>
                  <a:pt x="99" y="69"/>
                  <a:pt x="100" y="67"/>
                </a:cubicBezTo>
                <a:cubicBezTo>
                  <a:pt x="101" y="66"/>
                  <a:pt x="102" y="63"/>
                  <a:pt x="102" y="61"/>
                </a:cubicBezTo>
                <a:cubicBezTo>
                  <a:pt x="103" y="58"/>
                  <a:pt x="103" y="53"/>
                  <a:pt x="102" y="50"/>
                </a:cubicBezTo>
                <a:cubicBezTo>
                  <a:pt x="101" y="48"/>
                  <a:pt x="100" y="48"/>
                  <a:pt x="100" y="46"/>
                </a:cubicBezTo>
                <a:cubicBezTo>
                  <a:pt x="100" y="43"/>
                  <a:pt x="101" y="34"/>
                  <a:pt x="101" y="32"/>
                </a:cubicBezTo>
                <a:cubicBezTo>
                  <a:pt x="101" y="26"/>
                  <a:pt x="101" y="22"/>
                  <a:pt x="100" y="17"/>
                </a:cubicBezTo>
                <a:cubicBezTo>
                  <a:pt x="100" y="17"/>
                  <a:pt x="98" y="12"/>
                  <a:pt x="96" y="11"/>
                </a:cubicBezTo>
                <a:cubicBezTo>
                  <a:pt x="91" y="10"/>
                  <a:pt x="91" y="10"/>
                  <a:pt x="91" y="10"/>
                </a:cubicBezTo>
                <a:cubicBezTo>
                  <a:pt x="88" y="7"/>
                  <a:pt x="88" y="7"/>
                  <a:pt x="88" y="7"/>
                </a:cubicBezTo>
                <a:cubicBezTo>
                  <a:pt x="77" y="0"/>
                  <a:pt x="64" y="5"/>
                  <a:pt x="57" y="8"/>
                </a:cubicBezTo>
                <a:cubicBezTo>
                  <a:pt x="48" y="11"/>
                  <a:pt x="41" y="25"/>
                  <a:pt x="46" y="45"/>
                </a:cubicBezTo>
                <a:cubicBezTo>
                  <a:pt x="46" y="49"/>
                  <a:pt x="44" y="50"/>
                  <a:pt x="44" y="52"/>
                </a:cubicBezTo>
                <a:cubicBezTo>
                  <a:pt x="44" y="56"/>
                  <a:pt x="44" y="66"/>
                  <a:pt x="48" y="69"/>
                </a:cubicBezTo>
                <a:cubicBezTo>
                  <a:pt x="49" y="69"/>
                  <a:pt x="51" y="70"/>
                  <a:pt x="51" y="69"/>
                </a:cubicBezTo>
                <a:cubicBezTo>
                  <a:pt x="52" y="73"/>
                  <a:pt x="52" y="77"/>
                  <a:pt x="53" y="81"/>
                </a:cubicBezTo>
                <a:cubicBezTo>
                  <a:pt x="54" y="84"/>
                  <a:pt x="56" y="84"/>
                  <a:pt x="57" y="88"/>
                </a:cubicBezTo>
                <a:cubicBezTo>
                  <a:pt x="54" y="89"/>
                  <a:pt x="54" y="89"/>
                  <a:pt x="54" y="89"/>
                </a:cubicBezTo>
                <a:cubicBezTo>
                  <a:pt x="52" y="92"/>
                  <a:pt x="50" y="98"/>
                  <a:pt x="47" y="99"/>
                </a:cubicBezTo>
                <a:cubicBezTo>
                  <a:pt x="45" y="100"/>
                  <a:pt x="43" y="100"/>
                  <a:pt x="41" y="101"/>
                </a:cubicBezTo>
                <a:cubicBezTo>
                  <a:pt x="34" y="104"/>
                  <a:pt x="25" y="108"/>
                  <a:pt x="18" y="111"/>
                </a:cubicBezTo>
                <a:cubicBezTo>
                  <a:pt x="11" y="114"/>
                  <a:pt x="3" y="115"/>
                  <a:pt x="1" y="122"/>
                </a:cubicBezTo>
                <a:cubicBezTo>
                  <a:pt x="1" y="127"/>
                  <a:pt x="0" y="138"/>
                  <a:pt x="0" y="144"/>
                </a:cubicBezTo>
                <a:cubicBezTo>
                  <a:pt x="147" y="144"/>
                  <a:pt x="147" y="144"/>
                  <a:pt x="147" y="144"/>
                </a:cubicBezTo>
                <a:cubicBezTo>
                  <a:pt x="147" y="138"/>
                  <a:pt x="147" y="127"/>
                  <a:pt x="147" y="122"/>
                </a:cubicBezTo>
                <a:cubicBezTo>
                  <a:pt x="145" y="115"/>
                  <a:pt x="137" y="114"/>
                  <a:pt x="130" y="111"/>
                </a:cubicBezTo>
                <a:close/>
                <a:moveTo>
                  <a:pt x="171" y="110"/>
                </a:moveTo>
                <a:cubicBezTo>
                  <a:pt x="166" y="108"/>
                  <a:pt x="160" y="105"/>
                  <a:pt x="155" y="103"/>
                </a:cubicBezTo>
                <a:cubicBezTo>
                  <a:pt x="153" y="103"/>
                  <a:pt x="152" y="102"/>
                  <a:pt x="150" y="102"/>
                </a:cubicBezTo>
                <a:cubicBezTo>
                  <a:pt x="149" y="101"/>
                  <a:pt x="147" y="97"/>
                  <a:pt x="146" y="95"/>
                </a:cubicBezTo>
                <a:cubicBezTo>
                  <a:pt x="145" y="94"/>
                  <a:pt x="144" y="94"/>
                  <a:pt x="143" y="94"/>
                </a:cubicBezTo>
                <a:cubicBezTo>
                  <a:pt x="143" y="91"/>
                  <a:pt x="145" y="91"/>
                  <a:pt x="146" y="88"/>
                </a:cubicBezTo>
                <a:cubicBezTo>
                  <a:pt x="147" y="86"/>
                  <a:pt x="146" y="84"/>
                  <a:pt x="147" y="82"/>
                </a:cubicBezTo>
                <a:cubicBezTo>
                  <a:pt x="148" y="80"/>
                  <a:pt x="150" y="80"/>
                  <a:pt x="150" y="79"/>
                </a:cubicBezTo>
                <a:cubicBezTo>
                  <a:pt x="151" y="78"/>
                  <a:pt x="152" y="76"/>
                  <a:pt x="152" y="75"/>
                </a:cubicBezTo>
                <a:cubicBezTo>
                  <a:pt x="152" y="72"/>
                  <a:pt x="153" y="69"/>
                  <a:pt x="152" y="67"/>
                </a:cubicBezTo>
                <a:cubicBezTo>
                  <a:pt x="151" y="65"/>
                  <a:pt x="150" y="65"/>
                  <a:pt x="150" y="64"/>
                </a:cubicBezTo>
                <a:cubicBezTo>
                  <a:pt x="150" y="62"/>
                  <a:pt x="151" y="55"/>
                  <a:pt x="151" y="54"/>
                </a:cubicBezTo>
                <a:cubicBezTo>
                  <a:pt x="151" y="50"/>
                  <a:pt x="151" y="47"/>
                  <a:pt x="150" y="43"/>
                </a:cubicBezTo>
                <a:cubicBezTo>
                  <a:pt x="150" y="43"/>
                  <a:pt x="149" y="40"/>
                  <a:pt x="147" y="39"/>
                </a:cubicBezTo>
                <a:cubicBezTo>
                  <a:pt x="144" y="38"/>
                  <a:pt x="144" y="38"/>
                  <a:pt x="144" y="38"/>
                </a:cubicBezTo>
                <a:cubicBezTo>
                  <a:pt x="142" y="36"/>
                  <a:pt x="142" y="36"/>
                  <a:pt x="142" y="36"/>
                </a:cubicBezTo>
                <a:cubicBezTo>
                  <a:pt x="133" y="31"/>
                  <a:pt x="124" y="35"/>
                  <a:pt x="120" y="37"/>
                </a:cubicBezTo>
                <a:cubicBezTo>
                  <a:pt x="113" y="39"/>
                  <a:pt x="108" y="49"/>
                  <a:pt x="111" y="63"/>
                </a:cubicBezTo>
                <a:cubicBezTo>
                  <a:pt x="112" y="66"/>
                  <a:pt x="110" y="67"/>
                  <a:pt x="110" y="68"/>
                </a:cubicBezTo>
                <a:cubicBezTo>
                  <a:pt x="110" y="71"/>
                  <a:pt x="111" y="78"/>
                  <a:pt x="113" y="80"/>
                </a:cubicBezTo>
                <a:cubicBezTo>
                  <a:pt x="114" y="80"/>
                  <a:pt x="116" y="81"/>
                  <a:pt x="116" y="81"/>
                </a:cubicBezTo>
                <a:cubicBezTo>
                  <a:pt x="116" y="84"/>
                  <a:pt x="116" y="86"/>
                  <a:pt x="116" y="89"/>
                </a:cubicBezTo>
                <a:cubicBezTo>
                  <a:pt x="117" y="91"/>
                  <a:pt x="119" y="91"/>
                  <a:pt x="119" y="94"/>
                </a:cubicBezTo>
                <a:cubicBezTo>
                  <a:pt x="117" y="95"/>
                  <a:pt x="117" y="95"/>
                  <a:pt x="117" y="95"/>
                </a:cubicBezTo>
                <a:cubicBezTo>
                  <a:pt x="116" y="96"/>
                  <a:pt x="115" y="99"/>
                  <a:pt x="114" y="100"/>
                </a:cubicBezTo>
                <a:cubicBezTo>
                  <a:pt x="117" y="101"/>
                  <a:pt x="119" y="103"/>
                  <a:pt x="122" y="104"/>
                </a:cubicBezTo>
                <a:cubicBezTo>
                  <a:pt x="125" y="105"/>
                  <a:pt x="128" y="106"/>
                  <a:pt x="131" y="108"/>
                </a:cubicBezTo>
                <a:cubicBezTo>
                  <a:pt x="133" y="108"/>
                  <a:pt x="134" y="109"/>
                  <a:pt x="136" y="109"/>
                </a:cubicBezTo>
                <a:cubicBezTo>
                  <a:pt x="141" y="111"/>
                  <a:pt x="148" y="114"/>
                  <a:pt x="150" y="121"/>
                </a:cubicBezTo>
                <a:cubicBezTo>
                  <a:pt x="151" y="121"/>
                  <a:pt x="151" y="121"/>
                  <a:pt x="151" y="121"/>
                </a:cubicBezTo>
                <a:cubicBezTo>
                  <a:pt x="151" y="122"/>
                  <a:pt x="151" y="122"/>
                  <a:pt x="151" y="122"/>
                </a:cubicBezTo>
                <a:cubicBezTo>
                  <a:pt x="151" y="124"/>
                  <a:pt x="151" y="127"/>
                  <a:pt x="151" y="130"/>
                </a:cubicBezTo>
                <a:cubicBezTo>
                  <a:pt x="151" y="131"/>
                  <a:pt x="151" y="133"/>
                  <a:pt x="151" y="134"/>
                </a:cubicBezTo>
                <a:cubicBezTo>
                  <a:pt x="184" y="134"/>
                  <a:pt x="184" y="134"/>
                  <a:pt x="184" y="134"/>
                </a:cubicBezTo>
                <a:cubicBezTo>
                  <a:pt x="184" y="130"/>
                  <a:pt x="184" y="121"/>
                  <a:pt x="184" y="118"/>
                </a:cubicBezTo>
                <a:cubicBezTo>
                  <a:pt x="182" y="113"/>
                  <a:pt x="176" y="112"/>
                  <a:pt x="171" y="110"/>
                </a:cubicBezTo>
                <a:close/>
                <a:moveTo>
                  <a:pt x="210" y="113"/>
                </a:moveTo>
                <a:cubicBezTo>
                  <a:pt x="208" y="110"/>
                  <a:pt x="204" y="109"/>
                  <a:pt x="201" y="108"/>
                </a:cubicBezTo>
                <a:cubicBezTo>
                  <a:pt x="197" y="106"/>
                  <a:pt x="193" y="105"/>
                  <a:pt x="190" y="103"/>
                </a:cubicBezTo>
                <a:cubicBezTo>
                  <a:pt x="188" y="103"/>
                  <a:pt x="187" y="103"/>
                  <a:pt x="186" y="102"/>
                </a:cubicBezTo>
                <a:cubicBezTo>
                  <a:pt x="185" y="101"/>
                  <a:pt x="184" y="99"/>
                  <a:pt x="183" y="97"/>
                </a:cubicBezTo>
                <a:cubicBezTo>
                  <a:pt x="183" y="97"/>
                  <a:pt x="182" y="97"/>
                  <a:pt x="181" y="97"/>
                </a:cubicBezTo>
                <a:cubicBezTo>
                  <a:pt x="181" y="95"/>
                  <a:pt x="183" y="95"/>
                  <a:pt x="183" y="93"/>
                </a:cubicBezTo>
                <a:cubicBezTo>
                  <a:pt x="184" y="91"/>
                  <a:pt x="183" y="89"/>
                  <a:pt x="184" y="88"/>
                </a:cubicBezTo>
                <a:cubicBezTo>
                  <a:pt x="185" y="87"/>
                  <a:pt x="186" y="87"/>
                  <a:pt x="186" y="86"/>
                </a:cubicBezTo>
                <a:cubicBezTo>
                  <a:pt x="187" y="86"/>
                  <a:pt x="187" y="84"/>
                  <a:pt x="187" y="83"/>
                </a:cubicBezTo>
                <a:cubicBezTo>
                  <a:pt x="188" y="82"/>
                  <a:pt x="188" y="79"/>
                  <a:pt x="187" y="78"/>
                </a:cubicBezTo>
                <a:cubicBezTo>
                  <a:pt x="187" y="77"/>
                  <a:pt x="186" y="77"/>
                  <a:pt x="186" y="76"/>
                </a:cubicBezTo>
                <a:cubicBezTo>
                  <a:pt x="186" y="74"/>
                  <a:pt x="187" y="70"/>
                  <a:pt x="187" y="69"/>
                </a:cubicBezTo>
                <a:cubicBezTo>
                  <a:pt x="187" y="66"/>
                  <a:pt x="187" y="64"/>
                  <a:pt x="186" y="61"/>
                </a:cubicBezTo>
                <a:cubicBezTo>
                  <a:pt x="186" y="61"/>
                  <a:pt x="185" y="59"/>
                  <a:pt x="184" y="58"/>
                </a:cubicBezTo>
                <a:cubicBezTo>
                  <a:pt x="182" y="58"/>
                  <a:pt x="182" y="58"/>
                  <a:pt x="182" y="58"/>
                </a:cubicBezTo>
                <a:cubicBezTo>
                  <a:pt x="180" y="57"/>
                  <a:pt x="180" y="57"/>
                  <a:pt x="180" y="57"/>
                </a:cubicBezTo>
                <a:cubicBezTo>
                  <a:pt x="175" y="53"/>
                  <a:pt x="168" y="55"/>
                  <a:pt x="165" y="57"/>
                </a:cubicBezTo>
                <a:cubicBezTo>
                  <a:pt x="160" y="58"/>
                  <a:pt x="157" y="65"/>
                  <a:pt x="159" y="75"/>
                </a:cubicBezTo>
                <a:cubicBezTo>
                  <a:pt x="160" y="77"/>
                  <a:pt x="158" y="78"/>
                  <a:pt x="158" y="79"/>
                </a:cubicBezTo>
                <a:cubicBezTo>
                  <a:pt x="158" y="81"/>
                  <a:pt x="159" y="86"/>
                  <a:pt x="160" y="87"/>
                </a:cubicBezTo>
                <a:cubicBezTo>
                  <a:pt x="161" y="87"/>
                  <a:pt x="162" y="87"/>
                  <a:pt x="162" y="87"/>
                </a:cubicBezTo>
                <a:cubicBezTo>
                  <a:pt x="162" y="89"/>
                  <a:pt x="162" y="91"/>
                  <a:pt x="163" y="93"/>
                </a:cubicBezTo>
                <a:cubicBezTo>
                  <a:pt x="163" y="95"/>
                  <a:pt x="164" y="95"/>
                  <a:pt x="165" y="97"/>
                </a:cubicBezTo>
                <a:cubicBezTo>
                  <a:pt x="163" y="97"/>
                  <a:pt x="163" y="97"/>
                  <a:pt x="163" y="97"/>
                </a:cubicBezTo>
                <a:cubicBezTo>
                  <a:pt x="163" y="98"/>
                  <a:pt x="162" y="101"/>
                  <a:pt x="161" y="102"/>
                </a:cubicBezTo>
                <a:cubicBezTo>
                  <a:pt x="162" y="103"/>
                  <a:pt x="164" y="103"/>
                  <a:pt x="166" y="104"/>
                </a:cubicBezTo>
                <a:cubicBezTo>
                  <a:pt x="168" y="105"/>
                  <a:pt x="171" y="106"/>
                  <a:pt x="173" y="107"/>
                </a:cubicBezTo>
                <a:cubicBezTo>
                  <a:pt x="174" y="107"/>
                  <a:pt x="175" y="108"/>
                  <a:pt x="176" y="108"/>
                </a:cubicBezTo>
                <a:cubicBezTo>
                  <a:pt x="180" y="110"/>
                  <a:pt x="185" y="111"/>
                  <a:pt x="187" y="117"/>
                </a:cubicBezTo>
                <a:cubicBezTo>
                  <a:pt x="187" y="117"/>
                  <a:pt x="187" y="117"/>
                  <a:pt x="187" y="117"/>
                </a:cubicBezTo>
                <a:cubicBezTo>
                  <a:pt x="187" y="118"/>
                  <a:pt x="187" y="118"/>
                  <a:pt x="187" y="118"/>
                </a:cubicBezTo>
                <a:cubicBezTo>
                  <a:pt x="187" y="119"/>
                  <a:pt x="187" y="121"/>
                  <a:pt x="187" y="124"/>
                </a:cubicBezTo>
                <a:cubicBezTo>
                  <a:pt x="187" y="124"/>
                  <a:pt x="187" y="124"/>
                  <a:pt x="187" y="125"/>
                </a:cubicBezTo>
                <a:cubicBezTo>
                  <a:pt x="210" y="125"/>
                  <a:pt x="210" y="125"/>
                  <a:pt x="210" y="125"/>
                </a:cubicBezTo>
                <a:cubicBezTo>
                  <a:pt x="210" y="121"/>
                  <a:pt x="210" y="116"/>
                  <a:pt x="210" y="113"/>
                </a:cubicBezTo>
                <a:close/>
              </a:path>
            </a:pathLst>
          </a:custGeom>
          <a:solidFill>
            <a:schemeClr val="bg1"/>
          </a:solidFill>
          <a:ln>
            <a:noFill/>
          </a:ln>
        </p:spPr>
        <p:txBody>
          <a:bodyPr vert="horz" wrap="square" lIns="91440" tIns="45720" rIns="91440" bIns="45720" numCol="1" anchor="t" anchorCtr="0" compatLnSpc="1"/>
          <a:lstStyle/>
          <a:p>
            <a:endParaRPr lang="en-US" dirty="0"/>
          </a:p>
        </p:txBody>
      </p:sp>
      <p:sp>
        <p:nvSpPr>
          <p:cNvPr id="34" name="矩形 33"/>
          <p:cNvSpPr/>
          <p:nvPr/>
        </p:nvSpPr>
        <p:spPr>
          <a:xfrm>
            <a:off x="2521473" y="2451059"/>
            <a:ext cx="2979215"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分析企业网络营销平台的构建方式</a:t>
            </a:r>
            <a:endParaRPr lang="en-US" altLang="zh-CN" sz="2400" dirty="0">
              <a:solidFill>
                <a:schemeClr val="tx1">
                  <a:lumMod val="75000"/>
                  <a:lumOff val="25000"/>
                </a:schemeClr>
              </a:solidFill>
            </a:endParaRPr>
          </a:p>
        </p:txBody>
      </p:sp>
      <p:sp>
        <p:nvSpPr>
          <p:cNvPr id="35" name="矩形 34"/>
          <p:cNvSpPr/>
          <p:nvPr/>
        </p:nvSpPr>
        <p:spPr>
          <a:xfrm>
            <a:off x="7418745" y="2139280"/>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5.1.2</a:t>
            </a:r>
            <a:endParaRPr lang="zh-CN" altLang="en-US" sz="2400" b="1" dirty="0">
              <a:latin typeface="+mj-ea"/>
            </a:endParaRPr>
          </a:p>
        </p:txBody>
      </p:sp>
      <p:sp>
        <p:nvSpPr>
          <p:cNvPr id="36" name="矩形 35"/>
          <p:cNvSpPr/>
          <p:nvPr/>
        </p:nvSpPr>
        <p:spPr>
          <a:xfrm>
            <a:off x="7386378" y="2451059"/>
            <a:ext cx="3165773"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了解企业自建网站的优势</a:t>
            </a:r>
            <a:endParaRPr lang="en-US" altLang="zh-CN" sz="2400" dirty="0">
              <a:solidFill>
                <a:schemeClr val="tx1">
                  <a:lumMod val="75000"/>
                  <a:lumOff val="25000"/>
                </a:schemeClr>
              </a:solidFill>
            </a:endParaRPr>
          </a:p>
        </p:txBody>
      </p:sp>
      <p:sp>
        <p:nvSpPr>
          <p:cNvPr id="39" name="矩形 38"/>
          <p:cNvSpPr/>
          <p:nvPr/>
        </p:nvSpPr>
        <p:spPr>
          <a:xfrm>
            <a:off x="2535784" y="4104309"/>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5.1.3</a:t>
            </a:r>
            <a:endParaRPr lang="zh-CN" altLang="en-US" sz="2400" b="1" dirty="0" smtClean="0">
              <a:latin typeface="+mj-ea"/>
            </a:endParaRPr>
          </a:p>
        </p:txBody>
      </p:sp>
      <p:sp>
        <p:nvSpPr>
          <p:cNvPr id="40" name="矩形 39"/>
          <p:cNvSpPr/>
          <p:nvPr/>
        </p:nvSpPr>
        <p:spPr>
          <a:xfrm>
            <a:off x="2503417" y="4416088"/>
            <a:ext cx="3165773"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利用第三方电子商务平台创设企业店铺</a:t>
            </a:r>
            <a:endParaRPr lang="en-US" altLang="zh-CN" sz="2400"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自定义 5">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954F72"/>
      </a:folHlink>
    </a:clrScheme>
    <a:fontScheme name="自定义 4">
      <a:majorFont>
        <a:latin typeface="MS PGothic"/>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8944</Words>
  <Application>WPS 演示</Application>
  <PresentationFormat>自定义</PresentationFormat>
  <Paragraphs>633</Paragraphs>
  <Slides>43</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43</vt:i4>
      </vt:variant>
    </vt:vector>
  </HeadingPairs>
  <TitlesOfParts>
    <vt:vector size="57" baseType="lpstr">
      <vt:lpstr>Arial</vt:lpstr>
      <vt:lpstr>宋体</vt:lpstr>
      <vt:lpstr>Wingdings</vt:lpstr>
      <vt:lpstr>Helvetica</vt:lpstr>
      <vt:lpstr>Times New Roman</vt:lpstr>
      <vt:lpstr>Calibri</vt:lpstr>
      <vt:lpstr>楷体_GB2312</vt:lpstr>
      <vt:lpstr>新宋体</vt:lpstr>
      <vt:lpstr>微软雅黑</vt:lpstr>
      <vt:lpstr>Arial Unicode MS</vt:lpstr>
      <vt:lpstr>MS PGothic</vt:lpstr>
      <vt:lpstr>Times New Roman</vt:lpstr>
      <vt:lpstr>黑体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
  <cp:lastModifiedBy>黄璐</cp:lastModifiedBy>
  <cp:revision>171</cp:revision>
  <dcterms:created xsi:type="dcterms:W3CDTF">2015-01-10T17:33:00Z</dcterms:created>
  <dcterms:modified xsi:type="dcterms:W3CDTF">2020-06-03T01:52:01Z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2052-11.1.0.9740</vt:lpwstr>
  </property>
</Properties>
</file>