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92" r:id="rId3"/>
    <p:sldId id="258" r:id="rId4"/>
    <p:sldId id="293" r:id="rId5"/>
    <p:sldId id="261" r:id="rId6"/>
    <p:sldId id="294" r:id="rId7"/>
    <p:sldId id="262" r:id="rId8"/>
    <p:sldId id="263" r:id="rId9"/>
    <p:sldId id="264" r:id="rId10"/>
    <p:sldId id="265" r:id="rId11"/>
    <p:sldId id="275" r:id="rId12"/>
    <p:sldId id="276" r:id="rId13"/>
    <p:sldId id="271" r:id="rId14"/>
    <p:sldId id="272" r:id="rId15"/>
    <p:sldId id="273" r:id="rId16"/>
    <p:sldId id="266" r:id="rId17"/>
    <p:sldId id="267" r:id="rId18"/>
    <p:sldId id="268" r:id="rId19"/>
    <p:sldId id="257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5D13-E8D7-4B76-9DE9-D236211F1982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E2B0-FBCF-458B-BD6B-1A9D1B69E9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3671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5D13-E8D7-4B76-9DE9-D236211F1982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E2B0-FBCF-458B-BD6B-1A9D1B69E9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280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5D13-E8D7-4B76-9DE9-D236211F1982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E2B0-FBCF-458B-BD6B-1A9D1B69E9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0214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1837592" y="6383215"/>
            <a:ext cx="1326713" cy="475200"/>
          </a:xfrm>
          <a:prstGeom prst="rect">
            <a:avLst/>
          </a:prstGeom>
          <a:solidFill>
            <a:schemeClr val="tx1">
              <a:lumMod val="65000"/>
              <a:lumOff val="35000"/>
              <a:alpha val="6196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8"/>
          <p:cNvSpPr txBox="1"/>
          <p:nvPr userDrawn="1"/>
        </p:nvSpPr>
        <p:spPr>
          <a:xfrm>
            <a:off x="1761757" y="6388831"/>
            <a:ext cx="157476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CN" sz="2400" kern="1200" dirty="0">
                <a:solidFill>
                  <a:schemeClr val="bg1"/>
                </a:solidFill>
                <a:latin typeface="汉仪综艺体简" pitchFamily="49" charset="-122"/>
                <a:ea typeface="汉仪综艺体简" pitchFamily="49" charset="-122"/>
                <a:cs typeface="+mn-cs"/>
              </a:rPr>
              <a:t>Unit 5</a:t>
            </a:r>
            <a:endParaRPr lang="zh-CN" altLang="en-US" sz="2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3275449" y="6422376"/>
            <a:ext cx="3070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zh-CN" sz="20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Game Isn’t Nothing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3118012" y="6461928"/>
            <a:ext cx="61547" cy="3600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1014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1837592" y="6383215"/>
            <a:ext cx="1326713" cy="475200"/>
          </a:xfrm>
          <a:prstGeom prst="rect">
            <a:avLst/>
          </a:prstGeom>
          <a:solidFill>
            <a:schemeClr val="tx1">
              <a:lumMod val="65000"/>
              <a:lumOff val="35000"/>
              <a:alpha val="6196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8"/>
          <p:cNvSpPr txBox="1"/>
          <p:nvPr userDrawn="1"/>
        </p:nvSpPr>
        <p:spPr>
          <a:xfrm>
            <a:off x="1761757" y="6388831"/>
            <a:ext cx="157476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CN" sz="2400" kern="1200" dirty="0">
                <a:solidFill>
                  <a:schemeClr val="bg1"/>
                </a:solidFill>
                <a:latin typeface="汉仪综艺体简" pitchFamily="49" charset="-122"/>
                <a:ea typeface="汉仪综艺体简" pitchFamily="49" charset="-122"/>
                <a:cs typeface="+mn-cs"/>
              </a:rPr>
              <a:t>Unit 5</a:t>
            </a:r>
            <a:endParaRPr lang="zh-CN" altLang="en-US" sz="2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3275449" y="6422376"/>
            <a:ext cx="3070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zh-CN" sz="20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Game Isn’t Nothing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3118012" y="6461928"/>
            <a:ext cx="61547" cy="3600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7382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1837592" y="6383215"/>
            <a:ext cx="1326713" cy="475200"/>
          </a:xfrm>
          <a:prstGeom prst="rect">
            <a:avLst/>
          </a:prstGeom>
          <a:solidFill>
            <a:schemeClr val="tx1">
              <a:lumMod val="65000"/>
              <a:lumOff val="35000"/>
              <a:alpha val="6196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8"/>
          <p:cNvSpPr txBox="1"/>
          <p:nvPr userDrawn="1"/>
        </p:nvSpPr>
        <p:spPr>
          <a:xfrm>
            <a:off x="1761757" y="6388831"/>
            <a:ext cx="157476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CN" sz="2400" kern="1200" dirty="0">
                <a:solidFill>
                  <a:schemeClr val="bg1"/>
                </a:solidFill>
                <a:latin typeface="汉仪综艺体简" pitchFamily="49" charset="-122"/>
                <a:ea typeface="汉仪综艺体简" pitchFamily="49" charset="-122"/>
                <a:cs typeface="+mn-cs"/>
              </a:rPr>
              <a:t>Unit 5</a:t>
            </a:r>
            <a:endParaRPr lang="zh-CN" altLang="en-US" sz="2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3275449" y="6422376"/>
            <a:ext cx="3070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zh-CN" sz="20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Game Isn’t Nothing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3118012" y="6461928"/>
            <a:ext cx="61547" cy="3600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999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1837592" y="6383215"/>
            <a:ext cx="1326713" cy="475200"/>
          </a:xfrm>
          <a:prstGeom prst="rect">
            <a:avLst/>
          </a:prstGeom>
          <a:solidFill>
            <a:schemeClr val="tx1">
              <a:lumMod val="65000"/>
              <a:lumOff val="35000"/>
              <a:alpha val="6196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8"/>
          <p:cNvSpPr txBox="1"/>
          <p:nvPr userDrawn="1"/>
        </p:nvSpPr>
        <p:spPr>
          <a:xfrm>
            <a:off x="1761757" y="6388831"/>
            <a:ext cx="157476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CN" sz="2400" kern="1200" dirty="0">
                <a:solidFill>
                  <a:schemeClr val="bg1"/>
                </a:solidFill>
                <a:latin typeface="汉仪综艺体简" pitchFamily="49" charset="-122"/>
                <a:ea typeface="汉仪综艺体简" pitchFamily="49" charset="-122"/>
                <a:cs typeface="+mn-cs"/>
              </a:rPr>
              <a:t>Unit 5</a:t>
            </a:r>
            <a:endParaRPr lang="zh-CN" altLang="en-US" sz="2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3275449" y="6422376"/>
            <a:ext cx="3070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zh-CN" sz="20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Game Isn’t Nothing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3118012" y="6461928"/>
            <a:ext cx="61547" cy="3600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5662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1837592" y="6383215"/>
            <a:ext cx="1326713" cy="475200"/>
          </a:xfrm>
          <a:prstGeom prst="rect">
            <a:avLst/>
          </a:prstGeom>
          <a:solidFill>
            <a:schemeClr val="tx1">
              <a:lumMod val="65000"/>
              <a:lumOff val="35000"/>
              <a:alpha val="6196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8"/>
          <p:cNvSpPr txBox="1"/>
          <p:nvPr userDrawn="1"/>
        </p:nvSpPr>
        <p:spPr>
          <a:xfrm>
            <a:off x="1761757" y="6388831"/>
            <a:ext cx="157476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CN" sz="2400" kern="1200" dirty="0">
                <a:solidFill>
                  <a:schemeClr val="bg1"/>
                </a:solidFill>
                <a:latin typeface="汉仪综艺体简" pitchFamily="49" charset="-122"/>
                <a:ea typeface="汉仪综艺体简" pitchFamily="49" charset="-122"/>
                <a:cs typeface="+mn-cs"/>
              </a:rPr>
              <a:t>Unit 5</a:t>
            </a:r>
            <a:endParaRPr lang="zh-CN" altLang="en-US" sz="2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3275449" y="6422376"/>
            <a:ext cx="30702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zh-CN" sz="20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 Game Isn’t Nothing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3118012" y="6461928"/>
            <a:ext cx="61547" cy="3600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0955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5D13-E8D7-4B76-9DE9-D236211F1982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E2B0-FBCF-458B-BD6B-1A9D1B69E9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213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5D13-E8D7-4B76-9DE9-D236211F1982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E2B0-FBCF-458B-BD6B-1A9D1B69E9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80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5D13-E8D7-4B76-9DE9-D236211F1982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E2B0-FBCF-458B-BD6B-1A9D1B69E9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4488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5D13-E8D7-4B76-9DE9-D236211F1982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E2B0-FBCF-458B-BD6B-1A9D1B69E9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2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5D13-E8D7-4B76-9DE9-D236211F1982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E2B0-FBCF-458B-BD6B-1A9D1B69E9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4099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5D13-E8D7-4B76-9DE9-D236211F1982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E2B0-FBCF-458B-BD6B-1A9D1B69E9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6248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5D13-E8D7-4B76-9DE9-D236211F1982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E2B0-FBCF-458B-BD6B-1A9D1B69E9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934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5D13-E8D7-4B76-9DE9-D236211F1982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FE2B0-FBCF-458B-BD6B-1A9D1B69E9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8353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D5D13-E8D7-4B76-9DE9-D236211F1982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FE2B0-FBCF-458B-BD6B-1A9D1B69E9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292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microsoft.com/office/2007/relationships/media" Target="file:///C:\Users\lenovo\Desktop\U5%20TEXT%20B\B-1%20New%20Words.wav" TargetMode="External"/><Relationship Id="rId7" Type="http://schemas.openxmlformats.org/officeDocument/2006/relationships/tags" Target="../tags/tag5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10" Type="http://schemas.openxmlformats.org/officeDocument/2006/relationships/image" Target="../media/image9.png"/><Relationship Id="rId4" Type="http://schemas.openxmlformats.org/officeDocument/2006/relationships/audio" Target="file:///C:\Users\lenovo\Desktop\U5%20TEXT%20B\B-1%20New%20Words.wav" TargetMode="External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file:///C:\Users\lenovo\Desktop\U5%20TEXT%20B\B-2%20New%20Words.wav" TargetMode="External"/><Relationship Id="rId1" Type="http://schemas.microsoft.com/office/2007/relationships/media" Target="file:///C:\Users\lenovo\Desktop\U5%20TEXT%20B\B-2%20New%20Words.wav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4.png"/><Relationship Id="rId2" Type="http://schemas.openxmlformats.org/officeDocument/2006/relationships/audio" Target="file:///C:\Users\lenovo\Desktop\U5%20TEXT%20B\B-3%20Phrases%20and%20Expressions.wav" TargetMode="External"/><Relationship Id="rId1" Type="http://schemas.microsoft.com/office/2007/relationships/media" Target="file:///C:\Users\lenovo\Desktop\U5%20TEXT%20B\B-3%20Phrases%20and%20Expressions.wav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3946783" y="2992825"/>
            <a:ext cx="4810850" cy="70788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altLang="zh-CN" sz="4000" dirty="0"/>
              <a:t>Your Life Is Tetris</a:t>
            </a:r>
            <a:endParaRPr lang="zh-CN" altLang="en-US" sz="4000" dirty="0"/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714964" y="1666752"/>
            <a:ext cx="5042669" cy="1015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chemeClr val="accent2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altLang="zh-CN" sz="6000" dirty="0"/>
              <a:t>Unit 5 Text B</a:t>
            </a:r>
            <a:endParaRPr lang="zh-CN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73691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733969"/>
            <a:ext cx="2084281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after playing Tetris 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1883" y="2620160"/>
            <a:ext cx="1080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(</a:t>
            </a:r>
            <a:r>
              <a:rPr lang="en-US" altLang="zh-CN" dirty="0" smtClean="0">
                <a:solidFill>
                  <a:srgbClr val="FF0000"/>
                </a:solidFill>
              </a:rPr>
              <a:t>para.7)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6" name="TextBox 4"/>
          <p:cNvSpPr txBox="1"/>
          <p:nvPr/>
        </p:nvSpPr>
        <p:spPr>
          <a:xfrm>
            <a:off x="-1" y="1789163"/>
            <a:ext cx="222349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understanding of Tetris and life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右箭头 13"/>
          <p:cNvSpPr/>
          <p:nvPr/>
        </p:nvSpPr>
        <p:spPr>
          <a:xfrm>
            <a:off x="2223499" y="2079448"/>
            <a:ext cx="854552" cy="22587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4"/>
          <p:cNvSpPr txBox="1"/>
          <p:nvPr/>
        </p:nvSpPr>
        <p:spPr>
          <a:xfrm>
            <a:off x="3078051" y="1951429"/>
            <a:ext cx="6380772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r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ealize the </a:t>
            </a:r>
            <a:r>
              <a:rPr lang="en-US" altLang="zh-CN" sz="2400" u="sng" dirty="0" smtClean="0">
                <a:latin typeface="Calibri" pitchFamily="34" charset="0"/>
                <a:cs typeface="Calibri" pitchFamily="34" charset="0"/>
              </a:rPr>
              <a:t>                      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of playing chess and Tetris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Box 4"/>
          <p:cNvSpPr txBox="1"/>
          <p:nvPr/>
        </p:nvSpPr>
        <p:spPr>
          <a:xfrm>
            <a:off x="2931070" y="2758659"/>
            <a:ext cx="2027296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         chess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TextBox 4"/>
          <p:cNvSpPr txBox="1"/>
          <p:nvPr/>
        </p:nvSpPr>
        <p:spPr>
          <a:xfrm>
            <a:off x="2931071" y="3543491"/>
            <a:ext cx="2297752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 a closed</a:t>
            </a:r>
            <a:r>
              <a:rPr lang="en-US" altLang="zh-CN" sz="2400" u="sng" dirty="0" smtClean="0">
                <a:latin typeface="Calibri" pitchFamily="34" charset="0"/>
                <a:cs typeface="Calibri" pitchFamily="34" charset="0"/>
              </a:rPr>
              <a:t>              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.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079947" y="3543490"/>
            <a:ext cx="10510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system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Box 4"/>
          <p:cNvSpPr txBox="1"/>
          <p:nvPr/>
        </p:nvSpPr>
        <p:spPr>
          <a:xfrm>
            <a:off x="2931070" y="4266714"/>
            <a:ext cx="2555330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s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ee twenty moves into the future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TextBox 4"/>
          <p:cNvSpPr txBox="1"/>
          <p:nvPr/>
        </p:nvSpPr>
        <p:spPr>
          <a:xfrm>
            <a:off x="6100977" y="2677423"/>
            <a:ext cx="1081825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  Tetris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TextBox 4"/>
          <p:cNvSpPr txBox="1"/>
          <p:nvPr/>
        </p:nvSpPr>
        <p:spPr>
          <a:xfrm>
            <a:off x="6100977" y="3543489"/>
            <a:ext cx="2320435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  an open system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左大括号 28"/>
          <p:cNvSpPr/>
          <p:nvPr/>
        </p:nvSpPr>
        <p:spPr>
          <a:xfrm>
            <a:off x="8421412" y="2677423"/>
            <a:ext cx="452132" cy="2339052"/>
          </a:xfrm>
          <a:prstGeom prst="lef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TextBox 4"/>
          <p:cNvSpPr txBox="1"/>
          <p:nvPr/>
        </p:nvSpPr>
        <p:spPr>
          <a:xfrm>
            <a:off x="8873544" y="2573993"/>
            <a:ext cx="3290408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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only know what the next </a:t>
            </a:r>
            <a:r>
              <a:rPr lang="en-US" altLang="zh-CN" sz="2400" u="sng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                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 is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9684793" y="2908255"/>
            <a:ext cx="8547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piece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TextBox 4"/>
          <p:cNvSpPr txBox="1"/>
          <p:nvPr/>
        </p:nvSpPr>
        <p:spPr>
          <a:xfrm>
            <a:off x="8873544" y="3565889"/>
            <a:ext cx="3290408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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play for the present moment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TextBox 4"/>
          <p:cNvSpPr txBox="1"/>
          <p:nvPr/>
        </p:nvSpPr>
        <p:spPr>
          <a:xfrm>
            <a:off x="8899300" y="4682212"/>
            <a:ext cx="3292700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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impossible </a:t>
            </a:r>
          </a:p>
          <a:p>
            <a:r>
              <a:rPr lang="en-US" altLang="zh-CN" sz="2400" dirty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to</a:t>
            </a:r>
            <a:r>
              <a:rPr lang="en-US" altLang="zh-CN" sz="2400" u="sng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                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the situation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9351100" y="5051544"/>
            <a:ext cx="10686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predict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4528431" y="1904578"/>
            <a:ext cx="15725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differences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21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6" grpId="0" animBg="1"/>
      <p:bldP spid="14" grpId="0" animBg="1"/>
      <p:bldP spid="15" grpId="0" animBg="1"/>
      <p:bldP spid="17" grpId="0" animBg="1"/>
      <p:bldP spid="24" grpId="0" animBg="1"/>
      <p:bldP spid="25" grpId="0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 animBg="1"/>
      <p:bldP spid="33" grpId="0" animBg="1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475" y="423747"/>
            <a:ext cx="5835868" cy="48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2971160" y="1626831"/>
            <a:ext cx="884161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1   The author stopped playing chess when he ____________.</a:t>
            </a:r>
          </a:p>
          <a:p>
            <a:pPr>
              <a:lnSpc>
                <a:spcPct val="130000"/>
              </a:lnSpc>
            </a:pP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    A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was seven 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B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was eleven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C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got a cell phone 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D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got a </a:t>
            </a:r>
            <a:r>
              <a:rPr lang="en-US" altLang="zh-CN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computer</a:t>
            </a:r>
          </a:p>
          <a:p>
            <a:pPr>
              <a:lnSpc>
                <a:spcPct val="130000"/>
              </a:lnSpc>
            </a:pP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  <a:ea typeface="宋体" pitchFamily="2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2   Which of the following games were still on the author’s phone?</a:t>
            </a:r>
          </a:p>
          <a:p>
            <a:pPr>
              <a:lnSpc>
                <a:spcPct val="13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 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A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Chess. 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B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Tetris. 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C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Snapchat.  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D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All of the above</a:t>
            </a:r>
            <a:r>
              <a:rPr lang="en-US" altLang="zh-CN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</a:t>
            </a:r>
          </a:p>
          <a:p>
            <a:pPr>
              <a:lnSpc>
                <a:spcPct val="130000"/>
              </a:lnSpc>
            </a:pPr>
            <a:endParaRPr lang="en-US" altLang="zh-CN" sz="2000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  <a:ea typeface="宋体" pitchFamily="2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3   In Tetris, you have ____________ opponent(s).</a:t>
            </a:r>
          </a:p>
          <a:p>
            <a:pPr>
              <a:lnSpc>
                <a:spcPct val="13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 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A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one  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B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two 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C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three  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D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no</a:t>
            </a:r>
          </a:p>
        </p:txBody>
      </p:sp>
      <p:sp>
        <p:nvSpPr>
          <p:cNvPr id="4" name="矩形 3"/>
          <p:cNvSpPr/>
          <p:nvPr/>
        </p:nvSpPr>
        <p:spPr>
          <a:xfrm>
            <a:off x="9084474" y="1518256"/>
            <a:ext cx="4443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C</a:t>
            </a:r>
            <a:endParaRPr lang="zh-CN" altLang="en-US" sz="2800" dirty="0">
              <a:solidFill>
                <a:schemeClr val="accent6">
                  <a:lumMod val="60000"/>
                  <a:lumOff val="40000"/>
                </a:schemeClr>
              </a:solidFill>
              <a:latin typeface="Comic Sans MS" pitchFamily="66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C4DED292-FFFF-4397-8955-C6850FE3230D}"/>
              </a:ext>
            </a:extLst>
          </p:cNvPr>
          <p:cNvSpPr/>
          <p:nvPr/>
        </p:nvSpPr>
        <p:spPr>
          <a:xfrm>
            <a:off x="10924133" y="2766536"/>
            <a:ext cx="5180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B</a:t>
            </a:r>
            <a:endParaRPr lang="zh-CN" altLang="en-US" sz="2800" dirty="0">
              <a:solidFill>
                <a:schemeClr val="accent6">
                  <a:lumMod val="60000"/>
                  <a:lumOff val="40000"/>
                </a:schemeClr>
              </a:solidFill>
              <a:latin typeface="Comic Sans MS" pitchFamily="66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="" xmlns:a16="http://schemas.microsoft.com/office/drawing/2014/main" id="{D3EB06B3-CD12-4F14-85C8-C0A91AA0EE3A}"/>
              </a:ext>
            </a:extLst>
          </p:cNvPr>
          <p:cNvSpPr/>
          <p:nvPr/>
        </p:nvSpPr>
        <p:spPr>
          <a:xfrm>
            <a:off x="6384965" y="3947644"/>
            <a:ext cx="4443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D</a:t>
            </a:r>
            <a:endParaRPr lang="zh-CN" altLang="en-US" sz="2800" dirty="0">
              <a:solidFill>
                <a:schemeClr val="accent6">
                  <a:lumMod val="60000"/>
                  <a:lumOff val="40000"/>
                </a:schemeClr>
              </a:solidFill>
              <a:latin typeface="Comic Sans MS" pitchFamily="66" charset="0"/>
              <a:ea typeface="宋体" pitchFamily="2" charset="-122"/>
              <a:cs typeface="Times New Roman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745232AC-5127-48E9-88AE-A3F89E406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35206"/>
            <a:ext cx="3487479" cy="524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1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="" xmlns:a16="http://schemas.microsoft.com/office/drawing/2014/main" id="{1E02CF59-B339-4214-897D-5997E7D00EB6}"/>
              </a:ext>
            </a:extLst>
          </p:cNvPr>
          <p:cNvSpPr/>
          <p:nvPr/>
        </p:nvSpPr>
        <p:spPr>
          <a:xfrm>
            <a:off x="1228548" y="1347610"/>
            <a:ext cx="973490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4    According to the author, Tetris and life are similar because_________.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     A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they are for the present and you cannot control the future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  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B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they are for the future and you can predict what will happen in the future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  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C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they are complicated in nature and we should do nothing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  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D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Tetris can be treated as the real life we have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5    According to the text, which one is correct?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  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A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The author’s attitude towards Tetris is negative.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  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B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The author’s attitude towards Tetris is positive.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  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C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The author likes to play Tetris and chess sometimes.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     </a:t>
            </a:r>
            <a:r>
              <a:rPr lang="en-US" altLang="zh-CN" sz="2000" dirty="0">
                <a:solidFill>
                  <a:schemeClr val="accent2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D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. The author gave up gaming when he was fifteen years old.</a:t>
            </a:r>
          </a:p>
        </p:txBody>
      </p:sp>
      <p:sp>
        <p:nvSpPr>
          <p:cNvPr id="4" name="矩形 3"/>
          <p:cNvSpPr/>
          <p:nvPr/>
        </p:nvSpPr>
        <p:spPr>
          <a:xfrm>
            <a:off x="9230006" y="1305078"/>
            <a:ext cx="5549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A</a:t>
            </a:r>
            <a:endParaRPr lang="zh-CN" altLang="en-US" sz="2800" dirty="0">
              <a:solidFill>
                <a:schemeClr val="accent6">
                  <a:lumMod val="60000"/>
                  <a:lumOff val="40000"/>
                </a:schemeClr>
              </a:solidFill>
              <a:latin typeface="Comic Sans MS" pitchFamily="66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E81369EF-80C8-4FB0-B13D-243D01E83CD5}"/>
              </a:ext>
            </a:extLst>
          </p:cNvPr>
          <p:cNvSpPr/>
          <p:nvPr/>
        </p:nvSpPr>
        <p:spPr>
          <a:xfrm>
            <a:off x="7946009" y="3702100"/>
            <a:ext cx="5180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B</a:t>
            </a:r>
            <a:endParaRPr lang="zh-CN" altLang="en-US" sz="2800" dirty="0">
              <a:solidFill>
                <a:schemeClr val="accent6">
                  <a:lumMod val="60000"/>
                  <a:lumOff val="40000"/>
                </a:schemeClr>
              </a:solidFill>
              <a:latin typeface="Comic Sans MS" pitchFamily="66" charset="0"/>
              <a:ea typeface="宋体" pitchFamily="2" charset="-122"/>
              <a:cs typeface="Times New Roman" pitchFamily="18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A8E48145-C867-479E-8798-15452490F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475" y="423747"/>
            <a:ext cx="5835868" cy="48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1714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>
          <a:xfrm flipH="1">
            <a:off x="-4871" y="532248"/>
            <a:ext cx="6109250" cy="363336"/>
            <a:chOff x="283681" y="2459690"/>
            <a:chExt cx="6109250" cy="363336"/>
          </a:xfrm>
        </p:grpSpPr>
        <p:cxnSp>
          <p:nvCxnSpPr>
            <p:cNvPr id="3" name="MH_Other_1"/>
            <p:cNvCxnSpPr>
              <a:cxnSpLocks noChangeShapeType="1"/>
            </p:cNvCxnSpPr>
            <p:nvPr>
              <p:custDataLst>
                <p:tags r:id="rId5"/>
              </p:custDataLst>
            </p:nvPr>
          </p:nvCxnSpPr>
          <p:spPr bwMode="auto">
            <a:xfrm flipV="1">
              <a:off x="5570426" y="2459690"/>
              <a:ext cx="576000" cy="360000"/>
            </a:xfrm>
            <a:prstGeom prst="curvedConnector3">
              <a:avLst>
                <a:gd name="adj1" fmla="val 50000"/>
              </a:avLst>
            </a:prstGeom>
            <a:noFill/>
            <a:ln w="25400" algn="ctr">
              <a:solidFill>
                <a:srgbClr val="E95D0E"/>
              </a:solidFill>
              <a:miter lim="800000"/>
              <a:headEnd/>
              <a:tailEnd/>
            </a:ln>
          </p:spPr>
        </p:cxnSp>
        <p:cxnSp>
          <p:nvCxnSpPr>
            <p:cNvPr id="4" name="MH_Other_2"/>
            <p:cNvCxnSpPr>
              <a:cxnSpLocks noChangeShapeType="1"/>
            </p:cNvCxnSpPr>
            <p:nvPr>
              <p:custDataLst>
                <p:tags r:id="rId6"/>
              </p:custDataLst>
            </p:nvPr>
          </p:nvCxnSpPr>
          <p:spPr bwMode="auto">
            <a:xfrm>
              <a:off x="6140931" y="2459690"/>
              <a:ext cx="252000" cy="0"/>
            </a:xfrm>
            <a:prstGeom prst="line">
              <a:avLst/>
            </a:prstGeom>
            <a:noFill/>
            <a:ln w="25400" algn="ctr">
              <a:solidFill>
                <a:srgbClr val="E95D0E"/>
              </a:solidFill>
              <a:miter lim="800000"/>
              <a:headEnd/>
              <a:tailEnd/>
            </a:ln>
          </p:spPr>
        </p:cxnSp>
        <p:cxnSp>
          <p:nvCxnSpPr>
            <p:cNvPr id="5" name="MH_Other_3"/>
            <p:cNvCxnSpPr>
              <a:cxnSpLocks noChangeShapeType="1"/>
            </p:cNvCxnSpPr>
            <p:nvPr>
              <p:custDataLst>
                <p:tags r:id="rId7"/>
              </p:custDataLst>
            </p:nvPr>
          </p:nvCxnSpPr>
          <p:spPr bwMode="auto">
            <a:xfrm>
              <a:off x="283681" y="2823026"/>
              <a:ext cx="5292000" cy="0"/>
            </a:xfrm>
            <a:prstGeom prst="line">
              <a:avLst/>
            </a:prstGeom>
            <a:noFill/>
            <a:ln w="25400" algn="ctr">
              <a:solidFill>
                <a:srgbClr val="E95D0E"/>
              </a:solidFill>
              <a:miter lim="800000"/>
              <a:headEnd/>
              <a:tailEnd/>
            </a:ln>
          </p:spPr>
        </p:cxnSp>
      </p:grpSp>
      <p:sp>
        <p:nvSpPr>
          <p:cNvPr id="6" name="MH_Other_4"/>
          <p:cNvSpPr txBox="1"/>
          <p:nvPr>
            <p:custDataLst>
              <p:tags r:id="rId1"/>
            </p:custDataLst>
          </p:nvPr>
        </p:nvSpPr>
        <p:spPr bwMode="auto">
          <a:xfrm>
            <a:off x="677927" y="431991"/>
            <a:ext cx="52028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400" b="1" kern="0" dirty="0">
                <a:solidFill>
                  <a:srgbClr val="E95D0E"/>
                </a:solidFill>
                <a:latin typeface="微软雅黑" pitchFamily="34" charset="-122"/>
                <a:ea typeface="微软雅黑" pitchFamily="34" charset="-122"/>
                <a:cs typeface="Arial" panose="020B0604020202020204" pitchFamily="34" charset="0"/>
              </a:rPr>
              <a:t>Text B     Extensive Reading</a:t>
            </a:r>
            <a:endParaRPr lang="zh-CN" altLang="en-US" sz="2400" b="1" kern="0" dirty="0">
              <a:solidFill>
                <a:srgbClr val="E95D0E"/>
              </a:solidFill>
              <a:latin typeface="微软雅黑" pitchFamily="34" charset="-122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301565" y="953208"/>
            <a:ext cx="34531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66" charset="0"/>
              </a:rPr>
              <a:t>Your Life is Tetris</a:t>
            </a:r>
            <a:endParaRPr lang="zh-CN" altLang="en-US" sz="2800" b="1" dirty="0">
              <a:solidFill>
                <a:schemeClr val="accent6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MH_Other_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19778" y="1532486"/>
            <a:ext cx="2537345" cy="65563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altLang="zh-CN" sz="2800" b="1" dirty="0">
                <a:solidFill>
                  <a:srgbClr val="FFFFFF"/>
                </a:solidFill>
                <a:ea typeface="微软雅黑" pitchFamily="34" charset="-122"/>
              </a:rPr>
              <a:t>New Words</a:t>
            </a:r>
            <a:endParaRPr lang="zh-CN" altLang="en-US" sz="2800" b="1" dirty="0">
              <a:solidFill>
                <a:srgbClr val="FFFFFF"/>
              </a:solidFill>
              <a:ea typeface="微软雅黑" pitchFamily="34" charset="-122"/>
            </a:endParaRPr>
          </a:p>
        </p:txBody>
      </p:sp>
      <p:pic>
        <p:nvPicPr>
          <p:cNvPr id="10" name="AudioPlayer" descr="C:\Users\xiaanwen\Desktop\播放.png"/>
          <p:cNvPicPr>
            <a:picLocks noChangeAspect="1" noChangeArrowheads="1"/>
          </p:cNvPicPr>
          <p:nvPr/>
        </p:nvPicPr>
        <p:blipFill>
          <a:blip r:embed="rId9" cstate="print"/>
          <a:srcRect t="8850" b="8286"/>
          <a:stretch>
            <a:fillRect/>
          </a:stretch>
        </p:blipFill>
        <p:spPr bwMode="auto">
          <a:xfrm>
            <a:off x="1252668" y="3623458"/>
            <a:ext cx="1071563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B-1 New Words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12192000" y="1388533"/>
            <a:ext cx="304800" cy="304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770810" y="1776548"/>
            <a:ext cx="7219406" cy="4091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arn-CL" altLang="zh-CN" b="1" smtClean="0"/>
              <a:t>1 </a:t>
            </a:r>
            <a:r>
              <a:rPr lang="arn-CL" altLang="zh-CN" b="1" smtClean="0">
                <a:solidFill>
                  <a:schemeClr val="accent2"/>
                </a:solidFill>
              </a:rPr>
              <a:t>chess </a:t>
            </a:r>
            <a:r>
              <a:rPr lang="arn-CL" altLang="zh-CN" b="1" smtClean="0"/>
              <a:t>/tʃes/                           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n.     </a:t>
            </a:r>
            <a:r>
              <a:rPr lang="zh-CN" altLang="en-US" b="1" smtClean="0"/>
              <a:t>国际象棋</a:t>
            </a:r>
          </a:p>
          <a:p>
            <a:pPr>
              <a:lnSpc>
                <a:spcPct val="130000"/>
              </a:lnSpc>
            </a:pPr>
            <a:r>
              <a:rPr lang="arn-CL" altLang="zh-CN" b="1" smtClean="0"/>
              <a:t>2 </a:t>
            </a:r>
            <a:r>
              <a:rPr lang="arn-CL" altLang="zh-CN" b="1" smtClean="0">
                <a:solidFill>
                  <a:schemeClr val="accent2"/>
                </a:solidFill>
              </a:rPr>
              <a:t>national </a:t>
            </a:r>
            <a:r>
              <a:rPr lang="arn-CL" altLang="zh-CN" b="1" smtClean="0"/>
              <a:t>/'næʃnəl/               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adj.  </a:t>
            </a:r>
            <a:r>
              <a:rPr lang="zh-CN" altLang="en-US" b="1" smtClean="0"/>
              <a:t>国际的，民族的</a:t>
            </a:r>
          </a:p>
          <a:p>
            <a:pPr>
              <a:lnSpc>
                <a:spcPct val="130000"/>
              </a:lnSpc>
            </a:pPr>
            <a:r>
              <a:rPr lang="arn-CL" altLang="zh-CN" b="1" smtClean="0"/>
              <a:t>3 </a:t>
            </a:r>
            <a:r>
              <a:rPr lang="arn-CL" altLang="zh-CN" b="1" smtClean="0">
                <a:solidFill>
                  <a:schemeClr val="accent2"/>
                </a:solidFill>
              </a:rPr>
              <a:t>flip </a:t>
            </a:r>
            <a:r>
              <a:rPr lang="arn-CL" altLang="zh-CN" b="1" smtClean="0"/>
              <a:t>/flɪp/                                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n.     </a:t>
            </a:r>
            <a:r>
              <a:rPr lang="zh-CN" altLang="en-US" b="1" smtClean="0"/>
              <a:t>翻转</a:t>
            </a:r>
          </a:p>
          <a:p>
            <a:pPr>
              <a:lnSpc>
                <a:spcPct val="130000"/>
              </a:lnSpc>
            </a:pPr>
            <a:r>
              <a:rPr lang="arn-CL" altLang="zh-CN" b="1" smtClean="0"/>
              <a:t>4 </a:t>
            </a:r>
            <a:r>
              <a:rPr lang="arn-CL" altLang="zh-CN" b="1" smtClean="0">
                <a:solidFill>
                  <a:schemeClr val="accent2"/>
                </a:solidFill>
              </a:rPr>
              <a:t>access</a:t>
            </a:r>
            <a:r>
              <a:rPr lang="arn-CL" altLang="zh-CN" b="1" smtClean="0"/>
              <a:t> /'ækses/                    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v.     </a:t>
            </a:r>
            <a:r>
              <a:rPr lang="zh-CN" altLang="en-US" b="1" smtClean="0"/>
              <a:t>使用，进入</a:t>
            </a:r>
          </a:p>
          <a:p>
            <a:pPr>
              <a:lnSpc>
                <a:spcPct val="130000"/>
              </a:lnSpc>
            </a:pPr>
            <a:r>
              <a:rPr lang="arn-CL" altLang="zh-CN" b="1" smtClean="0"/>
              <a:t>5 </a:t>
            </a:r>
            <a:r>
              <a:rPr lang="arn-CL" altLang="zh-CN" b="1" smtClean="0">
                <a:solidFill>
                  <a:schemeClr val="accent2"/>
                </a:solidFill>
              </a:rPr>
              <a:t>boredom</a:t>
            </a:r>
            <a:r>
              <a:rPr lang="arn-CL" altLang="zh-CN" b="1" smtClean="0"/>
              <a:t> /'bɔːdəm/             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n.    </a:t>
            </a:r>
            <a:r>
              <a:rPr lang="zh-CN" altLang="en-US" b="1" smtClean="0"/>
              <a:t>厌烦，无聊</a:t>
            </a:r>
          </a:p>
          <a:p>
            <a:pPr>
              <a:lnSpc>
                <a:spcPct val="130000"/>
              </a:lnSpc>
            </a:pPr>
            <a:r>
              <a:rPr lang="arn-CL" altLang="zh-CN" b="1" smtClean="0"/>
              <a:t>6 </a:t>
            </a:r>
            <a:r>
              <a:rPr lang="arn-CL" altLang="zh-CN" b="1" smtClean="0">
                <a:solidFill>
                  <a:schemeClr val="accent2"/>
                </a:solidFill>
              </a:rPr>
              <a:t>addicted</a:t>
            </a:r>
            <a:r>
              <a:rPr lang="arn-CL" altLang="zh-CN" b="1" smtClean="0"/>
              <a:t> /ə'dɪktɪd/              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adj. </a:t>
            </a:r>
            <a:r>
              <a:rPr lang="zh-CN" altLang="en-US" b="1" smtClean="0"/>
              <a:t>上瘾的</a:t>
            </a:r>
          </a:p>
          <a:p>
            <a:pPr>
              <a:lnSpc>
                <a:spcPct val="130000"/>
              </a:lnSpc>
            </a:pPr>
            <a:r>
              <a:rPr lang="arn-CL" altLang="zh-CN" b="1" smtClean="0"/>
              <a:t>7 </a:t>
            </a:r>
            <a:r>
              <a:rPr lang="arn-CL" altLang="zh-CN" b="1" smtClean="0">
                <a:solidFill>
                  <a:schemeClr val="accent2"/>
                </a:solidFill>
              </a:rPr>
              <a:t>frustration</a:t>
            </a:r>
            <a:r>
              <a:rPr lang="arn-CL" altLang="zh-CN" b="1" smtClean="0"/>
              <a:t> /frʌ'streɪʃn/       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n.     </a:t>
            </a:r>
            <a:r>
              <a:rPr lang="zh-CN" altLang="en-US" b="1" smtClean="0"/>
              <a:t>懊恼，沮丧</a:t>
            </a:r>
          </a:p>
          <a:p>
            <a:pPr>
              <a:lnSpc>
                <a:spcPct val="130000"/>
              </a:lnSpc>
            </a:pPr>
            <a:r>
              <a:rPr lang="arn-CL" altLang="zh-CN" b="1" smtClean="0"/>
              <a:t>8 </a:t>
            </a:r>
            <a:r>
              <a:rPr lang="arn-CL" altLang="zh-CN" b="1" smtClean="0">
                <a:solidFill>
                  <a:schemeClr val="accent2"/>
                </a:solidFill>
              </a:rPr>
              <a:t>representation</a:t>
            </a:r>
            <a:r>
              <a:rPr lang="arn-CL" altLang="zh-CN" b="1" smtClean="0"/>
              <a:t> /ˌreprɪzen'teɪʃn/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n.    </a:t>
            </a:r>
            <a:r>
              <a:rPr lang="zh-CN" altLang="en-US" b="1" smtClean="0"/>
              <a:t>表现，描述，描绘</a:t>
            </a:r>
          </a:p>
          <a:p>
            <a:pPr>
              <a:lnSpc>
                <a:spcPct val="130000"/>
              </a:lnSpc>
            </a:pPr>
            <a:r>
              <a:rPr lang="arn-CL" altLang="zh-CN" b="1" smtClean="0"/>
              <a:t>9 </a:t>
            </a:r>
            <a:r>
              <a:rPr lang="arn-CL" altLang="zh-CN" b="1" smtClean="0">
                <a:solidFill>
                  <a:schemeClr val="accent2"/>
                </a:solidFill>
              </a:rPr>
              <a:t>constant</a:t>
            </a:r>
            <a:r>
              <a:rPr lang="arn-CL" altLang="zh-CN" b="1" smtClean="0"/>
              <a:t> /'kɒnstənt/            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adj.  </a:t>
            </a:r>
            <a:r>
              <a:rPr lang="zh-CN" altLang="en-US" b="1" smtClean="0"/>
              <a:t>持续的，永恒的</a:t>
            </a:r>
          </a:p>
          <a:p>
            <a:pPr>
              <a:lnSpc>
                <a:spcPct val="130000"/>
              </a:lnSpc>
            </a:pPr>
            <a:r>
              <a:rPr lang="arn-CL" altLang="zh-CN" b="1" smtClean="0"/>
              <a:t>10 </a:t>
            </a:r>
            <a:r>
              <a:rPr lang="arn-CL" altLang="zh-CN" b="1" smtClean="0">
                <a:solidFill>
                  <a:schemeClr val="accent2"/>
                </a:solidFill>
              </a:rPr>
              <a:t>opponent </a:t>
            </a:r>
            <a:r>
              <a:rPr lang="arn-CL" altLang="zh-CN" b="1" smtClean="0"/>
              <a:t>/ə'pəʊnənt/       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n.    </a:t>
            </a:r>
            <a:r>
              <a:rPr lang="zh-CN" altLang="en-US" b="1" smtClean="0"/>
              <a:t>对手，竞争者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779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09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CE6ED143-388A-4856-9BFB-DC36B14AD0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14"/>
          <a:stretch/>
        </p:blipFill>
        <p:spPr>
          <a:xfrm>
            <a:off x="8537944" y="880158"/>
            <a:ext cx="3827722" cy="5499378"/>
          </a:xfrm>
          <a:prstGeom prst="rect">
            <a:avLst/>
          </a:prstGeom>
        </p:spPr>
      </p:pic>
      <p:pic>
        <p:nvPicPr>
          <p:cNvPr id="4" name="AudioPlayer" descr="C:\Users\xiaanwen\Desktop\播放.png"/>
          <p:cNvPicPr>
            <a:picLocks noChangeAspect="1" noChangeArrowheads="1"/>
          </p:cNvPicPr>
          <p:nvPr/>
        </p:nvPicPr>
        <p:blipFill>
          <a:blip r:embed="rId5" cstate="print"/>
          <a:srcRect t="8850" b="8286"/>
          <a:stretch>
            <a:fillRect/>
          </a:stretch>
        </p:blipFill>
        <p:spPr bwMode="auto">
          <a:xfrm>
            <a:off x="8122708" y="904346"/>
            <a:ext cx="1071563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B-2 New Words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2192000" y="1092200"/>
            <a:ext cx="304800" cy="30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7977" y="1489166"/>
            <a:ext cx="8830492" cy="4091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arn-CL" altLang="zh-CN" b="1" smtClean="0"/>
              <a:t>11 </a:t>
            </a:r>
            <a:r>
              <a:rPr lang="arn-CL" altLang="zh-CN" b="1" smtClean="0">
                <a:solidFill>
                  <a:schemeClr val="accent2"/>
                </a:solidFill>
              </a:rPr>
              <a:t>random</a:t>
            </a:r>
            <a:r>
              <a:rPr lang="arn-CL" altLang="zh-CN" b="1" smtClean="0"/>
              <a:t> /'rændəm/    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adj. </a:t>
            </a:r>
            <a:r>
              <a:rPr lang="zh-CN" altLang="en-US" b="1" smtClean="0"/>
              <a:t>任意的，随机的</a:t>
            </a:r>
          </a:p>
          <a:p>
            <a:pPr>
              <a:lnSpc>
                <a:spcPct val="130000"/>
              </a:lnSpc>
            </a:pPr>
            <a:r>
              <a:rPr lang="en-US" altLang="zh-CN" b="1" smtClean="0"/>
              <a:t>12 </a:t>
            </a:r>
            <a:r>
              <a:rPr lang="en-US" altLang="zh-CN" b="1" smtClean="0">
                <a:solidFill>
                  <a:schemeClr val="accent2"/>
                </a:solidFill>
              </a:rPr>
              <a:t>input </a:t>
            </a:r>
            <a:r>
              <a:rPr lang="en-US" altLang="zh-CN" b="1" smtClean="0"/>
              <a:t>/'ɪnpʊt/                            </a:t>
            </a:r>
            <a:r>
              <a:rPr lang="en-US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n.    </a:t>
            </a:r>
            <a:r>
              <a:rPr lang="zh-CN" altLang="en-US" b="1" smtClean="0"/>
              <a:t>输入，投入（此处指游戏中随机出现的方块组合）</a:t>
            </a:r>
          </a:p>
          <a:p>
            <a:pPr>
              <a:lnSpc>
                <a:spcPct val="130000"/>
              </a:lnSpc>
            </a:pPr>
            <a:r>
              <a:rPr lang="arn-CL" altLang="zh-CN" b="1" smtClean="0"/>
              <a:t>13 </a:t>
            </a:r>
            <a:r>
              <a:rPr lang="arn-CL" altLang="zh-CN" b="1" smtClean="0">
                <a:solidFill>
                  <a:schemeClr val="accent2"/>
                </a:solidFill>
              </a:rPr>
              <a:t>orderly </a:t>
            </a:r>
            <a:r>
              <a:rPr lang="arn-CL" altLang="zh-CN" b="1" smtClean="0"/>
              <a:t>/'ɔːdəli/        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adj.  </a:t>
            </a:r>
            <a:r>
              <a:rPr lang="zh-CN" altLang="en-US" b="1" smtClean="0"/>
              <a:t>整洁的，有秩序的</a:t>
            </a:r>
          </a:p>
          <a:p>
            <a:pPr>
              <a:lnSpc>
                <a:spcPct val="130000"/>
              </a:lnSpc>
            </a:pPr>
            <a:r>
              <a:rPr lang="arn-CL" altLang="zh-CN" b="1" smtClean="0"/>
              <a:t>14 </a:t>
            </a:r>
            <a:r>
              <a:rPr lang="arn-CL" altLang="zh-CN" b="1" smtClean="0">
                <a:solidFill>
                  <a:schemeClr val="accent2"/>
                </a:solidFill>
              </a:rPr>
              <a:t>internal </a:t>
            </a:r>
            <a:r>
              <a:rPr lang="arn-CL" altLang="zh-CN" b="1" smtClean="0"/>
              <a:t>/ɪn'tɜːnl/     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adj.  </a:t>
            </a:r>
            <a:r>
              <a:rPr lang="zh-CN" altLang="en-US" b="1" smtClean="0"/>
              <a:t>内部的，内在的</a:t>
            </a:r>
          </a:p>
          <a:p>
            <a:pPr>
              <a:lnSpc>
                <a:spcPct val="130000"/>
              </a:lnSpc>
            </a:pPr>
            <a:r>
              <a:rPr lang="arn-CL" altLang="zh-CN" b="1" smtClean="0"/>
              <a:t>15 </a:t>
            </a:r>
            <a:r>
              <a:rPr lang="arn-CL" altLang="zh-CN" b="1" smtClean="0">
                <a:solidFill>
                  <a:schemeClr val="accent2"/>
                </a:solidFill>
              </a:rPr>
              <a:t>suffer</a:t>
            </a:r>
            <a:r>
              <a:rPr lang="arn-CL" altLang="zh-CN" b="1" smtClean="0"/>
              <a:t> /'sʌfə(r)/          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v.     </a:t>
            </a:r>
            <a:r>
              <a:rPr lang="zh-CN" altLang="en-US" b="1" smtClean="0"/>
              <a:t>受难，受折磨</a:t>
            </a:r>
          </a:p>
          <a:p>
            <a:pPr>
              <a:lnSpc>
                <a:spcPct val="130000"/>
              </a:lnSpc>
            </a:pPr>
            <a:r>
              <a:rPr lang="arn-CL" altLang="zh-CN" b="1" smtClean="0"/>
              <a:t>16 </a:t>
            </a:r>
            <a:r>
              <a:rPr lang="arn-CL" altLang="zh-CN" b="1" smtClean="0">
                <a:solidFill>
                  <a:schemeClr val="accent2"/>
                </a:solidFill>
              </a:rPr>
              <a:t>absolute</a:t>
            </a:r>
            <a:r>
              <a:rPr lang="arn-CL" altLang="zh-CN" b="1" smtClean="0"/>
              <a:t> /'æbsəluːt/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adj.  </a:t>
            </a:r>
            <a:r>
              <a:rPr lang="zh-CN" altLang="en-US" b="1" smtClean="0"/>
              <a:t>完全的，全部的</a:t>
            </a:r>
            <a:endParaRPr lang="en-US" altLang="zh-CN" b="1" smtClean="0"/>
          </a:p>
          <a:p>
            <a:pPr>
              <a:lnSpc>
                <a:spcPct val="130000"/>
              </a:lnSpc>
            </a:pPr>
            <a:r>
              <a:rPr lang="arn-CL" altLang="zh-CN" b="1" smtClean="0"/>
              <a:t>17 </a:t>
            </a:r>
            <a:r>
              <a:rPr lang="arn-CL" altLang="zh-CN" b="1" smtClean="0">
                <a:solidFill>
                  <a:schemeClr val="accent2"/>
                </a:solidFill>
              </a:rPr>
              <a:t>infinity</a:t>
            </a:r>
            <a:r>
              <a:rPr lang="arn-CL" altLang="zh-CN" b="1" smtClean="0"/>
              <a:t> /ɪn'fɪnəti/     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n.     </a:t>
            </a:r>
            <a:r>
              <a:rPr lang="zh-CN" altLang="en-US" b="1" smtClean="0"/>
              <a:t>无限，无穷</a:t>
            </a:r>
          </a:p>
          <a:p>
            <a:pPr>
              <a:lnSpc>
                <a:spcPct val="130000"/>
              </a:lnSpc>
            </a:pPr>
            <a:r>
              <a:rPr lang="arn-CL" altLang="zh-CN" b="1" smtClean="0"/>
              <a:t>18 </a:t>
            </a:r>
            <a:r>
              <a:rPr lang="arn-CL" altLang="zh-CN" b="1" smtClean="0">
                <a:solidFill>
                  <a:schemeClr val="accent2"/>
                </a:solidFill>
              </a:rPr>
              <a:t>causal </a:t>
            </a:r>
            <a:r>
              <a:rPr lang="arn-CL" altLang="zh-CN" b="1" smtClean="0"/>
              <a:t>/'kɔːzl/           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adj.   </a:t>
            </a:r>
            <a:r>
              <a:rPr lang="zh-CN" altLang="en-US" b="1" smtClean="0"/>
              <a:t>具有因果关系的，原因的</a:t>
            </a:r>
          </a:p>
          <a:p>
            <a:pPr>
              <a:lnSpc>
                <a:spcPct val="130000"/>
              </a:lnSpc>
            </a:pPr>
            <a:r>
              <a:rPr lang="arn-CL" altLang="zh-CN" b="1" smtClean="0"/>
              <a:t>19 </a:t>
            </a:r>
            <a:r>
              <a:rPr lang="arn-CL" altLang="zh-CN" b="1" smtClean="0">
                <a:solidFill>
                  <a:schemeClr val="accent2"/>
                </a:solidFill>
              </a:rPr>
              <a:t>system</a:t>
            </a:r>
            <a:r>
              <a:rPr lang="arn-CL" altLang="zh-CN" b="1" smtClean="0"/>
              <a:t> /'sɪstəm/       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n.     </a:t>
            </a:r>
            <a:r>
              <a:rPr lang="zh-CN" altLang="en-US" b="1" smtClean="0"/>
              <a:t>系统，体系，体制</a:t>
            </a:r>
          </a:p>
          <a:p>
            <a:pPr>
              <a:lnSpc>
                <a:spcPct val="130000"/>
              </a:lnSpc>
            </a:pPr>
            <a:r>
              <a:rPr lang="arn-CL" altLang="zh-CN" b="1" smtClean="0"/>
              <a:t>20 </a:t>
            </a:r>
            <a:r>
              <a:rPr lang="arn-CL" altLang="zh-CN" b="1" smtClean="0">
                <a:solidFill>
                  <a:schemeClr val="accent2"/>
                </a:solidFill>
              </a:rPr>
              <a:t>predict</a:t>
            </a:r>
            <a:r>
              <a:rPr lang="arn-CL" altLang="zh-CN" b="1" smtClean="0"/>
              <a:t> /prɪ'dɪkt/                     </a:t>
            </a:r>
            <a:r>
              <a:rPr lang="arn-CL" altLang="zh-CN" sz="1999" b="1" i="1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v.      </a:t>
            </a:r>
            <a:r>
              <a:rPr lang="zh-CN" altLang="en-US" b="1" smtClean="0"/>
              <a:t>预言，预报，预告</a:t>
            </a:r>
            <a:endParaRPr lang="zh-CN" altLang="en-US" b="1"/>
          </a:p>
        </p:txBody>
      </p:sp>
    </p:spTree>
    <p:extLst>
      <p:ext uri="{BB962C8B-B14F-4D97-AF65-F5344CB8AC3E}">
        <p14:creationId xmlns:p14="http://schemas.microsoft.com/office/powerpoint/2010/main" val="270936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65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6662" y="457625"/>
            <a:ext cx="5784927" cy="432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: 对角圆角 2">
            <a:extLst>
              <a:ext uri="{FF2B5EF4-FFF2-40B4-BE49-F238E27FC236}">
                <a16:creationId xmlns="" xmlns:a16="http://schemas.microsoft.com/office/drawing/2014/main" id="{07EB7224-6475-46E5-BE64-678222BEA4FD}"/>
              </a:ext>
            </a:extLst>
          </p:cNvPr>
          <p:cNvSpPr/>
          <p:nvPr/>
        </p:nvSpPr>
        <p:spPr>
          <a:xfrm>
            <a:off x="4014548" y="1243569"/>
            <a:ext cx="7580734" cy="2806422"/>
          </a:xfrm>
          <a:prstGeom prst="round2DiagRect">
            <a:avLst>
              <a:gd name="adj1" fmla="val 19751"/>
              <a:gd name="adj2" fmla="val 0"/>
            </a:avLst>
          </a:prstGeom>
          <a:solidFill>
            <a:srgbClr val="FF999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en-US" altLang="zh-CN" sz="2000" dirty="0"/>
              <a:t>1      be impossible to do </a:t>
            </a:r>
            <a:r>
              <a:rPr lang="en-US" altLang="zh-CN" sz="2000" dirty="0" err="1"/>
              <a:t>sth</a:t>
            </a:r>
            <a:r>
              <a:rPr lang="en-US" altLang="zh-CN" sz="2000" dirty="0"/>
              <a:t>.                 </a:t>
            </a:r>
            <a:r>
              <a:rPr lang="zh-CN" altLang="en-US" sz="2000" dirty="0"/>
              <a:t>不可能做某事</a:t>
            </a:r>
          </a:p>
          <a:p>
            <a:pPr indent="457200">
              <a:lnSpc>
                <a:spcPct val="130000"/>
              </a:lnSpc>
            </a:pPr>
            <a:r>
              <a:rPr lang="en-US" altLang="zh-CN" sz="2000" dirty="0"/>
              <a:t>2      be driven by…                                  </a:t>
            </a:r>
            <a:r>
              <a:rPr lang="zh-CN" altLang="en-US" sz="2000" dirty="0"/>
              <a:t>被</a:t>
            </a:r>
            <a:r>
              <a:rPr lang="en-US" altLang="zh-CN" sz="2000" dirty="0">
                <a:latin typeface="+mn-ea"/>
              </a:rPr>
              <a:t>……</a:t>
            </a:r>
            <a:r>
              <a:rPr lang="zh-CN" altLang="en-US" sz="2000" dirty="0"/>
              <a:t>驱使</a:t>
            </a:r>
          </a:p>
          <a:p>
            <a:pPr indent="457200">
              <a:lnSpc>
                <a:spcPct val="130000"/>
              </a:lnSpc>
            </a:pPr>
            <a:r>
              <a:rPr lang="en-US" altLang="zh-CN" sz="2000" dirty="0"/>
              <a:t>3      look for                                              </a:t>
            </a:r>
            <a:r>
              <a:rPr lang="zh-CN" altLang="en-US" sz="2000" dirty="0"/>
              <a:t>寻找</a:t>
            </a:r>
          </a:p>
          <a:p>
            <a:pPr indent="457200">
              <a:lnSpc>
                <a:spcPct val="130000"/>
              </a:lnSpc>
            </a:pPr>
            <a:r>
              <a:rPr lang="en-US" altLang="zh-CN" sz="2000" dirty="0"/>
              <a:t>4      hold back                                          </a:t>
            </a:r>
            <a:r>
              <a:rPr lang="zh-CN" altLang="en-US" sz="2000" dirty="0"/>
              <a:t>控制，阻碍，犹豫不决</a:t>
            </a:r>
          </a:p>
          <a:p>
            <a:pPr indent="457200">
              <a:lnSpc>
                <a:spcPct val="130000"/>
              </a:lnSpc>
            </a:pPr>
            <a:r>
              <a:rPr lang="en-US" altLang="zh-CN" sz="2000" dirty="0"/>
              <a:t>5      from top to bottom                        </a:t>
            </a:r>
            <a:r>
              <a:rPr lang="zh-CN" altLang="en-US" sz="2000" dirty="0"/>
              <a:t>从头到尾</a:t>
            </a:r>
          </a:p>
          <a:p>
            <a:pPr indent="457200">
              <a:lnSpc>
                <a:spcPct val="130000"/>
              </a:lnSpc>
            </a:pPr>
            <a:r>
              <a:rPr lang="en-US" altLang="zh-CN" sz="2000" dirty="0"/>
              <a:t>6      play with…                                       </a:t>
            </a:r>
            <a:r>
              <a:rPr lang="zh-CN" altLang="en-US" sz="2000" dirty="0"/>
              <a:t>和</a:t>
            </a:r>
            <a:r>
              <a:rPr lang="en-US" altLang="zh-CN" sz="2000" dirty="0">
                <a:latin typeface="+mn-ea"/>
              </a:rPr>
              <a:t>……</a:t>
            </a:r>
            <a:r>
              <a:rPr lang="zh-CN" altLang="en-US" sz="2000" dirty="0"/>
              <a:t>玩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689CAC9D-7C38-40B4-9544-84D99B70A5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2670"/>
            <a:ext cx="5284381" cy="3756864"/>
          </a:xfrm>
          <a:prstGeom prst="rect">
            <a:avLst/>
          </a:prstGeom>
        </p:spPr>
      </p:pic>
      <p:pic>
        <p:nvPicPr>
          <p:cNvPr id="5" name="AudioPlayer" descr="C:\Users\xiaanwen\Desktop\播放.png"/>
          <p:cNvPicPr>
            <a:picLocks noChangeAspect="1" noChangeArrowheads="1"/>
          </p:cNvPicPr>
          <p:nvPr/>
        </p:nvPicPr>
        <p:blipFill>
          <a:blip r:embed="rId6" cstate="print"/>
          <a:srcRect t="8850" b="8286"/>
          <a:stretch>
            <a:fillRect/>
          </a:stretch>
        </p:blipFill>
        <p:spPr bwMode="auto">
          <a:xfrm>
            <a:off x="1281641" y="1310746"/>
            <a:ext cx="1071563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B-3 Phrases and Expressions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2192000" y="812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01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2842779" y="1836492"/>
            <a:ext cx="626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</a:t>
            </a:r>
            <a:r>
              <a:rPr lang="en-US" altLang="zh-CN" dirty="0">
                <a:latin typeface="Calibri" pitchFamily="34" charset="0"/>
              </a:rPr>
              <a:t>access</a:t>
            </a:r>
            <a:endParaRPr lang="zh-CN" altLang="en-US" dirty="0">
              <a:latin typeface="Calibri" pitchFamily="34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4572554" y="488169"/>
            <a:ext cx="2648655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altLang="zh-CN" dirty="0">
                <a:latin typeface="Calibri" pitchFamily="34" charset="0"/>
                <a:cs typeface="Calibri" pitchFamily="34" charset="0"/>
              </a:rPr>
              <a:t>Language focus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8"/>
          <p:cNvSpPr txBox="1"/>
          <p:nvPr/>
        </p:nvSpPr>
        <p:spPr>
          <a:xfrm>
            <a:off x="2855640" y="3464099"/>
            <a:ext cx="1169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itchFamily="34" charset="0"/>
                <a:sym typeface="Wingdings 2" panose="05020102010507070707" pitchFamily="18" charset="2"/>
              </a:rPr>
              <a:t></a:t>
            </a:r>
            <a:r>
              <a:rPr lang="en-US" altLang="zh-CN" dirty="0" smtClean="0">
                <a:latin typeface="Calibri" pitchFamily="34" charset="0"/>
              </a:rPr>
              <a:t>internal </a:t>
            </a:r>
            <a:endParaRPr lang="zh-CN" altLang="en-US" sz="1350" dirty="0"/>
          </a:p>
        </p:txBody>
      </p:sp>
      <p:sp>
        <p:nvSpPr>
          <p:cNvPr id="7" name="TextBox 8"/>
          <p:cNvSpPr txBox="1"/>
          <p:nvPr/>
        </p:nvSpPr>
        <p:spPr>
          <a:xfrm>
            <a:off x="2855640" y="3086369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</a:t>
            </a:r>
            <a:r>
              <a:rPr lang="en-US" altLang="zh-CN" dirty="0" smtClean="0">
                <a:latin typeface="Calibri" pitchFamily="34" charset="0"/>
              </a:rPr>
              <a:t>random</a:t>
            </a:r>
            <a:endParaRPr lang="zh-CN" altLang="en-US" sz="1350" dirty="0"/>
          </a:p>
        </p:txBody>
      </p:sp>
      <p:sp>
        <p:nvSpPr>
          <p:cNvPr id="8" name="TextBox 8"/>
          <p:cNvSpPr txBox="1"/>
          <p:nvPr/>
        </p:nvSpPr>
        <p:spPr>
          <a:xfrm>
            <a:off x="2855640" y="2274159"/>
            <a:ext cx="626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</a:t>
            </a:r>
            <a:r>
              <a:rPr lang="en-US" altLang="zh-CN" dirty="0" smtClean="0">
                <a:latin typeface="Calibri" pitchFamily="34" charset="0"/>
              </a:rPr>
              <a:t>boredom</a:t>
            </a:r>
            <a:endParaRPr lang="zh-CN" altLang="en-US" sz="1350" dirty="0"/>
          </a:p>
        </p:txBody>
      </p:sp>
      <p:sp>
        <p:nvSpPr>
          <p:cNvPr id="9" name="TextBox 8"/>
          <p:cNvSpPr txBox="1"/>
          <p:nvPr/>
        </p:nvSpPr>
        <p:spPr>
          <a:xfrm>
            <a:off x="2855640" y="2708638"/>
            <a:ext cx="626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addicted</a:t>
            </a:r>
            <a:endParaRPr lang="zh-CN" altLang="en-US" sz="1350" dirty="0"/>
          </a:p>
        </p:txBody>
      </p:sp>
      <p:sp>
        <p:nvSpPr>
          <p:cNvPr id="11" name="TextBox 8"/>
          <p:cNvSpPr txBox="1"/>
          <p:nvPr/>
        </p:nvSpPr>
        <p:spPr>
          <a:xfrm>
            <a:off x="6574318" y="1748649"/>
            <a:ext cx="1899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Calibri" pitchFamily="34" charset="0"/>
              </a:rPr>
              <a:t>任意的，随机的</a:t>
            </a:r>
            <a:endParaRPr lang="zh-CN" altLang="en-US" sz="1350" dirty="0"/>
          </a:p>
        </p:txBody>
      </p:sp>
      <p:sp>
        <p:nvSpPr>
          <p:cNvPr id="13" name="TextBox 8"/>
          <p:cNvSpPr txBox="1"/>
          <p:nvPr/>
        </p:nvSpPr>
        <p:spPr>
          <a:xfrm>
            <a:off x="6906090" y="2267441"/>
            <a:ext cx="2031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Calibri" pitchFamily="34" charset="0"/>
              </a:rPr>
              <a:t>通道，途径，机会</a:t>
            </a:r>
            <a:endParaRPr lang="zh-CN" altLang="en-US" dirty="0"/>
          </a:p>
        </p:txBody>
      </p:sp>
      <p:sp>
        <p:nvSpPr>
          <p:cNvPr id="14" name="TextBox 8"/>
          <p:cNvSpPr txBox="1"/>
          <p:nvPr/>
        </p:nvSpPr>
        <p:spPr>
          <a:xfrm>
            <a:off x="6744072" y="2677899"/>
            <a:ext cx="1417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Calibri" pitchFamily="34" charset="0"/>
              </a:rPr>
              <a:t>厌烦，厌倦</a:t>
            </a:r>
            <a:endParaRPr lang="zh-CN" altLang="en-US" sz="1350" dirty="0"/>
          </a:p>
        </p:txBody>
      </p:sp>
      <p:sp>
        <p:nvSpPr>
          <p:cNvPr id="15" name="TextBox 8"/>
          <p:cNvSpPr txBox="1"/>
          <p:nvPr/>
        </p:nvSpPr>
        <p:spPr>
          <a:xfrm>
            <a:off x="6420036" y="3154828"/>
            <a:ext cx="193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Calibri" pitchFamily="34" charset="0"/>
              </a:rPr>
              <a:t>体内的，内部的</a:t>
            </a:r>
            <a:endParaRPr lang="zh-CN" altLang="en-US" sz="1350" dirty="0"/>
          </a:p>
        </p:txBody>
      </p:sp>
      <p:sp>
        <p:nvSpPr>
          <p:cNvPr id="16" name="TextBox 8"/>
          <p:cNvSpPr txBox="1"/>
          <p:nvPr/>
        </p:nvSpPr>
        <p:spPr>
          <a:xfrm>
            <a:off x="6574316" y="3569536"/>
            <a:ext cx="1784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Calibri" pitchFamily="34" charset="0"/>
              </a:rPr>
              <a:t>入迷的，上瘾的</a:t>
            </a:r>
            <a:endParaRPr lang="zh-CN" altLang="en-US" sz="1350" dirty="0"/>
          </a:p>
        </p:txBody>
      </p:sp>
      <p:cxnSp>
        <p:nvCxnSpPr>
          <p:cNvPr id="18" name="直接箭头连接符 17"/>
          <p:cNvCxnSpPr/>
          <p:nvPr/>
        </p:nvCxnSpPr>
        <p:spPr>
          <a:xfrm>
            <a:off x="3827748" y="2094898"/>
            <a:ext cx="2916324" cy="3619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>
            <a:off x="4151784" y="2456892"/>
            <a:ext cx="2592288" cy="4320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>
            <a:endCxn id="16" idx="1"/>
          </p:cNvCxnSpPr>
          <p:nvPr/>
        </p:nvCxnSpPr>
        <p:spPr>
          <a:xfrm>
            <a:off x="3989768" y="2888942"/>
            <a:ext cx="2584548" cy="8652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 flipV="1">
            <a:off x="3965970" y="1916835"/>
            <a:ext cx="2454066" cy="13046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>
            <a:endCxn id="15" idx="1"/>
          </p:cNvCxnSpPr>
          <p:nvPr/>
        </p:nvCxnSpPr>
        <p:spPr>
          <a:xfrm flipV="1">
            <a:off x="3947415" y="3339494"/>
            <a:ext cx="2472621" cy="3799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8"/>
          <p:cNvSpPr txBox="1"/>
          <p:nvPr/>
        </p:nvSpPr>
        <p:spPr>
          <a:xfrm>
            <a:off x="2816453" y="1083893"/>
            <a:ext cx="2022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Calibri" pitchFamily="34" charset="0"/>
                <a:sym typeface="Wingdings 2" panose="05020102010507070707" pitchFamily="18" charset="2"/>
              </a:rPr>
              <a:t>matching exercises</a:t>
            </a:r>
            <a:endParaRPr lang="zh-CN" altLang="en-US" sz="1350" dirty="0">
              <a:solidFill>
                <a:srgbClr val="FF0000"/>
              </a:solidFill>
            </a:endParaRPr>
          </a:p>
        </p:txBody>
      </p:sp>
      <p:sp>
        <p:nvSpPr>
          <p:cNvPr id="23" name="TextBox 8"/>
          <p:cNvSpPr txBox="1"/>
          <p:nvPr/>
        </p:nvSpPr>
        <p:spPr>
          <a:xfrm>
            <a:off x="2820528" y="3843826"/>
            <a:ext cx="1169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</a:t>
            </a:r>
            <a:r>
              <a:rPr lang="en-US" altLang="zh-CN" dirty="0" smtClean="0">
                <a:latin typeface="Calibri" pitchFamily="34" charset="0"/>
              </a:rPr>
              <a:t>predict </a:t>
            </a:r>
            <a:endParaRPr lang="zh-CN" altLang="en-US" sz="1350" dirty="0"/>
          </a:p>
        </p:txBody>
      </p:sp>
      <p:sp>
        <p:nvSpPr>
          <p:cNvPr id="26" name="TextBox 8"/>
          <p:cNvSpPr txBox="1"/>
          <p:nvPr/>
        </p:nvSpPr>
        <p:spPr>
          <a:xfrm>
            <a:off x="6431758" y="3984244"/>
            <a:ext cx="1578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Calibri" pitchFamily="34" charset="0"/>
              </a:rPr>
              <a:t>预言</a:t>
            </a:r>
            <a:r>
              <a:rPr lang="zh-CN" altLang="en-US" dirty="0" smtClean="0">
                <a:latin typeface="Calibri" pitchFamily="34" charset="0"/>
              </a:rPr>
              <a:t>，预料</a:t>
            </a:r>
            <a:endParaRPr lang="zh-CN" altLang="en-US" sz="1350" dirty="0"/>
          </a:p>
        </p:txBody>
      </p:sp>
      <p:cxnSp>
        <p:nvCxnSpPr>
          <p:cNvPr id="28" name="直接箭头连接符 27"/>
          <p:cNvCxnSpPr>
            <a:endCxn id="26" idx="1"/>
          </p:cNvCxnSpPr>
          <p:nvPr/>
        </p:nvCxnSpPr>
        <p:spPr>
          <a:xfrm>
            <a:off x="3757421" y="4112502"/>
            <a:ext cx="2674337" cy="564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04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3344129" y="443945"/>
            <a:ext cx="626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</a:rPr>
              <a:t>access</a:t>
            </a:r>
            <a:endParaRPr lang="zh-CN" altLang="en-US" sz="1350" dirty="0"/>
          </a:p>
        </p:txBody>
      </p:sp>
      <p:sp>
        <p:nvSpPr>
          <p:cNvPr id="5" name="TextBox 8"/>
          <p:cNvSpPr txBox="1"/>
          <p:nvPr/>
        </p:nvSpPr>
        <p:spPr>
          <a:xfrm>
            <a:off x="4617631" y="488164"/>
            <a:ext cx="1076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</a:rPr>
              <a:t>boredom</a:t>
            </a:r>
            <a:endParaRPr lang="zh-CN" altLang="en-US" sz="1350" dirty="0"/>
          </a:p>
        </p:txBody>
      </p:sp>
      <p:sp>
        <p:nvSpPr>
          <p:cNvPr id="6" name="TextBox 8"/>
          <p:cNvSpPr txBox="1"/>
          <p:nvPr/>
        </p:nvSpPr>
        <p:spPr>
          <a:xfrm>
            <a:off x="6291209" y="478762"/>
            <a:ext cx="1146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</a:rPr>
              <a:t>addicted</a:t>
            </a:r>
            <a:endParaRPr lang="zh-CN" altLang="en-US" sz="1350" dirty="0"/>
          </a:p>
        </p:txBody>
      </p:sp>
      <p:sp>
        <p:nvSpPr>
          <p:cNvPr id="7" name="TextBox 8"/>
          <p:cNvSpPr txBox="1"/>
          <p:nvPr/>
        </p:nvSpPr>
        <p:spPr>
          <a:xfrm>
            <a:off x="3344129" y="976545"/>
            <a:ext cx="987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</a:rPr>
              <a:t>random</a:t>
            </a:r>
            <a:endParaRPr lang="zh-CN" altLang="en-US" sz="1350" dirty="0"/>
          </a:p>
        </p:txBody>
      </p:sp>
      <p:sp>
        <p:nvSpPr>
          <p:cNvPr id="8" name="TextBox 8"/>
          <p:cNvSpPr txBox="1"/>
          <p:nvPr/>
        </p:nvSpPr>
        <p:spPr>
          <a:xfrm>
            <a:off x="4754420" y="1004285"/>
            <a:ext cx="992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</a:rPr>
              <a:t>internal</a:t>
            </a:r>
            <a:endParaRPr lang="zh-CN" altLang="en-US" sz="1350" dirty="0"/>
          </a:p>
        </p:txBody>
      </p:sp>
      <p:sp>
        <p:nvSpPr>
          <p:cNvPr id="14" name="TextBox 8"/>
          <p:cNvSpPr txBox="1"/>
          <p:nvPr/>
        </p:nvSpPr>
        <p:spPr>
          <a:xfrm>
            <a:off x="2233318" y="1991559"/>
            <a:ext cx="7657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itchFamily="34" charset="0"/>
                <a:sym typeface="Wingdings 2" panose="05020102010507070707" pitchFamily="18" charset="2"/>
              </a:rPr>
              <a:t> </a:t>
            </a:r>
            <a:r>
              <a:rPr lang="en-US" altLang="zh-CN" sz="2400" dirty="0"/>
              <a:t>We asked a </a:t>
            </a:r>
            <a:r>
              <a:rPr lang="en-US" altLang="zh-CN" sz="2400" u="sng" dirty="0" smtClean="0"/>
              <a:t>                </a:t>
            </a:r>
            <a:r>
              <a:rPr lang="en-US" altLang="zh-CN" sz="2400" dirty="0"/>
              <a:t> sample </a:t>
            </a:r>
            <a:r>
              <a:rPr lang="en-US" altLang="zh-CN" sz="2400" dirty="0" smtClean="0"/>
              <a:t>of</a:t>
            </a:r>
            <a:r>
              <a:rPr lang="en-US" altLang="zh-CN" sz="2400" dirty="0"/>
              <a:t> people what they </a:t>
            </a:r>
            <a:r>
              <a:rPr lang="en-US" altLang="zh-CN" sz="2400" dirty="0" smtClean="0"/>
              <a:t>thought</a:t>
            </a:r>
            <a:r>
              <a:rPr lang="en-US" altLang="zh-CN" sz="2400" dirty="0"/>
              <a:t>.</a:t>
            </a:r>
            <a:endParaRPr lang="zh-CN" altLang="en-US" sz="2400" dirty="0"/>
          </a:p>
        </p:txBody>
      </p:sp>
      <p:sp>
        <p:nvSpPr>
          <p:cNvPr id="2" name="文本框 1"/>
          <p:cNvSpPr txBox="1"/>
          <p:nvPr/>
        </p:nvSpPr>
        <p:spPr>
          <a:xfrm>
            <a:off x="2521404" y="282250"/>
            <a:ext cx="5716324" cy="14059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5" name="TextBox 8"/>
          <p:cNvSpPr txBox="1"/>
          <p:nvPr/>
        </p:nvSpPr>
        <p:spPr>
          <a:xfrm>
            <a:off x="6445278" y="962302"/>
            <a:ext cx="992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</a:rPr>
              <a:t>predict</a:t>
            </a:r>
            <a:endParaRPr lang="zh-CN" altLang="en-US" sz="1350" dirty="0"/>
          </a:p>
        </p:txBody>
      </p:sp>
      <p:sp>
        <p:nvSpPr>
          <p:cNvPr id="26" name="TextBox 8"/>
          <p:cNvSpPr txBox="1"/>
          <p:nvPr/>
        </p:nvSpPr>
        <p:spPr>
          <a:xfrm>
            <a:off x="2233317" y="2453224"/>
            <a:ext cx="6421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itchFamily="34" charset="0"/>
                <a:sym typeface="Wingdings 2" panose="05020102010507070707" pitchFamily="18" charset="2"/>
              </a:rPr>
              <a:t></a:t>
            </a:r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 </a:t>
            </a:r>
            <a:r>
              <a:rPr lang="en-US" altLang="zh-CN" sz="2400" dirty="0"/>
              <a:t>The only </a:t>
            </a:r>
            <a:r>
              <a:rPr lang="en-US" altLang="zh-CN" sz="2400" dirty="0" smtClean="0"/>
              <a:t> </a:t>
            </a:r>
            <a:r>
              <a:rPr lang="en-US" altLang="zh-CN" sz="2400" u="sng" dirty="0" smtClean="0"/>
              <a:t>          </a:t>
            </a:r>
            <a:r>
              <a:rPr lang="en-US" altLang="zh-CN" sz="2400" u="sng" dirty="0"/>
              <a:t> </a:t>
            </a:r>
            <a:r>
              <a:rPr lang="en-US" altLang="zh-CN" sz="2400" u="sng" dirty="0" smtClean="0"/>
              <a:t> </a:t>
            </a:r>
            <a:r>
              <a:rPr lang="en-US" altLang="zh-CN" sz="2400" dirty="0" smtClean="0"/>
              <a:t> to</a:t>
            </a:r>
            <a:r>
              <a:rPr lang="en-US" altLang="zh-CN" sz="2400" dirty="0"/>
              <a:t> the </a:t>
            </a:r>
            <a:r>
              <a:rPr lang="en-US" altLang="zh-CN" sz="2400" dirty="0" smtClean="0"/>
              <a:t>village</a:t>
            </a:r>
            <a:r>
              <a:rPr lang="en-US" altLang="zh-CN" sz="2400" dirty="0"/>
              <a:t> is by </a:t>
            </a:r>
            <a:r>
              <a:rPr lang="en-US" altLang="zh-CN" sz="2400" dirty="0" smtClean="0"/>
              <a:t>boat.</a:t>
            </a:r>
            <a:endParaRPr lang="zh-CN" altLang="en-US" sz="2400" dirty="0"/>
          </a:p>
        </p:txBody>
      </p:sp>
      <p:sp>
        <p:nvSpPr>
          <p:cNvPr id="27" name="TextBox 8"/>
          <p:cNvSpPr txBox="1"/>
          <p:nvPr/>
        </p:nvSpPr>
        <p:spPr>
          <a:xfrm>
            <a:off x="2233318" y="3017748"/>
            <a:ext cx="6292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itchFamily="34" charset="0"/>
                <a:sym typeface="Wingdings 2" panose="05020102010507070707" pitchFamily="18" charset="2"/>
              </a:rPr>
              <a:t></a:t>
            </a:r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 </a:t>
            </a:r>
            <a:r>
              <a:rPr lang="en-US" altLang="zh-CN" sz="2400" dirty="0"/>
              <a:t>By the </a:t>
            </a:r>
            <a:r>
              <a:rPr lang="en-US" altLang="zh-CN" sz="2400" dirty="0" smtClean="0"/>
              <a:t>age of </a:t>
            </a:r>
            <a:r>
              <a:rPr lang="en-US" altLang="zh-CN" sz="2400" dirty="0"/>
              <a:t>14 he was </a:t>
            </a:r>
            <a:r>
              <a:rPr lang="en-US" altLang="zh-CN" sz="2400" u="sng" dirty="0" smtClean="0"/>
              <a:t>                     </a:t>
            </a:r>
            <a:r>
              <a:rPr lang="en-US" altLang="zh-CN" sz="2400" dirty="0"/>
              <a:t> to heroin</a:t>
            </a:r>
            <a:r>
              <a:rPr lang="en-US" altLang="zh-CN" sz="2400" i="1" dirty="0"/>
              <a:t>.</a:t>
            </a:r>
            <a:endParaRPr lang="zh-CN" altLang="en-US" sz="2400" dirty="0"/>
          </a:p>
        </p:txBody>
      </p:sp>
      <p:sp>
        <p:nvSpPr>
          <p:cNvPr id="28" name="TextBox 8"/>
          <p:cNvSpPr txBox="1"/>
          <p:nvPr/>
        </p:nvSpPr>
        <p:spPr>
          <a:xfrm>
            <a:off x="2233317" y="3582272"/>
            <a:ext cx="79023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itchFamily="34" charset="0"/>
                <a:sym typeface="Wingdings 2" panose="05020102010507070707" pitchFamily="18" charset="2"/>
              </a:rPr>
              <a:t></a:t>
            </a:r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 </a:t>
            </a:r>
            <a:r>
              <a:rPr lang="en-US" altLang="zh-CN" sz="2400" dirty="0"/>
              <a:t>No one can </a:t>
            </a:r>
            <a:r>
              <a:rPr lang="en-US" altLang="zh-CN" sz="2400" dirty="0" smtClean="0"/>
              <a:t> </a:t>
            </a:r>
            <a:r>
              <a:rPr lang="en-US" altLang="zh-CN" sz="2400" u="sng" dirty="0" smtClean="0"/>
              <a:t> </a:t>
            </a:r>
            <a:r>
              <a:rPr lang="en-US" altLang="zh-CN" sz="2400" u="sng" dirty="0"/>
              <a:t> </a:t>
            </a:r>
            <a:r>
              <a:rPr lang="en-US" altLang="zh-CN" sz="2400" u="sng" dirty="0" smtClean="0"/>
              <a:t>             </a:t>
            </a:r>
            <a:r>
              <a:rPr lang="en-US" altLang="zh-CN" sz="2400" dirty="0" smtClean="0"/>
              <a:t>when </a:t>
            </a:r>
            <a:r>
              <a:rPr lang="en-US" altLang="zh-CN" sz="2400" dirty="0"/>
              <a:t>the disease will strike again.</a:t>
            </a:r>
            <a:endParaRPr lang="zh-CN" altLang="en-US" sz="2400" dirty="0"/>
          </a:p>
        </p:txBody>
      </p:sp>
      <p:sp>
        <p:nvSpPr>
          <p:cNvPr id="29" name="TextBox 8"/>
          <p:cNvSpPr txBox="1"/>
          <p:nvPr/>
        </p:nvSpPr>
        <p:spPr>
          <a:xfrm>
            <a:off x="2233317" y="4043937"/>
            <a:ext cx="9958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itchFamily="34" charset="0"/>
                <a:sym typeface="Wingdings 2" panose="05020102010507070707" pitchFamily="18" charset="2"/>
              </a:rPr>
              <a:t></a:t>
            </a:r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 </a:t>
            </a:r>
            <a:r>
              <a:rPr lang="en-US" altLang="zh-CN" sz="2400" dirty="0"/>
              <a:t>The government warned </a:t>
            </a:r>
            <a:r>
              <a:rPr lang="en-US" altLang="zh-CN" sz="2400" dirty="0" smtClean="0"/>
              <a:t>its</a:t>
            </a:r>
            <a:r>
              <a:rPr lang="en-US" altLang="zh-CN" sz="2400" dirty="0"/>
              <a:t> </a:t>
            </a:r>
            <a:r>
              <a:rPr lang="en-US" altLang="zh-CN" sz="2400" dirty="0" err="1" smtClean="0"/>
              <a:t>neighbours</a:t>
            </a:r>
            <a:r>
              <a:rPr lang="en-US" altLang="zh-CN" sz="2400" u="sng" dirty="0" smtClean="0"/>
              <a:t> </a:t>
            </a:r>
            <a:r>
              <a:rPr lang="en-US" altLang="zh-CN" sz="2400" dirty="0" smtClean="0"/>
              <a:t>not </a:t>
            </a:r>
            <a:r>
              <a:rPr lang="en-US" altLang="zh-CN" sz="2400" dirty="0"/>
              <a:t>to </a:t>
            </a:r>
            <a:r>
              <a:rPr lang="en-US" altLang="zh-CN" sz="2400" dirty="0" smtClean="0"/>
              <a:t>interfere</a:t>
            </a:r>
            <a:r>
              <a:rPr lang="en-US" altLang="zh-CN" sz="2400" dirty="0"/>
              <a:t> in its</a:t>
            </a:r>
            <a:r>
              <a:rPr lang="en-US" altLang="zh-CN" sz="2400" u="sng" dirty="0"/>
              <a:t> </a:t>
            </a:r>
            <a:r>
              <a:rPr lang="en-US" altLang="zh-CN" sz="2400" u="sng" dirty="0" smtClean="0"/>
              <a:t>               </a:t>
            </a:r>
            <a:r>
              <a:rPr lang="en-US" altLang="zh-CN" sz="2400" dirty="0"/>
              <a:t> affairs.</a:t>
            </a:r>
            <a:endParaRPr lang="zh-CN" altLang="en-US" sz="2400" dirty="0"/>
          </a:p>
        </p:txBody>
      </p:sp>
      <p:sp>
        <p:nvSpPr>
          <p:cNvPr id="19" name="文本框 18"/>
          <p:cNvSpPr txBox="1"/>
          <p:nvPr/>
        </p:nvSpPr>
        <p:spPr>
          <a:xfrm>
            <a:off x="2283233" y="4682367"/>
            <a:ext cx="66547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ym typeface="Wingdings 2" panose="05020102010507070707" pitchFamily="18" charset="2"/>
              </a:rPr>
              <a:t></a:t>
            </a:r>
            <a:r>
              <a:rPr lang="en-US" altLang="zh-CN" sz="2400" dirty="0"/>
              <a:t>They started quarrelling out of sheer </a:t>
            </a:r>
            <a:r>
              <a:rPr lang="en-US" altLang="zh-CN" sz="2400" dirty="0" smtClean="0"/>
              <a:t> </a:t>
            </a:r>
            <a:r>
              <a:rPr lang="en-US" altLang="zh-CN" sz="2400" u="sng" dirty="0" smtClean="0"/>
              <a:t>                    </a:t>
            </a:r>
            <a:r>
              <a:rPr lang="en-US" altLang="zh-CN" sz="2400" dirty="0" smtClean="0"/>
              <a:t> </a:t>
            </a:r>
            <a:r>
              <a:rPr lang="en-US" altLang="zh-CN" sz="2400" i="1" dirty="0" smtClean="0"/>
              <a:t>.</a:t>
            </a:r>
            <a:endParaRPr lang="zh-CN" altLang="en-US" sz="2400" i="1" dirty="0"/>
          </a:p>
        </p:txBody>
      </p:sp>
      <p:sp>
        <p:nvSpPr>
          <p:cNvPr id="30" name="矩形 29"/>
          <p:cNvSpPr/>
          <p:nvPr/>
        </p:nvSpPr>
        <p:spPr>
          <a:xfrm>
            <a:off x="4052760" y="1942325"/>
            <a:ext cx="1197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random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728643" y="2403990"/>
            <a:ext cx="1197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access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618258" y="2990008"/>
            <a:ext cx="13459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addicted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4090181" y="3533038"/>
            <a:ext cx="12076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predict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0135673" y="3970768"/>
            <a:ext cx="12076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internal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7212658" y="4608461"/>
            <a:ext cx="14188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boredom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33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1142758" y="1874157"/>
            <a:ext cx="266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</a:t>
            </a:r>
            <a:r>
              <a:rPr lang="en-US" altLang="zh-CN" dirty="0" smtClean="0">
                <a:latin typeface="Calibri" pitchFamily="34" charset="0"/>
              </a:rPr>
              <a:t>be impossible to do </a:t>
            </a:r>
            <a:r>
              <a:rPr lang="en-US" altLang="zh-CN" dirty="0" err="1" smtClean="0">
                <a:latin typeface="Calibri" pitchFamily="34" charset="0"/>
              </a:rPr>
              <a:t>sth</a:t>
            </a:r>
            <a:r>
              <a:rPr lang="en-US" altLang="zh-CN" dirty="0" smtClean="0">
                <a:latin typeface="Calibri" pitchFamily="34" charset="0"/>
              </a:rPr>
              <a:t>.</a:t>
            </a:r>
            <a:endParaRPr lang="zh-CN" altLang="en-US" dirty="0">
              <a:latin typeface="Calibri" pitchFamily="34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4095417" y="463219"/>
            <a:ext cx="2648655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altLang="zh-CN" dirty="0">
                <a:latin typeface="Calibri" pitchFamily="34" charset="0"/>
                <a:cs typeface="Calibri" pitchFamily="34" charset="0"/>
              </a:rPr>
              <a:t>Language focus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8"/>
          <p:cNvSpPr txBox="1"/>
          <p:nvPr/>
        </p:nvSpPr>
        <p:spPr>
          <a:xfrm>
            <a:off x="1121021" y="3534798"/>
            <a:ext cx="243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</a:t>
            </a:r>
            <a:r>
              <a:rPr lang="en-US" altLang="zh-CN" dirty="0" smtClean="0">
                <a:latin typeface="Calibri" pitchFamily="34" charset="0"/>
              </a:rPr>
              <a:t>from top to bottom </a:t>
            </a:r>
            <a:endParaRPr lang="zh-CN" altLang="en-US" sz="1350" dirty="0"/>
          </a:p>
        </p:txBody>
      </p:sp>
      <p:sp>
        <p:nvSpPr>
          <p:cNvPr id="7" name="TextBox 8"/>
          <p:cNvSpPr txBox="1"/>
          <p:nvPr/>
        </p:nvSpPr>
        <p:spPr>
          <a:xfrm>
            <a:off x="1108142" y="3103043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</a:t>
            </a:r>
            <a:r>
              <a:rPr lang="en-US" altLang="zh-CN" dirty="0" smtClean="0">
                <a:latin typeface="Calibri" pitchFamily="34" charset="0"/>
              </a:rPr>
              <a:t>hold back</a:t>
            </a:r>
            <a:endParaRPr lang="zh-CN" altLang="en-US" sz="1350" dirty="0"/>
          </a:p>
        </p:txBody>
      </p:sp>
      <p:sp>
        <p:nvSpPr>
          <p:cNvPr id="8" name="TextBox 8"/>
          <p:cNvSpPr txBox="1"/>
          <p:nvPr/>
        </p:nvSpPr>
        <p:spPr>
          <a:xfrm>
            <a:off x="1142758" y="2246640"/>
            <a:ext cx="2128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</a:t>
            </a:r>
            <a:r>
              <a:rPr lang="en-US" altLang="zh-CN" dirty="0" smtClean="0">
                <a:latin typeface="Calibri" pitchFamily="34" charset="0"/>
              </a:rPr>
              <a:t>be driven by…</a:t>
            </a:r>
            <a:endParaRPr lang="zh-CN" altLang="en-US" sz="1350" dirty="0"/>
          </a:p>
        </p:txBody>
      </p:sp>
      <p:sp>
        <p:nvSpPr>
          <p:cNvPr id="9" name="TextBox 8"/>
          <p:cNvSpPr txBox="1"/>
          <p:nvPr/>
        </p:nvSpPr>
        <p:spPr>
          <a:xfrm>
            <a:off x="1108142" y="2677899"/>
            <a:ext cx="1626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look for</a:t>
            </a:r>
            <a:endParaRPr lang="zh-CN" altLang="en-US" sz="1350" dirty="0"/>
          </a:p>
        </p:txBody>
      </p:sp>
      <p:sp>
        <p:nvSpPr>
          <p:cNvPr id="11" name="TextBox 8"/>
          <p:cNvSpPr txBox="1"/>
          <p:nvPr/>
        </p:nvSpPr>
        <p:spPr>
          <a:xfrm>
            <a:off x="6574318" y="1748649"/>
            <a:ext cx="1384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Calibri" pitchFamily="34" charset="0"/>
              </a:rPr>
              <a:t>控制，阻碍</a:t>
            </a:r>
            <a:endParaRPr lang="zh-CN" altLang="en-US" sz="1350" dirty="0"/>
          </a:p>
        </p:txBody>
      </p:sp>
      <p:sp>
        <p:nvSpPr>
          <p:cNvPr id="13" name="TextBox 8"/>
          <p:cNvSpPr txBox="1"/>
          <p:nvPr/>
        </p:nvSpPr>
        <p:spPr>
          <a:xfrm>
            <a:off x="6906090" y="2267441"/>
            <a:ext cx="2031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Calibri" pitchFamily="34" charset="0"/>
              </a:rPr>
              <a:t>不可能做某事</a:t>
            </a:r>
            <a:endParaRPr lang="zh-CN" altLang="en-US" dirty="0"/>
          </a:p>
        </p:txBody>
      </p:sp>
      <p:sp>
        <p:nvSpPr>
          <p:cNvPr id="14" name="TextBox 8"/>
          <p:cNvSpPr txBox="1"/>
          <p:nvPr/>
        </p:nvSpPr>
        <p:spPr>
          <a:xfrm>
            <a:off x="6744072" y="2677899"/>
            <a:ext cx="1417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Calibri" pitchFamily="34" charset="0"/>
              </a:rPr>
              <a:t>被</a:t>
            </a:r>
            <a:r>
              <a:rPr lang="en-US" altLang="zh-CN" dirty="0" smtClean="0">
                <a:latin typeface="Calibri" pitchFamily="34" charset="0"/>
              </a:rPr>
              <a:t>……</a:t>
            </a:r>
            <a:r>
              <a:rPr lang="zh-CN" altLang="en-US" dirty="0">
                <a:latin typeface="Calibri" pitchFamily="34" charset="0"/>
              </a:rPr>
              <a:t>驱使</a:t>
            </a:r>
            <a:endParaRPr lang="zh-CN" altLang="en-US" sz="1350" dirty="0"/>
          </a:p>
        </p:txBody>
      </p:sp>
      <p:sp>
        <p:nvSpPr>
          <p:cNvPr id="15" name="TextBox 8"/>
          <p:cNvSpPr txBox="1"/>
          <p:nvPr/>
        </p:nvSpPr>
        <p:spPr>
          <a:xfrm>
            <a:off x="6420036" y="3154828"/>
            <a:ext cx="1384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Calibri" pitchFamily="34" charset="0"/>
              </a:rPr>
              <a:t>从头到尾</a:t>
            </a:r>
            <a:endParaRPr lang="zh-CN" altLang="en-US" sz="1350" dirty="0"/>
          </a:p>
        </p:txBody>
      </p:sp>
      <p:sp>
        <p:nvSpPr>
          <p:cNvPr id="16" name="TextBox 8"/>
          <p:cNvSpPr txBox="1"/>
          <p:nvPr/>
        </p:nvSpPr>
        <p:spPr>
          <a:xfrm>
            <a:off x="6574317" y="3569536"/>
            <a:ext cx="956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Calibri" pitchFamily="34" charset="0"/>
              </a:rPr>
              <a:t>寻找</a:t>
            </a:r>
            <a:endParaRPr lang="zh-CN" altLang="en-US" sz="1350" dirty="0"/>
          </a:p>
        </p:txBody>
      </p:sp>
      <p:cxnSp>
        <p:nvCxnSpPr>
          <p:cNvPr id="18" name="直接箭头连接符 17"/>
          <p:cNvCxnSpPr/>
          <p:nvPr/>
        </p:nvCxnSpPr>
        <p:spPr>
          <a:xfrm>
            <a:off x="3827748" y="2094898"/>
            <a:ext cx="2916324" cy="3619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>
            <a:off x="2770762" y="2429135"/>
            <a:ext cx="3819030" cy="4598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>
            <a:off x="2206996" y="2917142"/>
            <a:ext cx="4224762" cy="8370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 flipV="1">
            <a:off x="2336996" y="2085653"/>
            <a:ext cx="4130757" cy="121099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>
            <a:endCxn id="15" idx="1"/>
          </p:cNvCxnSpPr>
          <p:nvPr/>
        </p:nvCxnSpPr>
        <p:spPr>
          <a:xfrm flipV="1">
            <a:off x="3443966" y="3339494"/>
            <a:ext cx="2976070" cy="3540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8"/>
          <p:cNvSpPr txBox="1"/>
          <p:nvPr/>
        </p:nvSpPr>
        <p:spPr>
          <a:xfrm>
            <a:off x="1108142" y="1085269"/>
            <a:ext cx="2163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Calibri" pitchFamily="34" charset="0"/>
                <a:sym typeface="Wingdings 2" panose="05020102010507070707" pitchFamily="18" charset="2"/>
              </a:rPr>
              <a:t>matching exercises</a:t>
            </a:r>
            <a:endParaRPr lang="zh-CN" altLang="en-US" sz="1350" dirty="0">
              <a:solidFill>
                <a:srgbClr val="FF0000"/>
              </a:solidFill>
            </a:endParaRPr>
          </a:p>
        </p:txBody>
      </p:sp>
      <p:sp>
        <p:nvSpPr>
          <p:cNvPr id="23" name="TextBox 8"/>
          <p:cNvSpPr txBox="1"/>
          <p:nvPr/>
        </p:nvSpPr>
        <p:spPr>
          <a:xfrm>
            <a:off x="1142758" y="3938868"/>
            <a:ext cx="1592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</a:t>
            </a:r>
            <a:r>
              <a:rPr lang="en-US" altLang="zh-CN" dirty="0" smtClean="0">
                <a:latin typeface="Calibri" pitchFamily="34" charset="0"/>
              </a:rPr>
              <a:t>play with… </a:t>
            </a:r>
            <a:endParaRPr lang="zh-CN" altLang="en-US" sz="1350" dirty="0"/>
          </a:p>
        </p:txBody>
      </p:sp>
      <p:sp>
        <p:nvSpPr>
          <p:cNvPr id="26" name="TextBox 8"/>
          <p:cNvSpPr txBox="1"/>
          <p:nvPr/>
        </p:nvSpPr>
        <p:spPr>
          <a:xfrm>
            <a:off x="6431758" y="3984244"/>
            <a:ext cx="1013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Calibri" pitchFamily="34" charset="0"/>
              </a:rPr>
              <a:t>和</a:t>
            </a:r>
            <a:r>
              <a:rPr lang="en-US" altLang="zh-CN" dirty="0" smtClean="0">
                <a:latin typeface="Calibri" pitchFamily="34" charset="0"/>
              </a:rPr>
              <a:t>…</a:t>
            </a:r>
            <a:r>
              <a:rPr lang="zh-CN" altLang="en-US" dirty="0">
                <a:latin typeface="Calibri" pitchFamily="34" charset="0"/>
              </a:rPr>
              <a:t>玩</a:t>
            </a:r>
            <a:endParaRPr lang="zh-CN" altLang="en-US" sz="1350" dirty="0"/>
          </a:p>
        </p:txBody>
      </p:sp>
      <p:cxnSp>
        <p:nvCxnSpPr>
          <p:cNvPr id="28" name="直接箭头连接符 27"/>
          <p:cNvCxnSpPr/>
          <p:nvPr/>
        </p:nvCxnSpPr>
        <p:spPr>
          <a:xfrm>
            <a:off x="2611573" y="4155280"/>
            <a:ext cx="3365262" cy="1363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9274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2875142" y="440692"/>
            <a:ext cx="2421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itchFamily="34" charset="0"/>
              </a:rPr>
              <a:t>b</a:t>
            </a:r>
            <a:r>
              <a:rPr lang="en-US" altLang="zh-CN" dirty="0" smtClean="0">
                <a:latin typeface="Calibri" pitchFamily="34" charset="0"/>
              </a:rPr>
              <a:t>e impossible to do </a:t>
            </a:r>
            <a:r>
              <a:rPr lang="en-US" altLang="zh-CN" dirty="0" err="1" smtClean="0">
                <a:latin typeface="Calibri" pitchFamily="34" charset="0"/>
              </a:rPr>
              <a:t>sth</a:t>
            </a:r>
            <a:r>
              <a:rPr lang="en-US" altLang="zh-CN" dirty="0" smtClean="0">
                <a:latin typeface="Calibri" pitchFamily="34" charset="0"/>
              </a:rPr>
              <a:t>.</a:t>
            </a:r>
            <a:endParaRPr lang="zh-CN" altLang="en-US" sz="1350" dirty="0"/>
          </a:p>
        </p:txBody>
      </p:sp>
      <p:sp>
        <p:nvSpPr>
          <p:cNvPr id="3" name="TextBox 8"/>
          <p:cNvSpPr txBox="1"/>
          <p:nvPr/>
        </p:nvSpPr>
        <p:spPr>
          <a:xfrm>
            <a:off x="5454619" y="428885"/>
            <a:ext cx="1384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itchFamily="34" charset="0"/>
              </a:rPr>
              <a:t>b</a:t>
            </a:r>
            <a:r>
              <a:rPr lang="en-US" altLang="zh-CN" dirty="0" smtClean="0">
                <a:latin typeface="Calibri" pitchFamily="34" charset="0"/>
              </a:rPr>
              <a:t>e driven by</a:t>
            </a:r>
            <a:endParaRPr lang="zh-CN" altLang="en-US" sz="1350" dirty="0"/>
          </a:p>
        </p:txBody>
      </p:sp>
      <p:sp>
        <p:nvSpPr>
          <p:cNvPr id="4" name="TextBox 8"/>
          <p:cNvSpPr txBox="1"/>
          <p:nvPr/>
        </p:nvSpPr>
        <p:spPr>
          <a:xfrm>
            <a:off x="7486831" y="440692"/>
            <a:ext cx="1051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itchFamily="34" charset="0"/>
              </a:rPr>
              <a:t>l</a:t>
            </a:r>
            <a:r>
              <a:rPr lang="en-US" altLang="zh-CN" dirty="0" smtClean="0">
                <a:latin typeface="Calibri" pitchFamily="34" charset="0"/>
              </a:rPr>
              <a:t>ook for</a:t>
            </a:r>
            <a:endParaRPr lang="zh-CN" altLang="en-US" sz="1350" dirty="0"/>
          </a:p>
        </p:txBody>
      </p:sp>
      <p:sp>
        <p:nvSpPr>
          <p:cNvPr id="5" name="TextBox 8"/>
          <p:cNvSpPr txBox="1"/>
          <p:nvPr/>
        </p:nvSpPr>
        <p:spPr>
          <a:xfrm>
            <a:off x="2949559" y="1007525"/>
            <a:ext cx="1081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itchFamily="34" charset="0"/>
              </a:rPr>
              <a:t>h</a:t>
            </a:r>
            <a:r>
              <a:rPr lang="en-US" altLang="zh-CN" dirty="0" smtClean="0">
                <a:latin typeface="Calibri" pitchFamily="34" charset="0"/>
              </a:rPr>
              <a:t>old back</a:t>
            </a:r>
            <a:endParaRPr lang="zh-CN" altLang="en-US" sz="1350" dirty="0"/>
          </a:p>
        </p:txBody>
      </p:sp>
      <p:sp>
        <p:nvSpPr>
          <p:cNvPr id="6" name="TextBox 8"/>
          <p:cNvSpPr txBox="1"/>
          <p:nvPr/>
        </p:nvSpPr>
        <p:spPr>
          <a:xfrm>
            <a:off x="5296370" y="999599"/>
            <a:ext cx="2084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itchFamily="34" charset="0"/>
              </a:rPr>
              <a:t>f</a:t>
            </a:r>
            <a:r>
              <a:rPr lang="en-US" altLang="zh-CN" dirty="0" smtClean="0">
                <a:latin typeface="Calibri" pitchFamily="34" charset="0"/>
              </a:rPr>
              <a:t>rom top to bottom</a:t>
            </a:r>
            <a:endParaRPr lang="zh-CN" altLang="en-US" sz="1350" dirty="0"/>
          </a:p>
        </p:txBody>
      </p:sp>
      <p:sp>
        <p:nvSpPr>
          <p:cNvPr id="7" name="TextBox 8"/>
          <p:cNvSpPr txBox="1"/>
          <p:nvPr/>
        </p:nvSpPr>
        <p:spPr>
          <a:xfrm>
            <a:off x="7539605" y="1007525"/>
            <a:ext cx="1051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itchFamily="34" charset="0"/>
              </a:rPr>
              <a:t>p</a:t>
            </a:r>
            <a:r>
              <a:rPr lang="en-US" altLang="zh-CN" dirty="0" smtClean="0">
                <a:latin typeface="Calibri" pitchFamily="34" charset="0"/>
              </a:rPr>
              <a:t>lay with</a:t>
            </a:r>
            <a:endParaRPr lang="zh-CN" altLang="en-US" sz="1350" dirty="0"/>
          </a:p>
        </p:txBody>
      </p:sp>
      <p:sp>
        <p:nvSpPr>
          <p:cNvPr id="8" name="文本框 7"/>
          <p:cNvSpPr txBox="1"/>
          <p:nvPr/>
        </p:nvSpPr>
        <p:spPr>
          <a:xfrm>
            <a:off x="2875142" y="296626"/>
            <a:ext cx="5716324" cy="14059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692405" y="2182638"/>
            <a:ext cx="6899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itchFamily="34" charset="0"/>
                <a:sym typeface="Wingdings 2" panose="05020102010507070707" pitchFamily="18" charset="2"/>
              </a:rPr>
              <a:t> </a:t>
            </a:r>
            <a:r>
              <a:rPr lang="en-US" altLang="zh-CN" sz="2400" dirty="0" smtClean="0">
                <a:sym typeface="Wingdings 2" panose="05020102010507070707" pitchFamily="18" charset="2"/>
              </a:rPr>
              <a:t>They cleaned the house</a:t>
            </a:r>
            <a:r>
              <a:rPr lang="en-US" altLang="zh-CN" sz="2400" u="sng" dirty="0" smtClean="0">
                <a:sym typeface="Wingdings 2" panose="05020102010507070707" pitchFamily="18" charset="2"/>
              </a:rPr>
              <a:t>                                                 </a:t>
            </a:r>
            <a:r>
              <a:rPr lang="en-US" altLang="zh-CN" sz="2400" dirty="0" smtClean="0">
                <a:sym typeface="Wingdings 2" panose="05020102010507070707" pitchFamily="18" charset="2"/>
              </a:rPr>
              <a:t>  </a:t>
            </a:r>
            <a:r>
              <a:rPr lang="en-US" altLang="zh-CN" sz="2400" dirty="0" smtClean="0"/>
              <a:t>.</a:t>
            </a:r>
            <a:endParaRPr lang="zh-CN" altLang="en-US" sz="2400" dirty="0"/>
          </a:p>
        </p:txBody>
      </p:sp>
      <p:sp>
        <p:nvSpPr>
          <p:cNvPr id="10" name="TextBox 8"/>
          <p:cNvSpPr txBox="1"/>
          <p:nvPr/>
        </p:nvSpPr>
        <p:spPr>
          <a:xfrm>
            <a:off x="1692405" y="2741545"/>
            <a:ext cx="6704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itchFamily="34" charset="0"/>
                <a:sym typeface="Wingdings 2" panose="05020102010507070707" pitchFamily="18" charset="2"/>
              </a:rPr>
              <a:t></a:t>
            </a:r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 </a:t>
            </a:r>
            <a:r>
              <a:rPr lang="en-US" altLang="zh-CN" sz="2400" dirty="0"/>
              <a:t>No one can </a:t>
            </a:r>
            <a:r>
              <a:rPr lang="en-US" altLang="zh-CN" sz="2400" dirty="0" smtClean="0"/>
              <a:t> </a:t>
            </a:r>
            <a:r>
              <a:rPr lang="en-US" altLang="zh-CN" sz="2400" u="sng" dirty="0" smtClean="0"/>
              <a:t>                            </a:t>
            </a:r>
            <a:r>
              <a:rPr lang="en-US" altLang="zh-CN" sz="2400" dirty="0" smtClean="0"/>
              <a:t>   the </a:t>
            </a:r>
            <a:r>
              <a:rPr lang="en-US" altLang="zh-CN" sz="2400" dirty="0"/>
              <a:t>wheel of </a:t>
            </a:r>
            <a:r>
              <a:rPr lang="en-US" altLang="zh-CN" sz="2400" dirty="0" smtClean="0"/>
              <a:t>history.</a:t>
            </a:r>
            <a:endParaRPr lang="zh-CN" altLang="en-US" sz="2400" dirty="0"/>
          </a:p>
        </p:txBody>
      </p:sp>
      <p:sp>
        <p:nvSpPr>
          <p:cNvPr id="11" name="TextBox 8"/>
          <p:cNvSpPr txBox="1"/>
          <p:nvPr/>
        </p:nvSpPr>
        <p:spPr>
          <a:xfrm>
            <a:off x="1692404" y="3358375"/>
            <a:ext cx="9105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</a:t>
            </a:r>
            <a:r>
              <a:rPr lang="en-US" altLang="zh-CN" sz="2400" dirty="0"/>
              <a:t>So</a:t>
            </a:r>
            <a:r>
              <a:rPr lang="zh-CN" altLang="zh-CN" sz="2400" dirty="0"/>
              <a:t> our next milestones will </a:t>
            </a:r>
            <a:r>
              <a:rPr lang="en-US" altLang="zh-CN" sz="2400" u="sng" dirty="0" smtClean="0"/>
              <a:t>                         </a:t>
            </a:r>
            <a:r>
              <a:rPr lang="en-US" altLang="zh-CN" sz="2400" u="sng" dirty="0"/>
              <a:t> </a:t>
            </a:r>
            <a:r>
              <a:rPr lang="en-US" altLang="zh-CN" sz="2400" u="sng" dirty="0" smtClean="0"/>
              <a:t>      </a:t>
            </a:r>
            <a:r>
              <a:rPr lang="zh-CN" altLang="zh-CN" sz="2400" dirty="0" smtClean="0"/>
              <a:t>the</a:t>
            </a:r>
            <a:r>
              <a:rPr lang="zh-CN" altLang="zh-CN" sz="2400" dirty="0"/>
              <a:t> requirements </a:t>
            </a:r>
            <a:r>
              <a:rPr lang="en-US" altLang="zh-CN" sz="2400" dirty="0"/>
              <a:t>we </a:t>
            </a:r>
            <a:r>
              <a:rPr lang="en-US" altLang="zh-CN" sz="2400" dirty="0" smtClean="0"/>
              <a:t>get.</a:t>
            </a:r>
            <a:endParaRPr lang="zh-CN" altLang="zh-CN" sz="2400" dirty="0"/>
          </a:p>
        </p:txBody>
      </p:sp>
      <p:sp>
        <p:nvSpPr>
          <p:cNvPr id="12" name="TextBox 8"/>
          <p:cNvSpPr txBox="1"/>
          <p:nvPr/>
        </p:nvSpPr>
        <p:spPr>
          <a:xfrm>
            <a:off x="1692406" y="3914923"/>
            <a:ext cx="4875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</a:t>
            </a:r>
            <a:r>
              <a:rPr lang="en-US" altLang="zh-CN" sz="2400" dirty="0"/>
              <a:t>I'm </a:t>
            </a:r>
            <a:r>
              <a:rPr lang="en-US" altLang="zh-CN" sz="2400" dirty="0" smtClean="0"/>
              <a:t> </a:t>
            </a:r>
            <a:r>
              <a:rPr lang="en-US" altLang="zh-CN" sz="2400" u="sng" dirty="0" smtClean="0"/>
              <a:t>                           </a:t>
            </a:r>
            <a:r>
              <a:rPr lang="en-US" altLang="zh-CN" sz="2400" dirty="0" smtClean="0"/>
              <a:t>  </a:t>
            </a:r>
            <a:r>
              <a:rPr lang="en-US" altLang="zh-CN" sz="2400" dirty="0"/>
              <a:t> my passport.</a:t>
            </a:r>
            <a:endParaRPr lang="zh-CN" altLang="zh-CN" sz="2400" dirty="0"/>
          </a:p>
        </p:txBody>
      </p:sp>
      <p:sp>
        <p:nvSpPr>
          <p:cNvPr id="13" name="TextBox 8"/>
          <p:cNvSpPr txBox="1"/>
          <p:nvPr/>
        </p:nvSpPr>
        <p:spPr>
          <a:xfrm>
            <a:off x="1639631" y="4519578"/>
            <a:ext cx="6899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itchFamily="34" charset="0"/>
                <a:sym typeface="Wingdings 2" panose="05020102010507070707" pitchFamily="18" charset="2"/>
              </a:rPr>
              <a:t></a:t>
            </a:r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 </a:t>
            </a:r>
            <a:r>
              <a:rPr lang="en-US" altLang="zh-CN" sz="2400" dirty="0"/>
              <a:t>It </a:t>
            </a:r>
            <a:r>
              <a:rPr lang="en-US" altLang="zh-CN" sz="2400" u="sng" dirty="0" smtClean="0"/>
              <a:t>                                        </a:t>
            </a:r>
            <a:r>
              <a:rPr lang="en-US" altLang="zh-CN" sz="2400" dirty="0" smtClean="0"/>
              <a:t> sleep</a:t>
            </a:r>
            <a:r>
              <a:rPr lang="en-US" altLang="zh-CN" sz="2400" dirty="0"/>
              <a:t> because of the noise.</a:t>
            </a:r>
            <a:endParaRPr lang="zh-CN" altLang="en-US" sz="2400" dirty="0"/>
          </a:p>
        </p:txBody>
      </p:sp>
      <p:sp>
        <p:nvSpPr>
          <p:cNvPr id="14" name="TextBox 8"/>
          <p:cNvSpPr txBox="1"/>
          <p:nvPr/>
        </p:nvSpPr>
        <p:spPr>
          <a:xfrm>
            <a:off x="1692405" y="5122674"/>
            <a:ext cx="7799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libri" pitchFamily="34" charset="0"/>
                <a:sym typeface="Wingdings 2" panose="05020102010507070707" pitchFamily="18" charset="2"/>
              </a:rPr>
              <a:t></a:t>
            </a:r>
            <a:r>
              <a:rPr lang="en-US" altLang="zh-CN" dirty="0" smtClean="0">
                <a:latin typeface="Calibri" pitchFamily="34" charset="0"/>
                <a:sym typeface="Wingdings 2" panose="05020102010507070707" pitchFamily="18" charset="2"/>
              </a:rPr>
              <a:t> </a:t>
            </a:r>
            <a:r>
              <a:rPr lang="en-US" altLang="zh-CN" sz="2400" dirty="0">
                <a:sym typeface="Wingdings 2" panose="05020102010507070707" pitchFamily="18" charset="2"/>
              </a:rPr>
              <a:t>W</a:t>
            </a:r>
            <a:r>
              <a:rPr lang="en-US" altLang="zh-CN" sz="2400" dirty="0" smtClean="0"/>
              <a:t>hen </a:t>
            </a:r>
            <a:r>
              <a:rPr lang="en-US" altLang="zh-CN" sz="2400" dirty="0"/>
              <a:t>I</a:t>
            </a:r>
            <a:r>
              <a:rPr lang="en-US" altLang="zh-CN" sz="2400" dirty="0" smtClean="0"/>
              <a:t> </a:t>
            </a:r>
            <a:r>
              <a:rPr lang="en-US" altLang="zh-CN" sz="2400" dirty="0"/>
              <a:t>was a kid ,I liked to </a:t>
            </a:r>
            <a:r>
              <a:rPr lang="en-US" altLang="zh-CN" sz="2400" u="sng" dirty="0" smtClean="0"/>
              <a:t>                       </a:t>
            </a:r>
            <a:r>
              <a:rPr lang="en-US" altLang="zh-CN" sz="2400" dirty="0" smtClean="0"/>
              <a:t> </a:t>
            </a:r>
            <a:r>
              <a:rPr lang="en-US" altLang="zh-CN" sz="2400" dirty="0"/>
              <a:t> my younger sister .</a:t>
            </a:r>
            <a:endParaRPr lang="zh-CN" altLang="en-US" sz="2400" dirty="0"/>
          </a:p>
        </p:txBody>
      </p:sp>
      <p:sp>
        <p:nvSpPr>
          <p:cNvPr id="15" name="矩形 14"/>
          <p:cNvSpPr/>
          <p:nvPr/>
        </p:nvSpPr>
        <p:spPr>
          <a:xfrm>
            <a:off x="5182673" y="2068469"/>
            <a:ext cx="28828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from top to bottom 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689842" y="2679491"/>
            <a:ext cx="14520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old back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612460" y="3252350"/>
            <a:ext cx="18743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</a:t>
            </a:r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 driven by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679434" y="3876736"/>
            <a:ext cx="16220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</a:t>
            </a:r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ooking for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460232" y="4471471"/>
            <a:ext cx="24592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w</a:t>
            </a:r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as impossible to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542566" y="5014178"/>
            <a:ext cx="1405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lay with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05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939" y="1767289"/>
            <a:ext cx="3580595" cy="383857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971245" y="443850"/>
            <a:ext cx="1571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                                Tetris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982469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45447" y="2015928"/>
            <a:ext cx="1800200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Introduction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左大括号 4"/>
          <p:cNvSpPr/>
          <p:nvPr/>
        </p:nvSpPr>
        <p:spPr>
          <a:xfrm>
            <a:off x="1806242" y="947098"/>
            <a:ext cx="576064" cy="2482536"/>
          </a:xfrm>
          <a:prstGeom prst="lef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4"/>
          <p:cNvSpPr txBox="1"/>
          <p:nvPr/>
        </p:nvSpPr>
        <p:spPr>
          <a:xfrm>
            <a:off x="2382306" y="531598"/>
            <a:ext cx="1656184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b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efore 15 years old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65919" y="2477593"/>
            <a:ext cx="1009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(</a:t>
            </a:r>
            <a:r>
              <a:rPr lang="en-US" altLang="zh-CN" dirty="0" smtClean="0">
                <a:solidFill>
                  <a:srgbClr val="FF0000"/>
                </a:solidFill>
              </a:rPr>
              <a:t>para.1)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0" name="TextBox 4"/>
          <p:cNvSpPr txBox="1"/>
          <p:nvPr/>
        </p:nvSpPr>
        <p:spPr>
          <a:xfrm>
            <a:off x="4182506" y="531597"/>
            <a:ext cx="3505487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p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lay chess frequently and competitively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TextBox 4"/>
          <p:cNvSpPr txBox="1"/>
          <p:nvPr/>
        </p:nvSpPr>
        <p:spPr>
          <a:xfrm>
            <a:off x="8038072" y="716264"/>
            <a:ext cx="977140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where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左大括号 23"/>
          <p:cNvSpPr/>
          <p:nvPr/>
        </p:nvSpPr>
        <p:spPr>
          <a:xfrm>
            <a:off x="9077259" y="247593"/>
            <a:ext cx="576064" cy="1399004"/>
          </a:xfrm>
          <a:prstGeom prst="lef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extBox 4"/>
          <p:cNvSpPr txBox="1"/>
          <p:nvPr/>
        </p:nvSpPr>
        <p:spPr>
          <a:xfrm>
            <a:off x="9756302" y="69932"/>
            <a:ext cx="1286287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i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n school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Box 4"/>
          <p:cNvSpPr txBox="1"/>
          <p:nvPr/>
        </p:nvSpPr>
        <p:spPr>
          <a:xfrm>
            <a:off x="9756302" y="716262"/>
            <a:ext cx="1286287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online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TextBox 4"/>
          <p:cNvSpPr txBox="1"/>
          <p:nvPr/>
        </p:nvSpPr>
        <p:spPr>
          <a:xfrm>
            <a:off x="9756302" y="1415764"/>
            <a:ext cx="1963473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a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t national competitions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TextBox 4"/>
          <p:cNvSpPr txBox="1"/>
          <p:nvPr/>
        </p:nvSpPr>
        <p:spPr>
          <a:xfrm>
            <a:off x="2454314" y="3014135"/>
            <a:ext cx="1584176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after 15 years old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左大括号 28"/>
          <p:cNvSpPr/>
          <p:nvPr/>
        </p:nvSpPr>
        <p:spPr>
          <a:xfrm>
            <a:off x="4110498" y="2730131"/>
            <a:ext cx="576064" cy="1399004"/>
          </a:xfrm>
          <a:prstGeom prst="lef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TextBox 4"/>
          <p:cNvSpPr txBox="1"/>
          <p:nvPr/>
        </p:nvSpPr>
        <p:spPr>
          <a:xfrm>
            <a:off x="4758570" y="2499298"/>
            <a:ext cx="4256642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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became </a:t>
            </a:r>
            <a:r>
              <a:rPr lang="en-US" altLang="zh-CN" sz="2400" u="sng" dirty="0" smtClean="0">
                <a:latin typeface="Calibri" pitchFamily="34" charset="0"/>
                <a:cs typeface="Calibri" pitchFamily="34" charset="0"/>
              </a:rPr>
              <a:t>                    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  to Tetris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TextBox 4"/>
          <p:cNvSpPr txBox="1"/>
          <p:nvPr/>
        </p:nvSpPr>
        <p:spPr>
          <a:xfrm>
            <a:off x="9517487" y="2499297"/>
            <a:ext cx="540913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k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ill  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TextBox 4"/>
          <p:cNvSpPr txBox="1"/>
          <p:nvPr/>
        </p:nvSpPr>
        <p:spPr>
          <a:xfrm>
            <a:off x="4758570" y="3845132"/>
            <a:ext cx="3857396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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played Tetris with a small flip phone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6251204" y="2499297"/>
            <a:ext cx="12713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addicted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TextBox 4"/>
          <p:cNvSpPr txBox="1"/>
          <p:nvPr/>
        </p:nvSpPr>
        <p:spPr>
          <a:xfrm>
            <a:off x="10025403" y="2498118"/>
            <a:ext cx="1425270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boredom 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左大括号 34"/>
          <p:cNvSpPr/>
          <p:nvPr/>
        </p:nvSpPr>
        <p:spPr>
          <a:xfrm>
            <a:off x="8656739" y="3582830"/>
            <a:ext cx="576064" cy="1399004"/>
          </a:xfrm>
          <a:prstGeom prst="lef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TextBox 4"/>
          <p:cNvSpPr txBox="1"/>
          <p:nvPr/>
        </p:nvSpPr>
        <p:spPr>
          <a:xfrm>
            <a:off x="9365291" y="3305366"/>
            <a:ext cx="2826709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</a:t>
            </a:r>
            <a:r>
              <a:rPr lang="en-US" altLang="zh-CN" sz="2400" u="sng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            </a:t>
            </a:r>
            <a:r>
              <a:rPr lang="en-US" altLang="zh-CN" sz="2400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the internet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9679029" y="3225117"/>
            <a:ext cx="9861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access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TextBox 4"/>
          <p:cNvSpPr txBox="1"/>
          <p:nvPr/>
        </p:nvSpPr>
        <p:spPr>
          <a:xfrm>
            <a:off x="9315717" y="4594803"/>
            <a:ext cx="1349480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send a 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TextBox 4"/>
          <p:cNvSpPr txBox="1"/>
          <p:nvPr/>
        </p:nvSpPr>
        <p:spPr>
          <a:xfrm>
            <a:off x="10665196" y="4603383"/>
            <a:ext cx="1425270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Snapchat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03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/>
      <p:bldP spid="34" grpId="0" animBg="1"/>
      <p:bldP spid="35" grpId="0" animBg="1"/>
      <p:bldP spid="36" grpId="0" animBg="1"/>
      <p:bldP spid="37" grpId="0"/>
      <p:bldP spid="38" grpId="0" animBg="1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355" y="3162767"/>
            <a:ext cx="1438275" cy="143827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730061" y="1821890"/>
            <a:ext cx="26272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                                Snapchat</a:t>
            </a:r>
            <a:endParaRPr lang="zh-CN" altLang="en-US" sz="40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0" y="435466"/>
            <a:ext cx="5810250" cy="462123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948669" y="4601042"/>
            <a:ext cx="26272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                                flip phone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57915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180559"/>
            <a:ext cx="2084281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b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efore playing Tetris 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左大括号 4"/>
          <p:cNvSpPr/>
          <p:nvPr/>
        </p:nvSpPr>
        <p:spPr>
          <a:xfrm>
            <a:off x="2075689" y="848538"/>
            <a:ext cx="576064" cy="3273663"/>
          </a:xfrm>
          <a:prstGeom prst="lef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4"/>
          <p:cNvSpPr txBox="1"/>
          <p:nvPr/>
        </p:nvSpPr>
        <p:spPr>
          <a:xfrm>
            <a:off x="2665664" y="749936"/>
            <a:ext cx="4408623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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grew up </a:t>
            </a:r>
            <a:r>
              <a:rPr lang="en-US" altLang="zh-CN" sz="2400" u="sng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                   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 opponents         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3228" y="3025535"/>
            <a:ext cx="1009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(</a:t>
            </a:r>
            <a:r>
              <a:rPr lang="en-US" altLang="zh-CN" dirty="0" smtClean="0">
                <a:solidFill>
                  <a:srgbClr val="FF0000"/>
                </a:solidFill>
              </a:rPr>
              <a:t>para.3)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3983872" y="725165"/>
            <a:ext cx="15215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</a:t>
            </a:r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ooking for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左大括号 42"/>
          <p:cNvSpPr/>
          <p:nvPr/>
        </p:nvSpPr>
        <p:spPr>
          <a:xfrm>
            <a:off x="7088198" y="281266"/>
            <a:ext cx="576064" cy="1399004"/>
          </a:xfrm>
          <a:prstGeom prst="lef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TextBox 4"/>
          <p:cNvSpPr txBox="1"/>
          <p:nvPr/>
        </p:nvSpPr>
        <p:spPr>
          <a:xfrm>
            <a:off x="7799284" y="50433"/>
            <a:ext cx="2027296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p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eople to fight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TextBox 4"/>
          <p:cNvSpPr txBox="1"/>
          <p:nvPr/>
        </p:nvSpPr>
        <p:spPr>
          <a:xfrm>
            <a:off x="7799284" y="725165"/>
            <a:ext cx="2246237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p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eople to blame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TextBox 4"/>
          <p:cNvSpPr txBox="1"/>
          <p:nvPr/>
        </p:nvSpPr>
        <p:spPr>
          <a:xfrm>
            <a:off x="7799283" y="1399897"/>
            <a:ext cx="3057607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p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eople to prove wrong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7" name="下箭头 46"/>
          <p:cNvSpPr/>
          <p:nvPr/>
        </p:nvSpPr>
        <p:spPr>
          <a:xfrm>
            <a:off x="5141333" y="4389263"/>
            <a:ext cx="184917" cy="155833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48" name="TextBox 4"/>
          <p:cNvSpPr txBox="1"/>
          <p:nvPr/>
        </p:nvSpPr>
        <p:spPr>
          <a:xfrm>
            <a:off x="3421938" y="4846474"/>
            <a:ext cx="1448037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err="1" smtClean="0">
                <a:latin typeface="Calibri" pitchFamily="34" charset="0"/>
                <a:cs typeface="Calibri" pitchFamily="34" charset="0"/>
              </a:rPr>
              <a:t>disbenefit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9" name="TextBox 4"/>
          <p:cNvSpPr txBox="1"/>
          <p:nvPr/>
        </p:nvSpPr>
        <p:spPr>
          <a:xfrm>
            <a:off x="5233791" y="5984785"/>
            <a:ext cx="6575004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h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old you back when there was so much else to gain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TextBox 4"/>
          <p:cNvSpPr txBox="1"/>
          <p:nvPr/>
        </p:nvSpPr>
        <p:spPr>
          <a:xfrm>
            <a:off x="2693229" y="3881558"/>
            <a:ext cx="4102792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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treated everything like it was       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1" name="TextBox 4"/>
          <p:cNvSpPr txBox="1"/>
          <p:nvPr/>
        </p:nvSpPr>
        <p:spPr>
          <a:xfrm>
            <a:off x="6796021" y="3879623"/>
            <a:ext cx="1378039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z</a:t>
            </a:r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ero-sum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5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0" grpId="0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630317" y="3667259"/>
            <a:ext cx="3554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                                	Zero-sum</a:t>
            </a:r>
            <a:endParaRPr lang="zh-CN" altLang="en-US" sz="40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538"/>
            <a:ext cx="6439437" cy="32194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437" y="2958852"/>
            <a:ext cx="5752563" cy="389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573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8638" y="1880189"/>
            <a:ext cx="2084281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after playing Tetris 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95458" y="3728567"/>
            <a:ext cx="1080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(</a:t>
            </a:r>
            <a:r>
              <a:rPr lang="en-US" altLang="zh-CN" dirty="0" smtClean="0">
                <a:solidFill>
                  <a:srgbClr val="FF0000"/>
                </a:solidFill>
              </a:rPr>
              <a:t>para.2,4)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6" name="TextBox 4"/>
          <p:cNvSpPr txBox="1"/>
          <p:nvPr/>
        </p:nvSpPr>
        <p:spPr>
          <a:xfrm>
            <a:off x="32907" y="2896741"/>
            <a:ext cx="2362718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understanding of Tetris and life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左大括号 16"/>
          <p:cNvSpPr/>
          <p:nvPr/>
        </p:nvSpPr>
        <p:spPr>
          <a:xfrm>
            <a:off x="2537138" y="1043188"/>
            <a:ext cx="360607" cy="4855335"/>
          </a:xfrm>
          <a:prstGeom prst="lef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4"/>
          <p:cNvSpPr txBox="1"/>
          <p:nvPr/>
        </p:nvSpPr>
        <p:spPr>
          <a:xfrm>
            <a:off x="2936381" y="977758"/>
            <a:ext cx="1841680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t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o the author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左大括号 18"/>
          <p:cNvSpPr/>
          <p:nvPr/>
        </p:nvSpPr>
        <p:spPr>
          <a:xfrm>
            <a:off x="4812000" y="343684"/>
            <a:ext cx="576064" cy="1729815"/>
          </a:xfrm>
          <a:prstGeom prst="lef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TextBox 4"/>
          <p:cNvSpPr txBox="1"/>
          <p:nvPr/>
        </p:nvSpPr>
        <p:spPr>
          <a:xfrm>
            <a:off x="5460638" y="112853"/>
            <a:ext cx="5829105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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became the truest  </a:t>
            </a:r>
            <a:r>
              <a:rPr lang="en-US" altLang="zh-CN" sz="2400" u="sng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                               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 of life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TextBox 4"/>
          <p:cNvSpPr txBox="1"/>
          <p:nvPr/>
        </p:nvSpPr>
        <p:spPr>
          <a:xfrm>
            <a:off x="5460638" y="1028082"/>
            <a:ext cx="4007504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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Life is </a:t>
            </a:r>
            <a:r>
              <a:rPr lang="en-US" altLang="zh-CN" sz="2400" u="sng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               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  , not chess.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Box 4"/>
          <p:cNvSpPr txBox="1"/>
          <p:nvPr/>
        </p:nvSpPr>
        <p:spPr>
          <a:xfrm>
            <a:off x="5460639" y="1880189"/>
            <a:ext cx="3039418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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There’s no final boss.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丁字箭头 1"/>
          <p:cNvSpPr/>
          <p:nvPr/>
        </p:nvSpPr>
        <p:spPr>
          <a:xfrm>
            <a:off x="7349966" y="2341854"/>
            <a:ext cx="463640" cy="1264231"/>
          </a:xfrm>
          <a:prstGeom prst="leftRigh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4"/>
          <p:cNvSpPr txBox="1"/>
          <p:nvPr/>
        </p:nvSpPr>
        <p:spPr>
          <a:xfrm>
            <a:off x="7839362" y="2516360"/>
            <a:ext cx="2665927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o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nly playing against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TextBox 4"/>
          <p:cNvSpPr txBox="1"/>
          <p:nvPr/>
        </p:nvSpPr>
        <p:spPr>
          <a:xfrm>
            <a:off x="6314988" y="3266072"/>
            <a:ext cx="896826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time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TextBox 4"/>
          <p:cNvSpPr txBox="1"/>
          <p:nvPr/>
        </p:nvSpPr>
        <p:spPr>
          <a:xfrm>
            <a:off x="7887876" y="3127573"/>
            <a:ext cx="4121240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The never ending flow of pieces from </a:t>
            </a:r>
            <a:r>
              <a:rPr lang="en-US" altLang="zh-CN" sz="2400" u="sng" dirty="0" smtClean="0">
                <a:latin typeface="Calibri" pitchFamily="34" charset="0"/>
                <a:cs typeface="Calibri" pitchFamily="34" charset="0"/>
              </a:rPr>
              <a:t>                            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.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8500057" y="3431589"/>
            <a:ext cx="1936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</a:t>
            </a:r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op to bottom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下箭头 2"/>
          <p:cNvSpPr/>
          <p:nvPr/>
        </p:nvSpPr>
        <p:spPr>
          <a:xfrm>
            <a:off x="7465876" y="3543071"/>
            <a:ext cx="231820" cy="101605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4"/>
          <p:cNvSpPr txBox="1"/>
          <p:nvPr/>
        </p:nvSpPr>
        <p:spPr>
          <a:xfrm>
            <a:off x="7813606" y="4283696"/>
            <a:ext cx="4195510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   operate a </a:t>
            </a:r>
            <a:r>
              <a:rPr lang="en-US" altLang="zh-CN" sz="2400" u="sng" dirty="0" smtClean="0">
                <a:latin typeface="Calibri" pitchFamily="34" charset="0"/>
                <a:cs typeface="Calibri" pitchFamily="34" charset="0"/>
              </a:rPr>
              <a:t>                   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 stream of </a:t>
            </a:r>
            <a:r>
              <a:rPr lang="en-US" altLang="zh-CN" sz="2400" u="sng" dirty="0" smtClean="0">
                <a:latin typeface="Calibri" pitchFamily="34" charset="0"/>
                <a:cs typeface="Calibri" pitchFamily="34" charset="0"/>
              </a:rPr>
              <a:t>             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 into an </a:t>
            </a:r>
            <a:r>
              <a:rPr lang="en-US" altLang="zh-CN" sz="2400" u="sng" dirty="0" smtClean="0">
                <a:latin typeface="Calibri" pitchFamily="34" charset="0"/>
                <a:cs typeface="Calibri" pitchFamily="34" charset="0"/>
              </a:rPr>
              <a:t>               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form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9468142" y="4258318"/>
            <a:ext cx="11642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random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8208600" y="4636181"/>
            <a:ext cx="963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inputs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10206818" y="4636180"/>
            <a:ext cx="10829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orderly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TextBox 4"/>
          <p:cNvSpPr txBox="1"/>
          <p:nvPr/>
        </p:nvSpPr>
        <p:spPr>
          <a:xfrm>
            <a:off x="2996326" y="5692970"/>
            <a:ext cx="2154160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t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o some people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TextBox 4"/>
          <p:cNvSpPr txBox="1"/>
          <p:nvPr/>
        </p:nvSpPr>
        <p:spPr>
          <a:xfrm>
            <a:off x="5273079" y="5508305"/>
            <a:ext cx="2154160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altLang="zh-CN" sz="2400" u="sng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             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 in human form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左大括号 40"/>
          <p:cNvSpPr/>
          <p:nvPr/>
        </p:nvSpPr>
        <p:spPr>
          <a:xfrm>
            <a:off x="7500643" y="5508305"/>
            <a:ext cx="458018" cy="822965"/>
          </a:xfrm>
          <a:prstGeom prst="lef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TextBox 4"/>
          <p:cNvSpPr txBox="1"/>
          <p:nvPr/>
        </p:nvSpPr>
        <p:spPr>
          <a:xfrm>
            <a:off x="8032065" y="5330639"/>
            <a:ext cx="2696036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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impossible to win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" name="TextBox 4"/>
          <p:cNvSpPr txBox="1"/>
          <p:nvPr/>
        </p:nvSpPr>
        <p:spPr>
          <a:xfrm>
            <a:off x="8032066" y="6108469"/>
            <a:ext cx="2696036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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driven by luck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8328409" y="53110"/>
            <a:ext cx="20345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representation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6720845" y="990349"/>
            <a:ext cx="8609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Tetris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559717" y="5422765"/>
            <a:ext cx="15105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frustration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37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" grpId="0" animBg="1"/>
      <p:bldP spid="29" grpId="0" animBg="1"/>
      <p:bldP spid="30" grpId="0" animBg="1"/>
      <p:bldP spid="31" grpId="0" animBg="1"/>
      <p:bldP spid="32" grpId="0"/>
      <p:bldP spid="3" grpId="0" animBg="1"/>
      <p:bldP spid="34" grpId="0" animBg="1"/>
      <p:bldP spid="35" grpId="0"/>
      <p:bldP spid="36" grpId="0"/>
      <p:bldP spid="37" grpId="0"/>
      <p:bldP spid="38" grpId="0" animBg="1"/>
      <p:bldP spid="39" grpId="0" animBg="1"/>
      <p:bldP spid="41" grpId="0" animBg="1"/>
      <p:bldP spid="42" grpId="0" animBg="1"/>
      <p:bldP spid="52" grpId="0" animBg="1"/>
      <p:bldP spid="53" grpId="0"/>
      <p:bldP spid="54" grpId="0"/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8638" y="1880189"/>
            <a:ext cx="2084281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after playing Tetris 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95458" y="3728567"/>
            <a:ext cx="1080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(</a:t>
            </a:r>
            <a:r>
              <a:rPr lang="en-US" altLang="zh-CN" dirty="0" smtClean="0">
                <a:solidFill>
                  <a:srgbClr val="FF0000"/>
                </a:solidFill>
              </a:rPr>
              <a:t>para.5)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6" name="TextBox 4"/>
          <p:cNvSpPr txBox="1"/>
          <p:nvPr/>
        </p:nvSpPr>
        <p:spPr>
          <a:xfrm>
            <a:off x="32907" y="2896741"/>
            <a:ext cx="2362718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understanding of Tetris and life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右箭头 4"/>
          <p:cNvSpPr/>
          <p:nvPr/>
        </p:nvSpPr>
        <p:spPr>
          <a:xfrm>
            <a:off x="2395625" y="3177011"/>
            <a:ext cx="862730" cy="22301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TextBox 4"/>
          <p:cNvSpPr txBox="1"/>
          <p:nvPr/>
        </p:nvSpPr>
        <p:spPr>
          <a:xfrm>
            <a:off x="3258355" y="2873018"/>
            <a:ext cx="3129566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The real game of life is completely</a:t>
            </a:r>
            <a:r>
              <a:rPr lang="en-US" altLang="zh-CN" sz="2400" u="sng" dirty="0" smtClean="0">
                <a:latin typeface="Calibri" pitchFamily="34" charset="0"/>
                <a:cs typeface="Calibri" pitchFamily="34" charset="0"/>
              </a:rPr>
              <a:t>                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 .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4758343" y="3242350"/>
            <a:ext cx="11546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internal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左大括号 39"/>
          <p:cNvSpPr/>
          <p:nvPr/>
        </p:nvSpPr>
        <p:spPr>
          <a:xfrm>
            <a:off x="6387921" y="2071345"/>
            <a:ext cx="576064" cy="2342010"/>
          </a:xfrm>
          <a:prstGeom prst="lef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TextBox 4"/>
          <p:cNvSpPr txBox="1"/>
          <p:nvPr/>
        </p:nvSpPr>
        <p:spPr>
          <a:xfrm>
            <a:off x="6835192" y="1880189"/>
            <a:ext cx="4393795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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no big ,bad enemies who make you </a:t>
            </a:r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suffer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TextBox 4"/>
          <p:cNvSpPr txBox="1"/>
          <p:nvPr/>
        </p:nvSpPr>
        <p:spPr>
          <a:xfrm>
            <a:off x="6835192" y="3057683"/>
            <a:ext cx="5356808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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no </a:t>
            </a:r>
            <a:r>
              <a:rPr lang="en-US" altLang="zh-CN" sz="2400" u="sng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                 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right or wrong move that a certain opponent can punish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7523357" y="3057683"/>
            <a:ext cx="12602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absolute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" name="TextBox 4"/>
          <p:cNvSpPr txBox="1"/>
          <p:nvPr/>
        </p:nvSpPr>
        <p:spPr>
          <a:xfrm>
            <a:off x="7054132" y="4182522"/>
            <a:ext cx="5137867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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  <a:sym typeface="Wingdings 2" panose="05020102010507070707" pitchFamily="18" charset="2"/>
              </a:rPr>
              <a:t>life score depending on how hard you push yourself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48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6" grpId="0" animBg="1"/>
      <p:bldP spid="5" grpId="0" animBg="1"/>
      <p:bldP spid="28" grpId="0" animBg="1"/>
      <p:bldP spid="33" grpId="0"/>
      <p:bldP spid="40" grpId="0" animBg="1"/>
      <p:bldP spid="43" grpId="0" animBg="1"/>
      <p:bldP spid="44" grpId="0" animBg="1"/>
      <p:bldP spid="45" grpId="0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6559" y="1313518"/>
            <a:ext cx="2084281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after playing Tetris 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1102" y="3228235"/>
            <a:ext cx="1080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(</a:t>
            </a:r>
            <a:r>
              <a:rPr lang="en-US" altLang="zh-CN" dirty="0" smtClean="0">
                <a:solidFill>
                  <a:srgbClr val="FF0000"/>
                </a:solidFill>
              </a:rPr>
              <a:t>para.6)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6" name="TextBox 4"/>
          <p:cNvSpPr txBox="1"/>
          <p:nvPr/>
        </p:nvSpPr>
        <p:spPr>
          <a:xfrm>
            <a:off x="0" y="2346014"/>
            <a:ext cx="2362718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understanding of Tetris and life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右箭头 13"/>
          <p:cNvSpPr/>
          <p:nvPr/>
        </p:nvSpPr>
        <p:spPr>
          <a:xfrm>
            <a:off x="2395625" y="2643567"/>
            <a:ext cx="386212" cy="21554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4"/>
          <p:cNvSpPr txBox="1"/>
          <p:nvPr/>
        </p:nvSpPr>
        <p:spPr>
          <a:xfrm>
            <a:off x="2781837" y="2530679"/>
            <a:ext cx="3477296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t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he only way to master life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下箭头 17"/>
          <p:cNvSpPr/>
          <p:nvPr/>
        </p:nvSpPr>
        <p:spPr>
          <a:xfrm>
            <a:off x="4421958" y="2992344"/>
            <a:ext cx="197054" cy="56529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TextBox 4"/>
          <p:cNvSpPr txBox="1"/>
          <p:nvPr/>
        </p:nvSpPr>
        <p:spPr>
          <a:xfrm>
            <a:off x="2781836" y="3597567"/>
            <a:ext cx="7366715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altLang="zh-CN" sz="2400" u="sng" dirty="0" smtClean="0">
                <a:latin typeface="Calibri" pitchFamily="34" charset="0"/>
                <a:cs typeface="Calibri" pitchFamily="34" charset="0"/>
              </a:rPr>
              <a:t>                     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the same self-control at the highest speeds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940948" y="3557634"/>
            <a:ext cx="13219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en-US" altLang="zh-CN" sz="24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lay with</a:t>
            </a:r>
            <a:endParaRPr lang="zh-CN" altLang="en-US" sz="24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十字箭头 1"/>
          <p:cNvSpPr/>
          <p:nvPr/>
        </p:nvSpPr>
        <p:spPr>
          <a:xfrm>
            <a:off x="6065949" y="4059232"/>
            <a:ext cx="476519" cy="1337016"/>
          </a:xfrm>
          <a:prstGeom prst="quad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4"/>
          <p:cNvSpPr txBox="1"/>
          <p:nvPr/>
        </p:nvSpPr>
        <p:spPr>
          <a:xfrm>
            <a:off x="2833292" y="4526943"/>
            <a:ext cx="3057607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c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ontrol your own mind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Box 4"/>
          <p:cNvSpPr txBox="1"/>
          <p:nvPr/>
        </p:nvSpPr>
        <p:spPr>
          <a:xfrm>
            <a:off x="6717518" y="4526942"/>
            <a:ext cx="3817400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c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ontrol your own </a:t>
            </a:r>
            <a:r>
              <a:rPr lang="en-US" altLang="zh-CN" sz="2400" dirty="0" err="1" smtClean="0">
                <a:latin typeface="Calibri" pitchFamily="34" charset="0"/>
                <a:cs typeface="Calibri" pitchFamily="34" charset="0"/>
              </a:rPr>
              <a:t>behaviours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TextBox 4"/>
          <p:cNvSpPr txBox="1"/>
          <p:nvPr/>
        </p:nvSpPr>
        <p:spPr>
          <a:xfrm>
            <a:off x="4975431" y="5456317"/>
            <a:ext cx="2979523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libri" pitchFamily="34" charset="0"/>
                <a:cs typeface="Calibri" pitchFamily="34" charset="0"/>
              </a:rPr>
              <a:t>c</a:t>
            </a:r>
            <a:r>
              <a:rPr lang="en-US" altLang="zh-CN" sz="2400" dirty="0" smtClean="0">
                <a:latin typeface="Calibri" pitchFamily="34" charset="0"/>
                <a:cs typeface="Calibri" pitchFamily="34" charset="0"/>
              </a:rPr>
              <a:t>ontrol your own time</a:t>
            </a:r>
            <a:endParaRPr lang="zh-CN" altLang="en-US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68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6" grpId="0" animBg="1"/>
      <p:bldP spid="14" grpId="0" animBg="1"/>
      <p:bldP spid="15" grpId="0" animBg="1"/>
      <p:bldP spid="18" grpId="0" animBg="1"/>
      <p:bldP spid="19" grpId="0" animBg="1"/>
      <p:bldP spid="20" grpId="0"/>
      <p:bldP spid="2" grpId="0" animBg="1"/>
      <p:bldP spid="21" grpId="0" animBg="1"/>
      <p:bldP spid="22" grpId="0" animBg="1"/>
      <p:bldP spid="2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120141033"/>
  <p:tag name="MH_LIBRARY" val="GRAPHIC"/>
  <p:tag name="MH_TYPE" val="Other"/>
  <p:tag name="MH_ORDER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120140655"/>
  <p:tag name="MH_LIBRARY" val="GRAPHIC"/>
  <p:tag name="MH_TYPE" val="Other"/>
  <p:tag name="MH_ORDER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120141033"/>
  <p:tag name="MH_LIBRARY" val="GRAPHIC"/>
  <p:tag name="MH_TYPE" val="Other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120141033"/>
  <p:tag name="MH_LIBRARY" val="GRAPHIC"/>
  <p:tag name="MH_TYPE" val="Other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120141033"/>
  <p:tag name="MH_LIBRARY" val="GRAPHIC"/>
  <p:tag name="MH_TYPE" val="Other"/>
  <p:tag name="MH_ORDER" val="3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1021</Words>
  <Application>Microsoft Office PowerPoint</Application>
  <PresentationFormat>宽屏</PresentationFormat>
  <Paragraphs>208</Paragraphs>
  <Slides>19</Slides>
  <Notes>0</Notes>
  <HiddenSlides>0</HiddenSlides>
  <MMClips>3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9" baseType="lpstr">
      <vt:lpstr>汉仪综艺体简</vt:lpstr>
      <vt:lpstr>宋体</vt:lpstr>
      <vt:lpstr>微软雅黑</vt:lpstr>
      <vt:lpstr>Arial</vt:lpstr>
      <vt:lpstr>Calibri</vt:lpstr>
      <vt:lpstr>Calibri Light</vt:lpstr>
      <vt:lpstr>Comic Sans MS</vt:lpstr>
      <vt:lpstr>Times New Roman</vt:lpstr>
      <vt:lpstr>Wingdings 2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lenovo</cp:lastModifiedBy>
  <cp:revision>47</cp:revision>
  <dcterms:created xsi:type="dcterms:W3CDTF">2020-05-23T10:40:32Z</dcterms:created>
  <dcterms:modified xsi:type="dcterms:W3CDTF">2020-06-02T07:45:55Z</dcterms:modified>
</cp:coreProperties>
</file>