
<file path=[Content_Types].xml><?xml version="1.0" encoding="utf-8"?>
<Types xmlns="http://schemas.openxmlformats.org/package/2006/content-types">
  <Default Extension="png" ContentType="image/png"/>
  <Default Extension="webp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641" r:id="rId3"/>
    <p:sldId id="628" r:id="rId4"/>
    <p:sldId id="627" r:id="rId5"/>
    <p:sldId id="629" r:id="rId6"/>
    <p:sldId id="634" r:id="rId7"/>
    <p:sldId id="638" r:id="rId8"/>
    <p:sldId id="631" r:id="rId9"/>
    <p:sldId id="632" r:id="rId10"/>
    <p:sldId id="573" r:id="rId11"/>
    <p:sldId id="574" r:id="rId12"/>
    <p:sldId id="575" r:id="rId13"/>
    <p:sldId id="584" r:id="rId14"/>
    <p:sldId id="585" r:id="rId15"/>
    <p:sldId id="586" r:id="rId16"/>
    <p:sldId id="639" r:id="rId17"/>
    <p:sldId id="588" r:id="rId18"/>
    <p:sldId id="589" r:id="rId19"/>
    <p:sldId id="623" r:id="rId20"/>
    <p:sldId id="619" r:id="rId21"/>
    <p:sldId id="640" r:id="rId22"/>
    <p:sldId id="620" r:id="rId23"/>
    <p:sldId id="621" r:id="rId24"/>
    <p:sldId id="591" r:id="rId25"/>
    <p:sldId id="592" r:id="rId26"/>
    <p:sldId id="590" r:id="rId27"/>
    <p:sldId id="595" r:id="rId28"/>
    <p:sldId id="596" r:id="rId29"/>
    <p:sldId id="597" r:id="rId30"/>
    <p:sldId id="598" r:id="rId31"/>
    <p:sldId id="599" r:id="rId32"/>
    <p:sldId id="600" r:id="rId33"/>
    <p:sldId id="601" r:id="rId34"/>
    <p:sldId id="602" r:id="rId35"/>
    <p:sldId id="642" r:id="rId36"/>
    <p:sldId id="257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FFCC"/>
    <a:srgbClr val="CCCCFF"/>
    <a:srgbClr val="FF9933"/>
    <a:srgbClr val="FFFFFF"/>
    <a:srgbClr val="FFCCCC"/>
    <a:srgbClr val="CCECFF"/>
    <a:srgbClr val="99FFCC"/>
    <a:srgbClr val="CCFF66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70" autoAdjust="0"/>
    <p:restoredTop sz="94660"/>
  </p:normalViewPr>
  <p:slideViewPr>
    <p:cSldViewPr snapToGrid="0">
      <p:cViewPr varScale="1">
        <p:scale>
          <a:sx n="74" d="100"/>
          <a:sy n="74" d="100"/>
        </p:scale>
        <p:origin x="67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-342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CC5C9-847A-4AFF-BE45-ED75F4913185}" type="datetimeFigureOut">
              <a:rPr lang="zh-CN" altLang="en-US" smtClean="0"/>
              <a:pPr/>
              <a:t>2020/5/24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189E0-078E-4C81-8AED-F55778FDA7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094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E4720-2D5A-4D09-B057-784710B12775}" type="datetimeFigureOut">
              <a:rPr lang="zh-CN" altLang="en-US" smtClean="0"/>
              <a:pPr/>
              <a:t>2020/5/24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F0E0D-C282-4988-8E75-8F5AF8278AB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616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11D00-37A1-40D8-A768-8253657C68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011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11D00-37A1-40D8-A768-8253657C68B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60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11D00-37A1-40D8-A768-8253657C68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388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275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F24BE-808F-457B-A722-CF20A209101D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23404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275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F24BE-808F-457B-A722-CF20A209101D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061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275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F24BE-808F-457B-A722-CF20A209101D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357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275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F24BE-808F-457B-A722-CF20A209101D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97808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jqq\appdata\roaming\360se6\User Data\temp\19300001024098142529522539764_950.png"/>
          <p:cNvPicPr>
            <a:picLocks noChangeAspect="1" noChangeArrowheads="1"/>
          </p:cNvPicPr>
          <p:nvPr userDrawn="1"/>
        </p:nvPicPr>
        <p:blipFill>
          <a:blip r:embed="rId2" cstate="print"/>
          <a:srcRect t="3021"/>
          <a:stretch>
            <a:fillRect/>
          </a:stretch>
        </p:blipFill>
        <p:spPr bwMode="auto">
          <a:xfrm flipH="1">
            <a:off x="8" y="8958"/>
            <a:ext cx="7445794" cy="552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 userDrawn="1"/>
        </p:nvSpPr>
        <p:spPr>
          <a:xfrm>
            <a:off x="11799277" y="0"/>
            <a:ext cx="392723" cy="6858000"/>
          </a:xfrm>
          <a:prstGeom prst="rect">
            <a:avLst/>
          </a:prstGeom>
          <a:solidFill>
            <a:srgbClr val="007BF6">
              <a:alpha val="7725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5540188"/>
            <a:ext cx="12192000" cy="1305906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1"/>
          <p:cNvSpPr txBox="1"/>
          <p:nvPr userDrawn="1"/>
        </p:nvSpPr>
        <p:spPr>
          <a:xfrm>
            <a:off x="11017" y="5689208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dirty="0">
                <a:solidFill>
                  <a:srgbClr val="FF7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汉仪粗圆简" pitchFamily="49" charset="-122"/>
                <a:ea typeface="汉仪粗圆简" pitchFamily="49" charset="-122"/>
              </a:rPr>
              <a:t>E</a:t>
            </a:r>
            <a:r>
              <a:rPr lang="zh-CN" altLang="en-US" sz="6000" b="1" dirty="0">
                <a:solidFill>
                  <a:srgbClr val="FF7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汉仪粗圆简" pitchFamily="49" charset="-122"/>
                <a:ea typeface="汉仪粗圆简" pitchFamily="49" charset="-122"/>
              </a:rPr>
              <a:t>时代高职英语</a:t>
            </a:r>
            <a:r>
              <a:rPr lang="en-US" altLang="zh-CN" sz="6000" b="1" dirty="0">
                <a:solidFill>
                  <a:srgbClr val="FF7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汉仪粗圆简" pitchFamily="49" charset="-122"/>
                <a:ea typeface="汉仪粗圆简" pitchFamily="49" charset="-122"/>
              </a:rPr>
              <a:t>——</a:t>
            </a:r>
            <a:r>
              <a:rPr lang="zh-CN" altLang="en-US" sz="6000" b="1" dirty="0">
                <a:solidFill>
                  <a:srgbClr val="FF7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汉仪粗圆简" pitchFamily="49" charset="-122"/>
                <a:ea typeface="汉仪粗圆简" pitchFamily="49" charset="-122"/>
              </a:rPr>
              <a:t>综合教程</a:t>
            </a:r>
            <a:r>
              <a:rPr lang="zh-CN" altLang="en-US" sz="4800" b="1" dirty="0">
                <a:solidFill>
                  <a:srgbClr val="FF7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汉仪粗圆简" pitchFamily="49" charset="-122"/>
                <a:ea typeface="汉仪粗圆简" pitchFamily="49" charset="-122"/>
              </a:rPr>
              <a:t>（</a:t>
            </a:r>
            <a:r>
              <a:rPr lang="en-US" altLang="zh-CN" sz="4800" b="1" dirty="0">
                <a:solidFill>
                  <a:srgbClr val="FF7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汉仪粗圆简" pitchFamily="49" charset="-122"/>
                <a:ea typeface="汉仪粗圆简" pitchFamily="49" charset="-122"/>
              </a:rPr>
              <a:t>2</a:t>
            </a:r>
            <a:r>
              <a:rPr lang="zh-CN" altLang="en-US" sz="4800" b="1" dirty="0">
                <a:solidFill>
                  <a:srgbClr val="FF74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汉仪粗圆简" pitchFamily="49" charset="-122"/>
                <a:ea typeface="汉仪粗圆简" pitchFamily="49" charset="-122"/>
              </a:rPr>
              <a:t>）</a:t>
            </a:r>
            <a:endParaRPr lang="en-US" altLang="zh-CN" sz="4800" b="1" dirty="0">
              <a:solidFill>
                <a:srgbClr val="FF74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25400" stA="30000" endPos="30000" dist="50800" dir="5400000" sy="-100000" algn="bl" rotWithShape="0"/>
              </a:effectLst>
              <a:latin typeface="汉仪粗圆简" pitchFamily="49" charset="-122"/>
              <a:ea typeface="汉仪粗圆简" pitchFamily="49" charset="-122"/>
            </a:endParaRPr>
          </a:p>
        </p:txBody>
      </p:sp>
      <p:sp>
        <p:nvSpPr>
          <p:cNvPr id="20" name="矩形 19"/>
          <p:cNvSpPr/>
          <p:nvPr userDrawn="1"/>
        </p:nvSpPr>
        <p:spPr>
          <a:xfrm>
            <a:off x="5919012" y="828587"/>
            <a:ext cx="5945112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800" b="1" kern="1200" dirty="0">
                <a:solidFill>
                  <a:srgbClr val="FF0000"/>
                </a:solidFill>
                <a:latin typeface="方正华隶简体" pitchFamily="65" charset="-122"/>
                <a:ea typeface="方正华隶简体" pitchFamily="65" charset="-122"/>
                <a:cs typeface="+mn-cs"/>
              </a:rPr>
              <a:t>Unit 4</a:t>
            </a:r>
          </a:p>
          <a:p>
            <a:pPr algn="ctr">
              <a:lnSpc>
                <a:spcPct val="150000"/>
              </a:lnSpc>
            </a:pPr>
            <a:r>
              <a:rPr lang="en-US" altLang="zh-CN" sz="4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华隶简体" pitchFamily="65" charset="-122"/>
                <a:ea typeface="方正华隶简体" pitchFamily="65" charset="-122"/>
                <a:cs typeface="+mn-cs"/>
              </a:rPr>
              <a:t>Fashion</a:t>
            </a:r>
          </a:p>
        </p:txBody>
      </p:sp>
    </p:spTree>
    <p:extLst>
      <p:ext uri="{BB962C8B-B14F-4D97-AF65-F5344CB8AC3E}">
        <p14:creationId xmlns:p14="http://schemas.microsoft.com/office/powerpoint/2010/main" val="3223060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 userDrawn="1"/>
        </p:nvSpPr>
        <p:spPr>
          <a:xfrm>
            <a:off x="533016" y="547784"/>
            <a:ext cx="3456000" cy="4320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dirty="0">
                <a:solidFill>
                  <a:schemeClr val="bg1"/>
                </a:solidFill>
              </a:rPr>
              <a:t>CONTENTS PAGE  </a:t>
            </a:r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目录页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 userDrawn="1"/>
        </p:nvSpPr>
        <p:spPr>
          <a:xfrm>
            <a:off x="0" y="547782"/>
            <a:ext cx="508302" cy="432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89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15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533016" y="547784"/>
            <a:ext cx="3456000" cy="4320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kern="1200" dirty="0">
                <a:solidFill>
                  <a:schemeClr val="bg1"/>
                </a:solidFill>
                <a:latin typeface="+mn-lt"/>
                <a:ea typeface="微软雅黑" pitchFamily="34" charset="-122"/>
                <a:cs typeface="+mn-cs"/>
              </a:rPr>
              <a:t>TRANSITION PAGE  </a:t>
            </a:r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过渡页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0" y="547782"/>
            <a:ext cx="508302" cy="432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00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837592" y="6383215"/>
            <a:ext cx="1326713" cy="475200"/>
          </a:xfrm>
          <a:prstGeom prst="rect">
            <a:avLst/>
          </a:prstGeom>
          <a:solidFill>
            <a:schemeClr val="tx1">
              <a:lumMod val="65000"/>
              <a:lumOff val="35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8"/>
          <p:cNvSpPr txBox="1"/>
          <p:nvPr userDrawn="1"/>
        </p:nvSpPr>
        <p:spPr>
          <a:xfrm>
            <a:off x="1761757" y="6388831"/>
            <a:ext cx="157476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400" kern="1200" dirty="0">
                <a:solidFill>
                  <a:schemeClr val="bg1"/>
                </a:solidFill>
                <a:latin typeface="汉仪综艺体简" pitchFamily="49" charset="-122"/>
                <a:ea typeface="汉仪综艺体简" pitchFamily="49" charset="-122"/>
                <a:cs typeface="+mn-cs"/>
              </a:rPr>
              <a:t>Unit 4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3275449" y="6422376"/>
            <a:ext cx="3070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Fashion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3118012" y="6461928"/>
            <a:ext cx="61547" cy="360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387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837592" y="6383215"/>
            <a:ext cx="1326713" cy="475200"/>
          </a:xfrm>
          <a:prstGeom prst="rect">
            <a:avLst/>
          </a:prstGeom>
          <a:solidFill>
            <a:schemeClr val="tx1">
              <a:lumMod val="65000"/>
              <a:lumOff val="35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8"/>
          <p:cNvSpPr txBox="1"/>
          <p:nvPr userDrawn="1"/>
        </p:nvSpPr>
        <p:spPr>
          <a:xfrm>
            <a:off x="1761757" y="6388831"/>
            <a:ext cx="157476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400" kern="1200" dirty="0">
                <a:solidFill>
                  <a:schemeClr val="bg1"/>
                </a:solidFill>
                <a:latin typeface="汉仪综艺体简" pitchFamily="49" charset="-122"/>
                <a:ea typeface="汉仪综艺体简" pitchFamily="49" charset="-122"/>
                <a:cs typeface="+mn-cs"/>
              </a:rPr>
              <a:t>Unit 4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3118012" y="6461928"/>
            <a:ext cx="61547" cy="360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BA16020-BAB4-49C8-A693-FBE8D2AA3837}"/>
              </a:ext>
            </a:extLst>
          </p:cNvPr>
          <p:cNvSpPr/>
          <p:nvPr userDrawn="1"/>
        </p:nvSpPr>
        <p:spPr>
          <a:xfrm>
            <a:off x="3275449" y="6422376"/>
            <a:ext cx="3070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Fashion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848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837592" y="6383215"/>
            <a:ext cx="1326713" cy="475200"/>
          </a:xfrm>
          <a:prstGeom prst="rect">
            <a:avLst/>
          </a:prstGeom>
          <a:solidFill>
            <a:schemeClr val="tx1">
              <a:lumMod val="65000"/>
              <a:lumOff val="35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8"/>
          <p:cNvSpPr txBox="1"/>
          <p:nvPr userDrawn="1"/>
        </p:nvSpPr>
        <p:spPr>
          <a:xfrm>
            <a:off x="1761757" y="6388831"/>
            <a:ext cx="157476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400" kern="1200" dirty="0">
                <a:solidFill>
                  <a:schemeClr val="bg1"/>
                </a:solidFill>
                <a:latin typeface="汉仪综艺体简" pitchFamily="49" charset="-122"/>
                <a:ea typeface="汉仪综艺体简" pitchFamily="49" charset="-122"/>
                <a:cs typeface="+mn-cs"/>
              </a:rPr>
              <a:t>Unit 4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3118012" y="6461928"/>
            <a:ext cx="61547" cy="360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51E5F26-6F15-4EA7-A9FC-3753577C2BBC}"/>
              </a:ext>
            </a:extLst>
          </p:cNvPr>
          <p:cNvSpPr/>
          <p:nvPr userDrawn="1"/>
        </p:nvSpPr>
        <p:spPr>
          <a:xfrm>
            <a:off x="3275449" y="6422376"/>
            <a:ext cx="3070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Fashion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796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837592" y="6383215"/>
            <a:ext cx="1326713" cy="475200"/>
          </a:xfrm>
          <a:prstGeom prst="rect">
            <a:avLst/>
          </a:prstGeom>
          <a:solidFill>
            <a:schemeClr val="tx1">
              <a:lumMod val="65000"/>
              <a:lumOff val="35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8"/>
          <p:cNvSpPr txBox="1"/>
          <p:nvPr userDrawn="1"/>
        </p:nvSpPr>
        <p:spPr>
          <a:xfrm>
            <a:off x="1761757" y="6388831"/>
            <a:ext cx="157476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400" kern="1200" dirty="0">
                <a:solidFill>
                  <a:schemeClr val="bg1"/>
                </a:solidFill>
                <a:latin typeface="汉仪综艺体简" pitchFamily="49" charset="-122"/>
                <a:ea typeface="汉仪综艺体简" pitchFamily="49" charset="-122"/>
                <a:cs typeface="+mn-cs"/>
              </a:rPr>
              <a:t>Unit 4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3118012" y="6461928"/>
            <a:ext cx="61547" cy="360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7F69A49-3FB1-4383-96AC-DA29E0EB9B3C}"/>
              </a:ext>
            </a:extLst>
          </p:cNvPr>
          <p:cNvSpPr/>
          <p:nvPr userDrawn="1"/>
        </p:nvSpPr>
        <p:spPr>
          <a:xfrm>
            <a:off x="3275449" y="6422376"/>
            <a:ext cx="3070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Fashion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796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837592" y="6383215"/>
            <a:ext cx="1326713" cy="475200"/>
          </a:xfrm>
          <a:prstGeom prst="rect">
            <a:avLst/>
          </a:prstGeom>
          <a:solidFill>
            <a:schemeClr val="tx1">
              <a:lumMod val="65000"/>
              <a:lumOff val="35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8"/>
          <p:cNvSpPr txBox="1"/>
          <p:nvPr userDrawn="1"/>
        </p:nvSpPr>
        <p:spPr>
          <a:xfrm>
            <a:off x="1761757" y="6388831"/>
            <a:ext cx="157476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400" kern="1200" dirty="0">
                <a:solidFill>
                  <a:schemeClr val="bg1"/>
                </a:solidFill>
                <a:latin typeface="汉仪综艺体简" pitchFamily="49" charset="-122"/>
                <a:ea typeface="汉仪综艺体简" pitchFamily="49" charset="-122"/>
                <a:cs typeface="+mn-cs"/>
              </a:rPr>
              <a:t>Unit 4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3118012" y="6461928"/>
            <a:ext cx="61547" cy="360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78BF790-860B-4A94-9BAB-63A01A0451BB}"/>
              </a:ext>
            </a:extLst>
          </p:cNvPr>
          <p:cNvSpPr/>
          <p:nvPr userDrawn="1"/>
        </p:nvSpPr>
        <p:spPr>
          <a:xfrm>
            <a:off x="3275449" y="6422376"/>
            <a:ext cx="3070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Fashion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796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3645024"/>
            <a:ext cx="12195175" cy="3024336"/>
          </a:xfrm>
          <a:prstGeom prst="rect">
            <a:avLst/>
          </a:prstGeom>
          <a:gradFill>
            <a:gsLst>
              <a:gs pos="0">
                <a:srgbClr val="FAFAFA"/>
              </a:gs>
              <a:gs pos="50000">
                <a:srgbClr val="FBFBFB"/>
              </a:gs>
              <a:gs pos="100000">
                <a:srgbClr val="FCFCF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6669360"/>
            <a:ext cx="12195175" cy="18864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3034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5175" cy="364502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70C19"/>
              </a:solidFill>
            </a:endParaRPr>
          </a:p>
        </p:txBody>
      </p:sp>
      <p:sp>
        <p:nvSpPr>
          <p:cNvPr id="12" name="标题 1"/>
          <p:cNvSpPr txBox="1">
            <a:spLocks noChangeArrowheads="1"/>
          </p:cNvSpPr>
          <p:nvPr userDrawn="1"/>
        </p:nvSpPr>
        <p:spPr>
          <a:xfrm>
            <a:off x="12026" y="1904549"/>
            <a:ext cx="7358587" cy="1470025"/>
          </a:xfrm>
          <a:prstGeom prst="rect">
            <a:avLst/>
          </a:prstGeom>
          <a:ln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sym typeface="Impact" pitchFamily="34" charset="0"/>
              </a:rPr>
              <a:t>Thank </a:t>
            </a:r>
            <a:r>
              <a:rPr lang="en-US" altLang="zh-CN" sz="72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sym typeface="Impact" pitchFamily="34" charset="0"/>
              </a:rPr>
              <a:t>You</a:t>
            </a:r>
            <a:endParaRPr lang="zh-CN" altLang="en-US" sz="3200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</a:endParaRPr>
          </a:p>
        </p:txBody>
      </p:sp>
      <p:pic>
        <p:nvPicPr>
          <p:cNvPr id="17" name="图片 16" descr="U3834P42DT2012071811570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486011">
            <a:off x="7409447" y="1287367"/>
            <a:ext cx="4184984" cy="4184984"/>
          </a:xfrm>
          <a:prstGeom prst="rect">
            <a:avLst/>
          </a:prstGeom>
          <a:ln w="34925">
            <a:solidFill>
              <a:srgbClr val="FF7415"/>
            </a:solidFill>
          </a:ln>
        </p:spPr>
      </p:pic>
    </p:spTree>
    <p:extLst>
      <p:ext uri="{BB962C8B-B14F-4D97-AF65-F5344CB8AC3E}">
        <p14:creationId xmlns:p14="http://schemas.microsoft.com/office/powerpoint/2010/main" val="125143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0643E-7 -1.19861 L 3.30643E-7 2.59259E-6 L 0.00039 -0.12153 L 3.30643E-7 2.59259E-6 " pathEditMode="relative" rAng="0" ptsTypes="AAAA">
                                      <p:cBhvr>
                                        <p:cTn id="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5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4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rtlCol="0"/>
          <a:lstStyle/>
          <a:p>
            <a:fld id="{530820CF-B880-4189-942D-D702A7CBA730}" type="datetimeFigureOut">
              <a:rPr lang="zh-CN" altLang="en-US" smtClean="0"/>
              <a:pPr/>
              <a:t>2020/5/24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5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rtlCol="0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rtlCol="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585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51CA2F-3D86-4944-A359-EC265CA66554}" type="datetimeFigureOut">
              <a:rPr lang="zh-CN" altLang="en-US" smtClean="0"/>
              <a:t>2020/5/24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0F65FD-A140-4BC1-9185-912970208E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062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 userDrawn="1"/>
        </p:nvSpPr>
        <p:spPr>
          <a:xfrm>
            <a:off x="1597447" y="6381327"/>
            <a:ext cx="10594554" cy="476673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3034"/>
              </a:solidFill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6381327"/>
            <a:ext cx="1608463" cy="47667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11356958" y="6439663"/>
            <a:ext cx="360000" cy="360000"/>
          </a:xfrm>
          <a:prstGeom prst="ellipse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5"/>
          <p:cNvSpPr txBox="1"/>
          <p:nvPr userDrawn="1"/>
        </p:nvSpPr>
        <p:spPr>
          <a:xfrm>
            <a:off x="11211743" y="6450386"/>
            <a:ext cx="650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411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60" r:id="rId4"/>
    <p:sldLayoutId id="2147483653" r:id="rId5"/>
    <p:sldLayoutId id="2147483664" r:id="rId6"/>
    <p:sldLayoutId id="2147483665" r:id="rId7"/>
    <p:sldLayoutId id="2147483666" r:id="rId8"/>
    <p:sldLayoutId id="2147483667" r:id="rId9"/>
    <p:sldLayoutId id="2147483661" r:id="rId10"/>
    <p:sldLayoutId id="2147483662" r:id="rId11"/>
    <p:sldLayoutId id="2147483663" r:id="rId12"/>
    <p:sldLayoutId id="2147483650" r:id="rId13"/>
    <p:sldLayoutId id="2147483669" r:id="rId14"/>
    <p:sldLayoutId id="2147483670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ebp"/><Relationship Id="rId2" Type="http://schemas.openxmlformats.org/officeDocument/2006/relationships/image" Target="../media/image13.webp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webp"/><Relationship Id="rId4" Type="http://schemas.openxmlformats.org/officeDocument/2006/relationships/image" Target="../media/image15.web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ebp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jpeg"/><Relationship Id="rId5" Type="http://schemas.openxmlformats.org/officeDocument/2006/relationships/slide" Target="slide33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jpeg"/><Relationship Id="rId5" Type="http://schemas.openxmlformats.org/officeDocument/2006/relationships/slide" Target="slide33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jpeg"/><Relationship Id="rId5" Type="http://schemas.openxmlformats.org/officeDocument/2006/relationships/slide" Target="slide33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063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324044" y="3160250"/>
            <a:ext cx="8030570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4000" dirty="0" smtClean="0">
                <a:solidFill>
                  <a:srgbClr val="00B050"/>
                </a:solidFill>
                <a:latin typeface="Comic Sans MS" pitchFamily="66" charset="0"/>
              </a:rPr>
              <a:t>Fashion Passes, Style Remains</a:t>
            </a:r>
            <a:endParaRPr lang="zh-CN" altLang="en-US" sz="40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714964" y="1666752"/>
            <a:ext cx="5042669" cy="1015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en-US" altLang="zh-CN" sz="6000" dirty="0"/>
              <a:t>Unit </a:t>
            </a:r>
            <a:r>
              <a:rPr lang="en-US" altLang="zh-CN" sz="6000" dirty="0" smtClean="0"/>
              <a:t>4 </a:t>
            </a:r>
            <a:r>
              <a:rPr lang="en-US" altLang="zh-CN" sz="6000" dirty="0"/>
              <a:t>Text </a:t>
            </a:r>
            <a:r>
              <a:rPr lang="en-US" altLang="zh-CN" sz="6000" dirty="0" smtClean="0"/>
              <a:t>B</a:t>
            </a:r>
            <a:endParaRPr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01695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109"/>
            <a:ext cx="4172755" cy="676589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09127" y="1004551"/>
            <a:ext cx="59886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Fashion passes, style remains.</a:t>
            </a: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546501" y="199772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dirty="0">
                <a:solidFill>
                  <a:srgbClr val="4D5156"/>
                </a:solidFill>
                <a:latin typeface="arial" panose="020B0604020202020204" pitchFamily="34" charset="0"/>
              </a:rPr>
              <a:t>嘉布麗葉兒</a:t>
            </a:r>
            <a:r>
              <a:rPr lang="en-US" altLang="zh-TW" dirty="0">
                <a:solidFill>
                  <a:srgbClr val="4D5156"/>
                </a:solidFill>
                <a:latin typeface="arial" panose="020B0604020202020204" pitchFamily="34" charset="0"/>
              </a:rPr>
              <a:t>·</a:t>
            </a:r>
            <a:r>
              <a:rPr lang="zh-TW" altLang="en-US" dirty="0">
                <a:solidFill>
                  <a:srgbClr val="4D5156"/>
                </a:solidFill>
                <a:latin typeface="arial" panose="020B0604020202020204" pitchFamily="34" charset="0"/>
              </a:rPr>
              <a:t>波納</a:t>
            </a:r>
            <a:r>
              <a:rPr lang="en-US" altLang="zh-TW" dirty="0">
                <a:solidFill>
                  <a:srgbClr val="4D5156"/>
                </a:solidFill>
                <a:latin typeface="arial" panose="020B0604020202020204" pitchFamily="34" charset="0"/>
              </a:rPr>
              <a:t>·</a:t>
            </a:r>
            <a:r>
              <a:rPr lang="zh-TW" altLang="en-US" dirty="0">
                <a:solidFill>
                  <a:srgbClr val="4D5156"/>
                </a:solidFill>
                <a:latin typeface="arial" panose="020B0604020202020204" pitchFamily="34" charset="0"/>
              </a:rPr>
              <a:t>香奈兒，是法國先鋒時裝設計師，著名法國女性時裝店香奈兒品牌的創始人。 她現代主義的見解，男裝化的風格，簡單設計之中見昂貴，成為</a:t>
            </a:r>
            <a:r>
              <a:rPr lang="en-US" altLang="zh-TW" dirty="0">
                <a:solidFill>
                  <a:srgbClr val="4D5156"/>
                </a:solidFill>
                <a:latin typeface="arial" panose="020B0604020202020204" pitchFamily="34" charset="0"/>
              </a:rPr>
              <a:t>20</a:t>
            </a:r>
            <a:r>
              <a:rPr lang="zh-TW" altLang="en-US" dirty="0">
                <a:solidFill>
                  <a:srgbClr val="4D5156"/>
                </a:solidFill>
                <a:latin typeface="arial" panose="020B0604020202020204" pitchFamily="34" charset="0"/>
              </a:rPr>
              <a:t>世紀時尚界重要人物之一。她對高級定製女裝的影響令她被時代雜誌評為</a:t>
            </a:r>
            <a:r>
              <a:rPr lang="en-US" altLang="zh-TW" dirty="0">
                <a:solidFill>
                  <a:srgbClr val="4D5156"/>
                </a:solidFill>
                <a:latin typeface="arial" panose="020B0604020202020204" pitchFamily="34" charset="0"/>
              </a:rPr>
              <a:t>20</a:t>
            </a:r>
            <a:r>
              <a:rPr lang="zh-TW" altLang="en-US" dirty="0">
                <a:solidFill>
                  <a:srgbClr val="4D5156"/>
                </a:solidFill>
                <a:latin typeface="arial" panose="020B0604020202020204" pitchFamily="34" charset="0"/>
              </a:rPr>
              <a:t>世紀影響最大的</a:t>
            </a:r>
            <a:r>
              <a:rPr lang="en-US" altLang="zh-TW" dirty="0">
                <a:solidFill>
                  <a:srgbClr val="4D5156"/>
                </a:solidFill>
                <a:latin typeface="arial" panose="020B0604020202020204" pitchFamily="34" charset="0"/>
              </a:rPr>
              <a:t>100</a:t>
            </a:r>
            <a:r>
              <a:rPr lang="zh-TW" altLang="en-US" dirty="0">
                <a:solidFill>
                  <a:srgbClr val="4D5156"/>
                </a:solidFill>
                <a:latin typeface="arial" panose="020B0604020202020204" pitchFamily="34" charset="0"/>
              </a:rPr>
              <a:t>人之一。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5293217" y="288375"/>
            <a:ext cx="560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Have you ever heard of Chanel?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9390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911" y="3419474"/>
            <a:ext cx="5980089" cy="34385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11911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525037" cy="25113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036" y="0"/>
            <a:ext cx="6666964" cy="2511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724" y="2511380"/>
            <a:ext cx="5782482" cy="16575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102" y="2511380"/>
            <a:ext cx="6690897" cy="155834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155322" y="4391695"/>
            <a:ext cx="6104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A girl should be two things: classy and </a:t>
            </a:r>
            <a:r>
              <a:rPr lang="en-US" altLang="zh-CN" sz="2400" dirty="0" smtClean="0"/>
              <a:t>fabulous</a:t>
            </a:r>
          </a:p>
          <a:p>
            <a:r>
              <a:rPr lang="zh-CN" altLang="en-US" sz="2400" dirty="0" smtClean="0"/>
              <a:t>每个</a:t>
            </a:r>
            <a:r>
              <a:rPr lang="zh-CN" altLang="en-US" sz="2400" dirty="0"/>
              <a:t>女孩都该做到两点：有品位并光芒四射。</a:t>
            </a:r>
          </a:p>
        </p:txBody>
      </p:sp>
    </p:spTree>
    <p:extLst>
      <p:ext uri="{BB962C8B-B14F-4D97-AF65-F5344CB8AC3E}">
        <p14:creationId xmlns:p14="http://schemas.microsoft.com/office/powerpoint/2010/main" val="7160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206839" y="309093"/>
            <a:ext cx="67485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女生大学四年的</a:t>
            </a:r>
            <a:r>
              <a:rPr lang="zh-CN" altLang="en-US" sz="2400" dirty="0" smtClean="0"/>
              <a:t>蜕变，对</a:t>
            </a:r>
            <a:r>
              <a:rPr lang="zh-CN" altLang="en-US" sz="2400" dirty="0"/>
              <a:t>比照堪比整容</a:t>
            </a:r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5349"/>
            <a:ext cx="4057650" cy="4848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50" y="2125349"/>
            <a:ext cx="4326496" cy="48482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146" y="2125349"/>
            <a:ext cx="3807854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8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3543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3543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1755"/>
            <a:ext cx="6096000" cy="3543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26" y="3543300"/>
            <a:ext cx="6233374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5600" y="141277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847387" y="378557"/>
            <a:ext cx="4485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The products of </a:t>
            </a:r>
            <a:r>
              <a:rPr lang="en-US" altLang="zh-CN" sz="3200" dirty="0"/>
              <a:t>C</a:t>
            </a:r>
            <a:r>
              <a:rPr lang="en-US" altLang="zh-CN" sz="3200" dirty="0" smtClean="0"/>
              <a:t>hanel</a:t>
            </a:r>
            <a:endParaRPr lang="zh-CN" altLang="en-US" sz="3200" dirty="0"/>
          </a:p>
        </p:txBody>
      </p:sp>
      <p:pic>
        <p:nvPicPr>
          <p:cNvPr id="1028" name="Picture 4" descr="https://hips.hearstapps.com/hmg-prod.s3.amazonaws.com/images/chanel-no5-eau-de-parfum-1533639655.jpg?crop=1xw:1xh;center,top&amp;resize=480:*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4856"/>
            <a:ext cx="4984124" cy="567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392" y="963332"/>
            <a:ext cx="4932608" cy="589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5600" y="141277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847387" y="378557"/>
            <a:ext cx="4485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The products of </a:t>
            </a:r>
            <a:r>
              <a:rPr lang="en-US" altLang="zh-CN" sz="3200" dirty="0"/>
              <a:t>C</a:t>
            </a:r>
            <a:r>
              <a:rPr lang="en-US" altLang="zh-CN" sz="3200" dirty="0" smtClean="0"/>
              <a:t>hanel</a:t>
            </a:r>
            <a:endParaRPr lang="zh-CN" altLang="en-US" sz="3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200"/>
            <a:ext cx="6065949" cy="5130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48" y="963332"/>
            <a:ext cx="6224789" cy="589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1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1564" y="821904"/>
            <a:ext cx="4536504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Skimming</a:t>
            </a:r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 for structure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5600" y="141277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67608" y="1772817"/>
            <a:ext cx="18002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 Introduction 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7608" y="3140969"/>
            <a:ext cx="18002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       Body 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67608" y="4581129"/>
            <a:ext cx="18002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  Conclusion 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99856" y="1772817"/>
            <a:ext cx="172819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Para _____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9856" y="4581129"/>
            <a:ext cx="172819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Para _____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99856" y="3140969"/>
            <a:ext cx="172819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Para _____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35960" y="1772817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63952" y="314096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2-6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91944" y="458112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7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1123527" y="40133"/>
            <a:ext cx="8936834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chemeClr val="accent2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Aharoni" pitchFamily="2" charset="-79"/>
              </a:rPr>
              <a:t>Text </a:t>
            </a:r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Aharoni" pitchFamily="2" charset="-79"/>
              </a:rPr>
              <a:t>B:  Fashion Passes, Style Remains</a:t>
            </a:r>
            <a:endParaRPr lang="en-US" altLang="zh-CN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2572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4565" y="2897456"/>
            <a:ext cx="18002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Introduction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610222" y="1056113"/>
            <a:ext cx="576064" cy="4536504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4"/>
          <p:cNvSpPr txBox="1"/>
          <p:nvPr/>
        </p:nvSpPr>
        <p:spPr>
          <a:xfrm>
            <a:off x="3314181" y="825280"/>
            <a:ext cx="1656184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The feature of fashion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69039" y="335912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en-US" altLang="zh-CN" dirty="0" smtClean="0">
                <a:solidFill>
                  <a:srgbClr val="FF0000"/>
                </a:solidFill>
              </a:rPr>
              <a:t>para1)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5622598" y="821951"/>
            <a:ext cx="6569401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Fashion design is fast,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,comfortable and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416252" y="775784"/>
            <a:ext cx="1333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trendless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87104" y="1191283"/>
            <a:ext cx="1264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personal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62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000010"/>
            <a:ext cx="205532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Body: changes of fashion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009954" y="147257"/>
            <a:ext cx="576064" cy="4536504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4"/>
          <p:cNvSpPr txBox="1"/>
          <p:nvPr/>
        </p:nvSpPr>
        <p:spPr>
          <a:xfrm>
            <a:off x="2676870" y="27585"/>
            <a:ext cx="5916304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Fashions designs have become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 .                           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0959" y="2809013"/>
            <a:ext cx="82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en-US" altLang="zh-CN" dirty="0" smtClean="0">
                <a:solidFill>
                  <a:srgbClr val="FF0000"/>
                </a:solidFill>
              </a:rPr>
              <a:t>para2)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136832" y="1361381"/>
            <a:ext cx="8956430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Social media have offered many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for people to understand better fashion designs.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7382135" y="424858"/>
            <a:ext cx="233863" cy="82523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下箭头 14"/>
          <p:cNvSpPr/>
          <p:nvPr/>
        </p:nvSpPr>
        <p:spPr>
          <a:xfrm>
            <a:off x="4886850" y="2192378"/>
            <a:ext cx="194453" cy="80130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2612592" y="3064509"/>
            <a:ext cx="9339002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Street </a:t>
            </a:r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fashion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trend is </a:t>
            </a:r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more of an</a:t>
            </a:r>
            <a:r>
              <a:rPr lang="en-US" altLang="zh-CN" sz="2400" u="sng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of </a:t>
            </a:r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personality and life style than of fashion designs generally. </a:t>
            </a:r>
          </a:p>
          <a:p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684668" y="-6817"/>
            <a:ext cx="1394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shapeless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1929" y="580575"/>
            <a:ext cx="699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why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74429" y="1326979"/>
            <a:ext cx="1215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avenues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68832" y="3010130"/>
            <a:ext cx="1520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expression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1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16" grpId="0" animBg="1"/>
      <p:bldP spid="20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551" y="2383639"/>
            <a:ext cx="205532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Body: changes of fashion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150654" y="593376"/>
            <a:ext cx="576064" cy="4536504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4"/>
          <p:cNvSpPr txBox="1"/>
          <p:nvPr/>
        </p:nvSpPr>
        <p:spPr>
          <a:xfrm>
            <a:off x="2826745" y="362543"/>
            <a:ext cx="7194083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b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efore: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set fashion trends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8694" y="3409177"/>
            <a:ext cx="82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en-US" altLang="zh-CN" dirty="0" smtClean="0">
                <a:solidFill>
                  <a:srgbClr val="FF0000"/>
                </a:solidFill>
              </a:rPr>
              <a:t>para3)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09106" y="296012"/>
            <a:ext cx="2042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</a:t>
            </a:r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amous people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2541806" y="2457921"/>
            <a:ext cx="3497846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now: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of fashion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58514" y="2383639"/>
            <a:ext cx="1244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bloggers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6132285" y="1612978"/>
            <a:ext cx="489398" cy="2151550"/>
          </a:xfrm>
          <a:prstGeom prst="leftBrace">
            <a:avLst/>
          </a:prstGeom>
          <a:ln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518652" y="1403788"/>
            <a:ext cx="1824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professionals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18652" y="3409177"/>
            <a:ext cx="2094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verage people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8343382" y="2480765"/>
            <a:ext cx="1033140" cy="156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610188" y="2014307"/>
            <a:ext cx="2328528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end out their fashions styles to the world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0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/>
      <p:bldP spid="17" grpId="0" animBg="1"/>
      <p:bldP spid="18" grpId="0"/>
      <p:bldP spid="2" grpId="0" animBg="1"/>
      <p:bldP spid="19" grpId="0"/>
      <p:bldP spid="21" grpId="0"/>
      <p:bldP spid="3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551" y="2383639"/>
            <a:ext cx="205532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Body: changes of fashion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150654" y="593376"/>
            <a:ext cx="576064" cy="4536504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4"/>
          <p:cNvSpPr txBox="1"/>
          <p:nvPr/>
        </p:nvSpPr>
        <p:spPr>
          <a:xfrm>
            <a:off x="2826745" y="362543"/>
            <a:ext cx="841651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tarts embodying many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of elements of various cultures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7114" y="3241195"/>
            <a:ext cx="112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en-US" altLang="zh-CN" dirty="0" smtClean="0">
                <a:solidFill>
                  <a:srgbClr val="FF0000"/>
                </a:solidFill>
              </a:rPr>
              <a:t>para4,5)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18210" y="362543"/>
            <a:ext cx="1244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varieties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丁字箭头 7"/>
          <p:cNvSpPr/>
          <p:nvPr/>
        </p:nvSpPr>
        <p:spPr>
          <a:xfrm>
            <a:off x="6367933" y="914360"/>
            <a:ext cx="794785" cy="1081865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4"/>
          <p:cNvSpPr txBox="1"/>
          <p:nvPr/>
        </p:nvSpPr>
        <p:spPr>
          <a:xfrm>
            <a:off x="3570652" y="1586075"/>
            <a:ext cx="266547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t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he information age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TextBox 4"/>
          <p:cNvSpPr txBox="1"/>
          <p:nvPr/>
        </p:nvSpPr>
        <p:spPr>
          <a:xfrm>
            <a:off x="7294528" y="1586075"/>
            <a:ext cx="4897472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a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much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world community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401686" y="1534560"/>
            <a:ext cx="1442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globalized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44560" y="974309"/>
            <a:ext cx="699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why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TextBox 4"/>
          <p:cNvSpPr txBox="1"/>
          <p:nvPr/>
        </p:nvSpPr>
        <p:spPr>
          <a:xfrm>
            <a:off x="2575057" y="3726437"/>
            <a:ext cx="4018926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t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ransform in its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and concept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516662" y="3697592"/>
            <a:ext cx="1144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outlook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42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/>
      <p:bldP spid="8" grpId="0" animBg="1"/>
      <p:bldP spid="23" grpId="0" animBg="1"/>
      <p:bldP spid="24" grpId="0" animBg="1"/>
      <p:bldP spid="25" grpId="0"/>
      <p:bldP spid="26" grpId="0"/>
      <p:bldP spid="27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389" y="1968140"/>
            <a:ext cx="205532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Body: changes of fashion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066874" y="115386"/>
            <a:ext cx="576064" cy="4430855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4"/>
          <p:cNvSpPr txBox="1"/>
          <p:nvPr/>
        </p:nvSpPr>
        <p:spPr>
          <a:xfrm>
            <a:off x="2642938" y="115387"/>
            <a:ext cx="841651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s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tarts embodying many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of elements of various cultures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1508" y="2799137"/>
            <a:ext cx="112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en-US" altLang="zh-CN" dirty="0" smtClean="0">
                <a:solidFill>
                  <a:srgbClr val="FF0000"/>
                </a:solidFill>
              </a:rPr>
              <a:t>para4,5)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63664" y="115387"/>
            <a:ext cx="1244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varieties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2841174" y="628567"/>
            <a:ext cx="90153" cy="7752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>
            <a:off x="2987536" y="1532383"/>
            <a:ext cx="1004552" cy="103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931327" y="641446"/>
            <a:ext cx="1360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左大括号 17"/>
          <p:cNvSpPr/>
          <p:nvPr/>
        </p:nvSpPr>
        <p:spPr>
          <a:xfrm>
            <a:off x="4173429" y="758402"/>
            <a:ext cx="462615" cy="1625236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4"/>
          <p:cNvSpPr txBox="1"/>
          <p:nvPr/>
        </p:nvSpPr>
        <p:spPr>
          <a:xfrm>
            <a:off x="4702903" y="758402"/>
            <a:ext cx="3642607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b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efore: jeans monopolizing youth culture in?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左大括号 20"/>
          <p:cNvSpPr/>
          <p:nvPr/>
        </p:nvSpPr>
        <p:spPr>
          <a:xfrm>
            <a:off x="8412369" y="719765"/>
            <a:ext cx="462615" cy="1625236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4"/>
          <p:cNvSpPr txBox="1"/>
          <p:nvPr/>
        </p:nvSpPr>
        <p:spPr>
          <a:xfrm>
            <a:off x="8941843" y="676657"/>
            <a:ext cx="130974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U.S.A.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8874984" y="2026049"/>
            <a:ext cx="1376599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o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ther countries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左大括号 30"/>
          <p:cNvSpPr/>
          <p:nvPr/>
        </p:nvSpPr>
        <p:spPr>
          <a:xfrm>
            <a:off x="10391572" y="1571020"/>
            <a:ext cx="462615" cy="1625236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4"/>
          <p:cNvSpPr txBox="1"/>
          <p:nvPr/>
        </p:nvSpPr>
        <p:spPr>
          <a:xfrm>
            <a:off x="10812095" y="1404581"/>
            <a:ext cx="130974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Japan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TextBox 4"/>
          <p:cNvSpPr txBox="1"/>
          <p:nvPr/>
        </p:nvSpPr>
        <p:spPr>
          <a:xfrm>
            <a:off x="10882260" y="2854718"/>
            <a:ext cx="1239575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Korea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TextBox 4"/>
          <p:cNvSpPr txBox="1"/>
          <p:nvPr/>
        </p:nvSpPr>
        <p:spPr>
          <a:xfrm>
            <a:off x="2686420" y="4299499"/>
            <a:ext cx="86047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n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ow: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左大括号 34"/>
          <p:cNvSpPr/>
          <p:nvPr/>
        </p:nvSpPr>
        <p:spPr>
          <a:xfrm>
            <a:off x="3590381" y="3733623"/>
            <a:ext cx="462615" cy="2628540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4"/>
          <p:cNvSpPr txBox="1"/>
          <p:nvPr/>
        </p:nvSpPr>
        <p:spPr>
          <a:xfrm>
            <a:off x="4098592" y="3502790"/>
            <a:ext cx="802324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</a:t>
            </a:r>
            <a:r>
              <a:rPr lang="en-US" altLang="zh-CN" sz="2400" dirty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F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ashion designers of various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background convey their outlook into their design.  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978181" y="3464153"/>
            <a:ext cx="9636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ethnic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TextBox 4"/>
          <p:cNvSpPr txBox="1"/>
          <p:nvPr/>
        </p:nvSpPr>
        <p:spPr>
          <a:xfrm>
            <a:off x="4096477" y="4603173"/>
            <a:ext cx="8025357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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is no longer the only factor that affects the fashion trend.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364880" y="4515137"/>
            <a:ext cx="1271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Ethnicity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TextBox 4"/>
          <p:cNvSpPr txBox="1"/>
          <p:nvPr/>
        </p:nvSpPr>
        <p:spPr>
          <a:xfrm>
            <a:off x="3992088" y="5608376"/>
            <a:ext cx="8199912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People are guided by their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 ,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 and experiences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680014" y="5562362"/>
            <a:ext cx="800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taste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874984" y="5581307"/>
            <a:ext cx="1149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lifestyle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9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7" grpId="0"/>
      <p:bldP spid="18" grpId="0" animBg="1"/>
      <p:bldP spid="19" grpId="0" animBg="1"/>
      <p:bldP spid="21" grpId="0" animBg="1"/>
      <p:bldP spid="22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4"/>
          <p:cNvSpPr txBox="1"/>
          <p:nvPr/>
        </p:nvSpPr>
        <p:spPr>
          <a:xfrm>
            <a:off x="136403" y="2380715"/>
            <a:ext cx="86047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n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ow: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左大括号 34"/>
          <p:cNvSpPr/>
          <p:nvPr/>
        </p:nvSpPr>
        <p:spPr>
          <a:xfrm>
            <a:off x="1002076" y="1249334"/>
            <a:ext cx="462615" cy="2628540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4"/>
          <p:cNvSpPr txBox="1"/>
          <p:nvPr/>
        </p:nvSpPr>
        <p:spPr>
          <a:xfrm>
            <a:off x="1464691" y="766193"/>
            <a:ext cx="802324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</a:t>
            </a:r>
            <a:r>
              <a:rPr lang="en-US" altLang="zh-CN" sz="2400" dirty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F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ashion designers of various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background convey their outlook into their design.  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350891" y="787669"/>
            <a:ext cx="9636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ethnic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TextBox 4"/>
          <p:cNvSpPr txBox="1"/>
          <p:nvPr/>
        </p:nvSpPr>
        <p:spPr>
          <a:xfrm>
            <a:off x="1551376" y="2275867"/>
            <a:ext cx="802535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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is no longer the factor that affects the fashion trend.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840621" y="2160620"/>
            <a:ext cx="1271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Ethnicity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TextBox 4"/>
          <p:cNvSpPr txBox="1"/>
          <p:nvPr/>
        </p:nvSpPr>
        <p:spPr>
          <a:xfrm>
            <a:off x="1464691" y="3473832"/>
            <a:ext cx="8199912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People are guided by their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 ,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  <a:sym typeface="Wingdings 2" panose="05020102010507070707" pitchFamily="18" charset="2"/>
              </a:rPr>
              <a:t> and experiences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164217" y="3416209"/>
            <a:ext cx="800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taste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314553" y="3473831"/>
            <a:ext cx="1149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lifestyle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10581205" y="3473831"/>
            <a:ext cx="143817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e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xamples?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直角双向箭头 7"/>
          <p:cNvSpPr/>
          <p:nvPr/>
        </p:nvSpPr>
        <p:spPr>
          <a:xfrm>
            <a:off x="10685830" y="3935496"/>
            <a:ext cx="836877" cy="1434994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4"/>
          <p:cNvSpPr txBox="1"/>
          <p:nvPr/>
        </p:nvSpPr>
        <p:spPr>
          <a:xfrm>
            <a:off x="120577" y="4976642"/>
            <a:ext cx="1046062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Alexander Wang’s simple power women’s look has won a lot of fans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of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. 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973927" y="4976641"/>
            <a:ext cx="1632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minimalism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右箭头 15"/>
          <p:cNvSpPr/>
          <p:nvPr/>
        </p:nvSpPr>
        <p:spPr>
          <a:xfrm>
            <a:off x="9707663" y="3638042"/>
            <a:ext cx="806140" cy="1332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03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8" grpId="0" animBg="1"/>
      <p:bldP spid="30" grpId="0" animBg="1"/>
      <p:bldP spid="43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551" y="2383639"/>
            <a:ext cx="2139103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e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mbody personal brand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150654" y="593376"/>
            <a:ext cx="576064" cy="5665756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4"/>
          <p:cNvSpPr txBox="1"/>
          <p:nvPr/>
        </p:nvSpPr>
        <p:spPr>
          <a:xfrm>
            <a:off x="2726718" y="362543"/>
            <a:ext cx="601803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b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efore: Fashion had its own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6173" y="3214636"/>
            <a:ext cx="82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en-US" altLang="zh-CN" dirty="0" smtClean="0">
                <a:solidFill>
                  <a:srgbClr val="FF0000"/>
                </a:solidFill>
              </a:rPr>
              <a:t>para6)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14424" y="377356"/>
            <a:ext cx="1966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tandard rules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2726717" y="1069854"/>
            <a:ext cx="658470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now: Fashion isn’t strictly ordered by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  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58498" y="1041095"/>
            <a:ext cx="1065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gender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3040382" y="1661375"/>
            <a:ext cx="105768" cy="9464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右箭头 22"/>
          <p:cNvSpPr/>
          <p:nvPr/>
        </p:nvSpPr>
        <p:spPr>
          <a:xfrm>
            <a:off x="3261170" y="2556281"/>
            <a:ext cx="1004552" cy="103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左大括号 23"/>
          <p:cNvSpPr/>
          <p:nvPr/>
        </p:nvSpPr>
        <p:spPr>
          <a:xfrm>
            <a:off x="4380742" y="1774066"/>
            <a:ext cx="462615" cy="1625236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4"/>
          <p:cNvSpPr txBox="1"/>
          <p:nvPr/>
        </p:nvSpPr>
        <p:spPr>
          <a:xfrm>
            <a:off x="4881688" y="1758516"/>
            <a:ext cx="3412306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c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ome forth a new class of fashion named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25820" y="2094616"/>
            <a:ext cx="981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unisex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左大括号 26"/>
          <p:cNvSpPr/>
          <p:nvPr/>
        </p:nvSpPr>
        <p:spPr>
          <a:xfrm>
            <a:off x="8458845" y="1682290"/>
            <a:ext cx="462615" cy="1625236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4"/>
          <p:cNvSpPr txBox="1"/>
          <p:nvPr/>
        </p:nvSpPr>
        <p:spPr>
          <a:xfrm>
            <a:off x="8905390" y="2030631"/>
            <a:ext cx="2665471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c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lothing lines can be worn both sexes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下箭头 28"/>
          <p:cNvSpPr/>
          <p:nvPr/>
        </p:nvSpPr>
        <p:spPr>
          <a:xfrm>
            <a:off x="5756078" y="2659312"/>
            <a:ext cx="163668" cy="9246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919746" y="3044154"/>
            <a:ext cx="699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why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4439227" y="3570541"/>
            <a:ext cx="589946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g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reater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between men and women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27680" y="3524374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equalities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TextBox 4"/>
          <p:cNvSpPr txBox="1"/>
          <p:nvPr/>
        </p:nvSpPr>
        <p:spPr>
          <a:xfrm>
            <a:off x="2465807" y="4903002"/>
            <a:ext cx="4153874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Everyone’s unique design can be called his or her fashion.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左大括号 34"/>
          <p:cNvSpPr/>
          <p:nvPr/>
        </p:nvSpPr>
        <p:spPr>
          <a:xfrm>
            <a:off x="6587841" y="4486847"/>
            <a:ext cx="462615" cy="1625236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4"/>
          <p:cNvSpPr txBox="1"/>
          <p:nvPr/>
        </p:nvSpPr>
        <p:spPr>
          <a:xfrm>
            <a:off x="7074822" y="4120716"/>
            <a:ext cx="5117178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trend was originally designed of socially dissatisfied youth’s.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776454" y="4102556"/>
            <a:ext cx="8098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punk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TextBox 4"/>
          <p:cNvSpPr txBox="1"/>
          <p:nvPr/>
        </p:nvSpPr>
        <p:spPr>
          <a:xfrm>
            <a:off x="6934835" y="5428135"/>
            <a:ext cx="4359938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Today it has been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even by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designers. 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27697" y="5381968"/>
            <a:ext cx="12300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haunted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397450" y="5797467"/>
            <a:ext cx="1157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couture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81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/>
      <p:bldP spid="14" grpId="0" animBg="1"/>
      <p:bldP spid="15" grpId="0"/>
      <p:bldP spid="16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 animBg="1"/>
      <p:bldP spid="30" grpId="0"/>
      <p:bldP spid="31" grpId="0" animBg="1"/>
      <p:bldP spid="32" grpId="0"/>
      <p:bldP spid="33" grpId="0" animBg="1"/>
      <p:bldP spid="35" grpId="0" animBg="1"/>
      <p:bldP spid="36" grpId="0" animBg="1"/>
      <p:bldP spid="37" grpId="0"/>
      <p:bldP spid="38" grpId="0" animBg="1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551" y="2383639"/>
            <a:ext cx="2236941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Conclusion: fashion has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 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150654" y="593376"/>
            <a:ext cx="576064" cy="4536504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4"/>
          <p:cNvSpPr txBox="1"/>
          <p:nvPr/>
        </p:nvSpPr>
        <p:spPr>
          <a:xfrm>
            <a:off x="2826746" y="362543"/>
            <a:ext cx="3496782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t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he concept of fashion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3446" y="3583968"/>
            <a:ext cx="82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en-US" altLang="zh-CN" dirty="0" smtClean="0">
                <a:solidFill>
                  <a:srgbClr val="FF0000"/>
                </a:solidFill>
              </a:rPr>
              <a:t>para7)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3446" y="3076137"/>
            <a:ext cx="1158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evolved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2810498" y="1068734"/>
            <a:ext cx="351302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t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he price and accessibility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3632810" y="1530399"/>
            <a:ext cx="105768" cy="9464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4"/>
          <p:cNvSpPr txBox="1"/>
          <p:nvPr/>
        </p:nvSpPr>
        <p:spPr>
          <a:xfrm>
            <a:off x="2726718" y="2532896"/>
            <a:ext cx="520666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P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rice does not </a:t>
            </a:r>
            <a:r>
              <a:rPr lang="en-US" altLang="zh-CN" sz="2400" u="sng" dirty="0" smtClean="0">
                <a:latin typeface="Calibri" pitchFamily="34" charset="0"/>
                <a:cs typeface="Calibri" pitchFamily="34" charset="0"/>
              </a:rPr>
              <a:t>                </a:t>
            </a:r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 good fashion.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60890" y="2476820"/>
            <a:ext cx="10600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equate</a:t>
            </a:r>
            <a:endParaRPr lang="zh-CN" altLang="en-US" sz="24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84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 animBg="1"/>
      <p:bldP spid="16" grpId="0" animBg="1"/>
      <p:bldP spid="23" grpId="0" animBg="1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79403" y="2520933"/>
            <a:ext cx="620398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altLang="zh-CN" sz="3200" dirty="0">
                <a:latin typeface="Calibri" pitchFamily="34" charset="0"/>
                <a:cs typeface="Calibri" pitchFamily="34" charset="0"/>
              </a:rPr>
              <a:t>c</a:t>
            </a:r>
            <a:r>
              <a:rPr lang="en-US" altLang="zh-CN" sz="3200" dirty="0" smtClean="0">
                <a:latin typeface="Calibri" pitchFamily="34" charset="0"/>
                <a:cs typeface="Calibri" pitchFamily="34" charset="0"/>
              </a:rPr>
              <a:t>ulture background</a:t>
            </a:r>
            <a:endParaRPr lang="zh-CN" altLang="en-US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87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234" y="1380652"/>
            <a:ext cx="6207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/>
              <a:t>王大仁，知名美籍華裔時裝設計師，出生於美國加州，並在紐約州開創了個人事業。 王大仁的設計以注重細節為重，紐約東區是他的設計靈感來源之一。喜歡極限運動的年輕人很容易在他的設計中找到自由不羈的理念，同時王大仁的設計對奢華的時尚風不屑一顧。</a:t>
            </a:r>
            <a:endParaRPr lang="zh-CN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4008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62260" y="306480"/>
            <a:ext cx="3129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Alexander Wang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39661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0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2650" cy="5962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74" y="0"/>
            <a:ext cx="5730826" cy="578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8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672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0"/>
            <a:ext cx="792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4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475" y="423747"/>
            <a:ext cx="5835868" cy="48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矩形 2"/>
          <p:cNvSpPr/>
          <p:nvPr/>
        </p:nvSpPr>
        <p:spPr>
          <a:xfrm>
            <a:off x="1351102" y="1521800"/>
            <a:ext cx="1025808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1   Who set the fashion trends?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A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Famous people.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B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Ordinary people.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C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The professionals.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D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All of the above.</a:t>
            </a:r>
          </a:p>
          <a:p>
            <a:pPr>
              <a:lnSpc>
                <a:spcPct val="130000"/>
              </a:lnSpc>
            </a:pP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2  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Nowadays, fashion trends has embodied _____________ brand.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A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personal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B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social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C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global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D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nobody</a:t>
            </a:r>
          </a:p>
          <a:p>
            <a:pPr>
              <a:lnSpc>
                <a:spcPct val="130000"/>
              </a:lnSpc>
            </a:pP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3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The unisex means that ______________.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A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clothing lines cannot be worn by man and woman.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B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clothing lines cannot be worn by man.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C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clothing lines cannot be worn by woman.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D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clothing lines can be worn by man and woman.</a:t>
            </a:r>
          </a:p>
        </p:txBody>
      </p:sp>
      <p:sp>
        <p:nvSpPr>
          <p:cNvPr id="4" name="矩形 3"/>
          <p:cNvSpPr/>
          <p:nvPr/>
        </p:nvSpPr>
        <p:spPr>
          <a:xfrm>
            <a:off x="5250668" y="1537008"/>
            <a:ext cx="444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D</a:t>
            </a:r>
            <a:endParaRPr lang="zh-CN" alt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4DED292-FFFF-4397-8955-C6850FE3230D}"/>
              </a:ext>
            </a:extLst>
          </p:cNvPr>
          <p:cNvSpPr/>
          <p:nvPr/>
        </p:nvSpPr>
        <p:spPr>
          <a:xfrm>
            <a:off x="7231363" y="2704906"/>
            <a:ext cx="5517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A</a:t>
            </a:r>
            <a:endParaRPr lang="zh-CN" alt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3EB06B3-CD12-4F14-85C8-C0A91AA0EE3A}"/>
              </a:ext>
            </a:extLst>
          </p:cNvPr>
          <p:cNvSpPr/>
          <p:nvPr/>
        </p:nvSpPr>
        <p:spPr>
          <a:xfrm>
            <a:off x="5133578" y="3776173"/>
            <a:ext cx="444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D</a:t>
            </a:r>
            <a:endParaRPr lang="zh-CN" alt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41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E02CF59-B339-4214-897D-5997E7D00EB6}"/>
              </a:ext>
            </a:extLst>
          </p:cNvPr>
          <p:cNvSpPr/>
          <p:nvPr/>
        </p:nvSpPr>
        <p:spPr>
          <a:xfrm>
            <a:off x="2301151" y="1178854"/>
            <a:ext cx="961049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4   Which one of the following statements is NOT true according to the text?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 A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The fashion trend is changing fast.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 B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The street fashion is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one of the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most common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forms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of fashion.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 C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The American style is the standard of fashion nowadays.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 D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The cost of fashion has become lower than before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5   The fashion has evolved in the aspect of _______________.</a:t>
            </a:r>
          </a:p>
          <a:p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  A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concept of fashion  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B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price 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C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accessibility  </a:t>
            </a:r>
            <a:r>
              <a:rPr lang="en-US" altLang="zh-CN" sz="2000" dirty="0">
                <a:solidFill>
                  <a:schemeClr val="accent2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 D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. all of the above.</a:t>
            </a:r>
          </a:p>
        </p:txBody>
      </p:sp>
      <p:sp>
        <p:nvSpPr>
          <p:cNvPr id="4" name="矩形 3"/>
          <p:cNvSpPr/>
          <p:nvPr/>
        </p:nvSpPr>
        <p:spPr>
          <a:xfrm>
            <a:off x="1693758" y="1232015"/>
            <a:ext cx="5084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C</a:t>
            </a:r>
            <a:endParaRPr lang="zh-CN" alt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81369EF-80C8-4FB0-B13D-243D01E83CD5}"/>
              </a:ext>
            </a:extLst>
          </p:cNvPr>
          <p:cNvSpPr/>
          <p:nvPr/>
        </p:nvSpPr>
        <p:spPr>
          <a:xfrm>
            <a:off x="8427094" y="3798080"/>
            <a:ext cx="5549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D</a:t>
            </a:r>
            <a:endParaRPr lang="zh-CN" alt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A8E48145-C867-479E-8798-15452490F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475" y="423747"/>
            <a:ext cx="5835868" cy="48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55E290F-541B-492C-8605-4389A8C1B8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7019"/>
            <a:ext cx="28003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93048" y="164100"/>
            <a:ext cx="353154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Language focus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335079" y="2392875"/>
            <a:ext cx="123316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avenue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1676178" y="1383754"/>
            <a:ext cx="462615" cy="2479908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4"/>
          <p:cNvSpPr txBox="1"/>
          <p:nvPr/>
        </p:nvSpPr>
        <p:spPr>
          <a:xfrm>
            <a:off x="2230869" y="1152921"/>
            <a:ext cx="7904804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（两边有树或高楼的）大街；（乡间宽阔的）林荫大道</a:t>
            </a:r>
          </a:p>
        </p:txBody>
      </p:sp>
      <p:sp>
        <p:nvSpPr>
          <p:cNvPr id="11" name="TextBox 4"/>
          <p:cNvSpPr txBox="1"/>
          <p:nvPr/>
        </p:nvSpPr>
        <p:spPr>
          <a:xfrm>
            <a:off x="3893048" y="1734707"/>
            <a:ext cx="405616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i="1" dirty="0"/>
              <a:t>Fremont Avenue</a:t>
            </a:r>
            <a:r>
              <a:rPr lang="zh-CN" altLang="zh-CN" sz="2400" dirty="0"/>
              <a:t>弗里蒙特大街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2246724" y="3507608"/>
            <a:ext cx="285331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方法；途径；渠道</a:t>
            </a:r>
          </a:p>
        </p:txBody>
      </p:sp>
      <p:sp>
        <p:nvSpPr>
          <p:cNvPr id="13" name="TextBox 4"/>
          <p:cNvSpPr txBox="1"/>
          <p:nvPr/>
        </p:nvSpPr>
        <p:spPr>
          <a:xfrm>
            <a:off x="139750" y="4927867"/>
            <a:ext cx="90343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blog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1224458" y="4927866"/>
            <a:ext cx="90343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Calibri" pitchFamily="34" charset="0"/>
                <a:cs typeface="Calibri" pitchFamily="34" charset="0"/>
              </a:rPr>
              <a:t>博客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113993" y="5672696"/>
            <a:ext cx="1199654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blogger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4"/>
          <p:cNvSpPr txBox="1"/>
          <p:nvPr/>
        </p:nvSpPr>
        <p:spPr>
          <a:xfrm>
            <a:off x="1611785" y="5672695"/>
            <a:ext cx="2084452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写博客的人</a:t>
            </a:r>
          </a:p>
        </p:txBody>
      </p:sp>
    </p:spTree>
    <p:extLst>
      <p:ext uri="{BB962C8B-B14F-4D97-AF65-F5344CB8AC3E}">
        <p14:creationId xmlns:p14="http://schemas.microsoft.com/office/powerpoint/2010/main" val="92075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93048" y="164100"/>
            <a:ext cx="353154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Language focus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079" y="2804999"/>
            <a:ext cx="1777056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monopolize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2240924" y="1898908"/>
            <a:ext cx="462615" cy="2479908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4"/>
          <p:cNvSpPr txBox="1"/>
          <p:nvPr/>
        </p:nvSpPr>
        <p:spPr>
          <a:xfrm>
            <a:off x="2832328" y="1668075"/>
            <a:ext cx="395483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垄断；包办；实行</a:t>
            </a:r>
            <a:r>
              <a:rPr lang="en-US" altLang="zh-CN" sz="2400" dirty="0"/>
              <a:t>…</a:t>
            </a:r>
            <a:r>
              <a:rPr lang="zh-CN" altLang="zh-CN" sz="2400" dirty="0"/>
              <a:t>的专卖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2900351" y="4053262"/>
            <a:ext cx="395483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霸占；独占；完全控制</a:t>
            </a:r>
          </a:p>
        </p:txBody>
      </p:sp>
    </p:spTree>
    <p:extLst>
      <p:ext uri="{BB962C8B-B14F-4D97-AF65-F5344CB8AC3E}">
        <p14:creationId xmlns:p14="http://schemas.microsoft.com/office/powerpoint/2010/main" val="408209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93048" y="164100"/>
            <a:ext cx="353154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Language focus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70" y="2977278"/>
            <a:ext cx="134794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ethnic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2240924" y="1898908"/>
            <a:ext cx="462615" cy="2479908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4"/>
          <p:cNvSpPr txBox="1"/>
          <p:nvPr/>
        </p:nvSpPr>
        <p:spPr>
          <a:xfrm>
            <a:off x="2832328" y="1668075"/>
            <a:ext cx="256130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民族的；种族的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2832328" y="4147983"/>
            <a:ext cx="5422015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异族的；具有民族特色的；异国风味的</a:t>
            </a:r>
          </a:p>
        </p:txBody>
      </p:sp>
    </p:spTree>
    <p:extLst>
      <p:ext uri="{BB962C8B-B14F-4D97-AF65-F5344CB8AC3E}">
        <p14:creationId xmlns:p14="http://schemas.microsoft.com/office/powerpoint/2010/main" val="9718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93048" y="164100"/>
            <a:ext cx="353154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Language focus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1914" y="2924269"/>
            <a:ext cx="112266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punk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2240924" y="1898908"/>
            <a:ext cx="462615" cy="2479908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4"/>
          <p:cNvSpPr txBox="1"/>
          <p:nvPr/>
        </p:nvSpPr>
        <p:spPr>
          <a:xfrm>
            <a:off x="2832328" y="1668075"/>
            <a:ext cx="8233237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尤指</a:t>
            </a:r>
            <a:r>
              <a:rPr lang="en-US" altLang="zh-CN" sz="2400" dirty="0"/>
              <a:t>20</a:t>
            </a:r>
            <a:r>
              <a:rPr lang="zh-CN" altLang="zh-CN" sz="2400" dirty="0"/>
              <a:t>世纪</a:t>
            </a:r>
            <a:r>
              <a:rPr lang="en-US" altLang="zh-CN" sz="2400" dirty="0"/>
              <a:t>70</a:t>
            </a:r>
            <a:r>
              <a:rPr lang="zh-CN" altLang="zh-CN" sz="2400" dirty="0"/>
              <a:t>年代末服装、发型怪异，通过骇人的举止和吵闹的快节奏音乐对抗权威的年轻人的</a:t>
            </a:r>
            <a:r>
              <a:rPr lang="zh-CN" altLang="zh-CN" sz="2400" dirty="0" smtClean="0"/>
              <a:t>文化</a:t>
            </a:r>
            <a:r>
              <a:rPr lang="zh-CN" altLang="en-US" sz="2400" dirty="0"/>
              <a:t>。</a:t>
            </a:r>
            <a:endParaRPr lang="zh-CN" altLang="zh-CN" sz="2400" dirty="0"/>
          </a:p>
        </p:txBody>
      </p:sp>
      <p:sp>
        <p:nvSpPr>
          <p:cNvPr id="8" name="TextBox 4"/>
          <p:cNvSpPr txBox="1"/>
          <p:nvPr/>
        </p:nvSpPr>
        <p:spPr>
          <a:xfrm>
            <a:off x="2832328" y="4147983"/>
            <a:ext cx="2044471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小流氓，</a:t>
            </a:r>
            <a:r>
              <a:rPr lang="zh-CN" altLang="zh-CN" sz="2400" dirty="0" smtClean="0"/>
              <a:t>阿飞</a:t>
            </a:r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425662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93048" y="164100"/>
            <a:ext cx="353154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Language focus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1914" y="2924269"/>
            <a:ext cx="112266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alibri" pitchFamily="34" charset="0"/>
                <a:cs typeface="Calibri" pitchFamily="34" charset="0"/>
              </a:rPr>
              <a:t>unisex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2240924" y="1898908"/>
            <a:ext cx="462615" cy="2479908"/>
          </a:xfrm>
          <a:prstGeom prst="lef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4"/>
          <p:cNvSpPr txBox="1"/>
          <p:nvPr/>
        </p:nvSpPr>
        <p:spPr>
          <a:xfrm>
            <a:off x="2832328" y="1668075"/>
            <a:ext cx="360822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zh-CN" sz="2400" dirty="0"/>
              <a:t>不分性别的；男女皆宜的</a:t>
            </a:r>
          </a:p>
        </p:txBody>
      </p:sp>
    </p:spTree>
    <p:extLst>
      <p:ext uri="{BB962C8B-B14F-4D97-AF65-F5344CB8AC3E}">
        <p14:creationId xmlns:p14="http://schemas.microsoft.com/office/powerpoint/2010/main" val="44111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256765"/>
              </p:ext>
            </p:extLst>
          </p:nvPr>
        </p:nvGraphicFramePr>
        <p:xfrm>
          <a:off x="1952625" y="1428736"/>
          <a:ext cx="8286808" cy="2438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43470"/>
                <a:gridCol w="3643338"/>
              </a:tblGrid>
              <a:tr h="43334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elvetica"/>
                        </a:rPr>
                        <a:t>Practical Phrases</a:t>
                      </a:r>
                      <a:endParaRPr lang="zh-CN" altLang="en-US" sz="26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elvetica"/>
                        </a:rPr>
                        <a:t>Meanings</a:t>
                      </a:r>
                      <a:endParaRPr lang="zh-CN" altLang="en-US" sz="26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elvetica"/>
                      </a:endParaRPr>
                    </a:p>
                  </a:txBody>
                  <a:tcPr/>
                </a:tc>
              </a:tr>
              <a:tr h="433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600" dirty="0" smtClean="0">
                          <a:latin typeface="Helvetica"/>
                        </a:rPr>
                        <a:t>1.</a:t>
                      </a:r>
                      <a:r>
                        <a:rPr lang="en-US" altLang="zh-CN" sz="2600" baseline="0" dirty="0" smtClean="0">
                          <a:latin typeface="Helvetica"/>
                        </a:rPr>
                        <a:t> </a:t>
                      </a:r>
                      <a:r>
                        <a:rPr lang="en-US" altLang="zh-CN" sz="2600" kern="1200" baseline="0" dirty="0" smtClean="0">
                          <a:solidFill>
                            <a:schemeClr val="dk1"/>
                          </a:solidFill>
                          <a:latin typeface="Helvetica"/>
                          <a:ea typeface="+mn-ea"/>
                          <a:cs typeface="+mn-cs"/>
                        </a:rPr>
                        <a:t>to some extent</a:t>
                      </a:r>
                      <a:endParaRPr lang="zh-CN" altLang="en-US" sz="2600" kern="1200" baseline="0" dirty="0">
                        <a:solidFill>
                          <a:schemeClr val="dk1"/>
                        </a:solidFill>
                        <a:latin typeface="Helvetic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0" baseline="0" dirty="0" smtClean="0">
                          <a:latin typeface="华文楷体" pitchFamily="2" charset="-122"/>
                          <a:ea typeface="华文楷体" pitchFamily="2" charset="-122"/>
                        </a:rPr>
                        <a:t> 某种程度上</a:t>
                      </a:r>
                      <a:endParaRPr lang="zh-CN" altLang="en-US" sz="2400" b="0" dirty="0">
                        <a:solidFill>
                          <a:srgbClr val="00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/>
                </a:tc>
              </a:tr>
              <a:tr h="433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600" dirty="0" smtClean="0">
                          <a:latin typeface="Helvetica"/>
                        </a:rPr>
                        <a:t>2.</a:t>
                      </a:r>
                      <a:r>
                        <a:rPr lang="en-US" altLang="zh-CN" sz="2600" baseline="0" dirty="0" smtClean="0">
                          <a:latin typeface="Helvetica"/>
                        </a:rPr>
                        <a:t> no longer</a:t>
                      </a:r>
                      <a:endParaRPr lang="zh-CN" altLang="en-US" sz="2600" b="1" dirty="0">
                        <a:solidFill>
                          <a:srgbClr val="25491F"/>
                        </a:solidFill>
                        <a:latin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0" dirty="0" smtClean="0">
                          <a:solidFill>
                            <a:srgbClr val="000000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不再</a:t>
                      </a:r>
                      <a:endParaRPr lang="zh-CN" altLang="en-US" sz="2400" b="0" dirty="0">
                        <a:solidFill>
                          <a:srgbClr val="00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/>
                </a:tc>
              </a:tr>
              <a:tr h="433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600" dirty="0" smtClean="0">
                          <a:latin typeface="Helvetica"/>
                        </a:rPr>
                        <a:t>3. for instance</a:t>
                      </a:r>
                      <a:endParaRPr lang="zh-CN" altLang="en-US" sz="2600" b="1" dirty="0">
                        <a:solidFill>
                          <a:srgbClr val="25491F"/>
                        </a:solidFill>
                        <a:latin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0" baseline="0" dirty="0" smtClean="0">
                          <a:solidFill>
                            <a:schemeClr val="dk1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  例如</a:t>
                      </a:r>
                      <a:endParaRPr lang="zh-CN" altLang="en-US" sz="2400" b="0" dirty="0">
                        <a:solidFill>
                          <a:srgbClr val="00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/>
                </a:tc>
              </a:tr>
              <a:tr h="4333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600" dirty="0" smtClean="0">
                          <a:latin typeface="Helvetica"/>
                        </a:rPr>
                        <a:t>4. come forth</a:t>
                      </a:r>
                      <a:endParaRPr lang="zh-CN" altLang="en-US" sz="2600" b="1" dirty="0">
                        <a:solidFill>
                          <a:srgbClr val="25491F"/>
                        </a:solidFill>
                        <a:latin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0" baseline="0" dirty="0" smtClean="0">
                          <a:solidFill>
                            <a:schemeClr val="dk1"/>
                          </a:solidFill>
                          <a:latin typeface="华文楷体" pitchFamily="2" charset="-122"/>
                          <a:ea typeface="华文楷体" pitchFamily="2" charset="-122"/>
                        </a:rPr>
                        <a:t>出现</a:t>
                      </a:r>
                      <a:endParaRPr lang="zh-CN" altLang="en-US" sz="2400" b="0" dirty="0">
                        <a:solidFill>
                          <a:srgbClr val="000000"/>
                        </a:solidFill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9"/>
              </a:clrFrom>
              <a:clrTo>
                <a:srgbClr val="FEF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134" y="6286520"/>
            <a:ext cx="435146" cy="45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3"/>
          <p:cNvSpPr txBox="1"/>
          <p:nvPr/>
        </p:nvSpPr>
        <p:spPr>
          <a:xfrm>
            <a:off x="4741187" y="800204"/>
            <a:ext cx="353154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altLang="zh-CN" sz="2400" dirty="0">
                <a:latin typeface="Calibri" pitchFamily="34" charset="0"/>
                <a:cs typeface="Calibri" pitchFamily="34" charset="0"/>
              </a:rPr>
              <a:t>Language focus</a:t>
            </a:r>
            <a:endParaRPr lang="zh-CN" alt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/>
          <a:srcRect l="7698" t="13989"/>
          <a:stretch>
            <a:fillRect/>
          </a:stretch>
        </p:blipFill>
        <p:spPr bwMode="auto">
          <a:xfrm>
            <a:off x="1945909" y="1803656"/>
            <a:ext cx="8296304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20466" y="1459484"/>
            <a:ext cx="31369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dirty="0">
                <a:latin typeface="华文楷体" pitchFamily="2" charset="-122"/>
                <a:ea typeface="华文楷体" pitchFamily="2" charset="-122"/>
              </a:rPr>
              <a:t>某种程度上</a:t>
            </a:r>
            <a:endParaRPr lang="zh-CN" altLang="en-US" sz="24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38976" y="1428737"/>
            <a:ext cx="293511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dirty="0">
                <a:solidFill>
                  <a:schemeClr val="dk1"/>
                </a:solidFill>
                <a:latin typeface="Helvetica"/>
              </a:rPr>
              <a:t>to some extent</a:t>
            </a:r>
            <a:endParaRPr lang="zh-CN" altLang="en-US" sz="2600" dirty="0">
              <a:solidFill>
                <a:schemeClr val="dk1"/>
              </a:solidFill>
              <a:latin typeface="Helvetic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97462" y="1492552"/>
            <a:ext cx="1651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短语逆译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11932" y="2500307"/>
            <a:ext cx="18266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00" dirty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短语应用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411932" y="3143248"/>
            <a:ext cx="47309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一定程度上，她要为事故负责任。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52663" y="3757615"/>
            <a:ext cx="1649413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00" dirty="0" smtClean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提示</a:t>
            </a:r>
            <a:endParaRPr lang="zh-CN" altLang="en-US" sz="2600" dirty="0">
              <a:solidFill>
                <a:schemeClr val="accent6">
                  <a:lumMod val="50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"/>
            <a:ext cx="377983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321318" y="609882"/>
            <a:ext cx="3417888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>
            <a:defPPr>
              <a:defRPr lang="zh-CN"/>
            </a:defPPr>
            <a:lvl1pPr>
              <a:defRPr b="1">
                <a:solidFill>
                  <a:srgbClr val="71AE0E"/>
                </a:solidFill>
                <a:latin typeface="Helvetica" pitchFamily="34" charset="0"/>
                <a:cs typeface="Helvetica Neue"/>
              </a:defRPr>
            </a:lvl1pPr>
          </a:lstStyle>
          <a:p>
            <a:pPr>
              <a:defRPr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</a:rPr>
              <a:t>Practical phrases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0375" y="498475"/>
            <a:ext cx="34813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Language focus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7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FF9"/>
              </a:clrFrom>
              <a:clrTo>
                <a:srgbClr val="FEF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134" y="6286520"/>
            <a:ext cx="435146" cy="45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2524097" y="4733052"/>
            <a:ext cx="82555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i="1" dirty="0"/>
              <a:t>To some extent, she was responsible for the </a:t>
            </a:r>
            <a:r>
              <a:rPr lang="en-US" altLang="zh-CN" sz="2400" i="1" dirty="0" smtClean="0"/>
              <a:t>accident</a:t>
            </a:r>
            <a:r>
              <a:rPr lang="en-US" altLang="zh-CN" sz="2400" i="1" dirty="0"/>
              <a:t>.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697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3" grpId="0"/>
      <p:bldP spid="3" grpId="0"/>
      <p:bldP spid="25" grpId="0"/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/>
          <a:srcRect l="7698" t="13989"/>
          <a:stretch>
            <a:fillRect/>
          </a:stretch>
        </p:blipFill>
        <p:spPr bwMode="auto">
          <a:xfrm>
            <a:off x="1945909" y="1803656"/>
            <a:ext cx="8296304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20466" y="1459484"/>
            <a:ext cx="24181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不再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8977" y="1428737"/>
            <a:ext cx="224599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dirty="0" smtClean="0">
                <a:solidFill>
                  <a:schemeClr val="dk1"/>
                </a:solidFill>
                <a:latin typeface="Helvetica"/>
              </a:rPr>
              <a:t>no longer</a:t>
            </a:r>
            <a:endParaRPr lang="zh-CN" altLang="en-US" sz="2600" dirty="0">
              <a:solidFill>
                <a:schemeClr val="dk1"/>
              </a:solidFill>
              <a:latin typeface="Helvetic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97462" y="1492552"/>
            <a:ext cx="1651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短语逆译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11932" y="2500307"/>
            <a:ext cx="18266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00" dirty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短语应用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411932" y="3143248"/>
            <a:ext cx="41346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他已经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不在北京住了。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52663" y="3757615"/>
            <a:ext cx="1649413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00" dirty="0" smtClean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提示</a:t>
            </a:r>
            <a:endParaRPr lang="zh-CN" altLang="en-US" sz="2600" dirty="0">
              <a:solidFill>
                <a:schemeClr val="accent6">
                  <a:lumMod val="50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"/>
            <a:ext cx="377983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321318" y="609882"/>
            <a:ext cx="3417888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>
            <a:defPPr>
              <a:defRPr lang="zh-CN"/>
            </a:defPPr>
            <a:lvl1pPr>
              <a:defRPr b="1">
                <a:solidFill>
                  <a:srgbClr val="71AE0E"/>
                </a:solidFill>
                <a:latin typeface="Helvetica" pitchFamily="34" charset="0"/>
                <a:cs typeface="Helvetica Neue"/>
              </a:defRPr>
            </a:lvl1pPr>
          </a:lstStyle>
          <a:p>
            <a:pPr>
              <a:defRPr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</a:rPr>
              <a:t>Practical phrases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0375" y="498475"/>
            <a:ext cx="34813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Language focus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7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FF9"/>
              </a:clrFrom>
              <a:clrTo>
                <a:srgbClr val="FEF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134" y="6286520"/>
            <a:ext cx="435146" cy="45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2452663" y="4272387"/>
            <a:ext cx="40939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 smtClean="0"/>
              <a:t>He </a:t>
            </a:r>
            <a:r>
              <a:rPr lang="en-US" altLang="zh-CN" sz="2400" dirty="0"/>
              <a:t>no longer lived in </a:t>
            </a:r>
            <a:r>
              <a:rPr lang="en-US" altLang="zh-CN" sz="2400" dirty="0" smtClean="0"/>
              <a:t>Beijing. 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2452663" y="4847391"/>
            <a:ext cx="5207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/>
              <a:t>He </a:t>
            </a:r>
            <a:r>
              <a:rPr lang="en-US" altLang="zh-CN" sz="2400" dirty="0" smtClean="0"/>
              <a:t>didn't </a:t>
            </a:r>
            <a:r>
              <a:rPr lang="en-US" altLang="zh-CN" sz="2400" dirty="0"/>
              <a:t>live </a:t>
            </a:r>
            <a:r>
              <a:rPr lang="en-US" altLang="zh-CN" sz="2400" dirty="0" smtClean="0"/>
              <a:t>in Beijing </a:t>
            </a:r>
            <a:r>
              <a:rPr lang="en-US" altLang="zh-CN" sz="2400" dirty="0"/>
              <a:t>any </a:t>
            </a:r>
            <a:r>
              <a:rPr lang="en-US" altLang="zh-CN" sz="2400" dirty="0" smtClean="0"/>
              <a:t>longer. 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31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3" grpId="0"/>
      <p:bldP spid="3" grpId="0"/>
      <p:bldP spid="25" grpId="0"/>
      <p:bldP spid="20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/>
          <a:srcRect l="7698" t="13989"/>
          <a:stretch>
            <a:fillRect/>
          </a:stretch>
        </p:blipFill>
        <p:spPr bwMode="auto">
          <a:xfrm>
            <a:off x="1945909" y="1803656"/>
            <a:ext cx="8296304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96493" y="1318822"/>
            <a:ext cx="1850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>
                <a:latin typeface="华文楷体" pitchFamily="2" charset="-122"/>
                <a:ea typeface="华文楷体" pitchFamily="2" charset="-122"/>
              </a:rPr>
              <a:t>例如</a:t>
            </a:r>
            <a:endParaRPr lang="zh-CN" altLang="en-US" sz="24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38976" y="1428737"/>
            <a:ext cx="247128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dirty="0">
                <a:latin typeface="Helvetica"/>
              </a:rPr>
              <a:t>for instance</a:t>
            </a:r>
            <a:endParaRPr lang="zh-CN" altLang="en-US" sz="2600" b="1" dirty="0">
              <a:solidFill>
                <a:srgbClr val="25491F"/>
              </a:solidFill>
              <a:latin typeface="Helvetic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97462" y="1492552"/>
            <a:ext cx="1651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短语逆译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11932" y="2500307"/>
            <a:ext cx="18266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00" dirty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短语应用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411932" y="3143248"/>
            <a:ext cx="65995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还有比开卡车更危险的工作，例如训虎、灭火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。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  <a:p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00565" y="3734880"/>
            <a:ext cx="1649413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00" dirty="0" smtClean="0">
                <a:solidFill>
                  <a:schemeClr val="accent6">
                    <a:lumMod val="50000"/>
                  </a:schemeClr>
                </a:solidFill>
                <a:latin typeface="华文行楷" pitchFamily="2" charset="-122"/>
                <a:ea typeface="华文行楷" pitchFamily="2" charset="-122"/>
              </a:rPr>
              <a:t>提示</a:t>
            </a:r>
            <a:endParaRPr lang="zh-CN" altLang="en-US" sz="2600" dirty="0">
              <a:solidFill>
                <a:schemeClr val="accent6">
                  <a:lumMod val="50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"/>
            <a:ext cx="377983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321318" y="609882"/>
            <a:ext cx="3417888" cy="46166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>
            <a:defPPr>
              <a:defRPr lang="zh-CN"/>
            </a:defPPr>
            <a:lvl1pPr>
              <a:defRPr b="1">
                <a:solidFill>
                  <a:srgbClr val="71AE0E"/>
                </a:solidFill>
                <a:latin typeface="Helvetica" pitchFamily="34" charset="0"/>
                <a:cs typeface="Helvetica Neue"/>
              </a:defRPr>
            </a:lvl1pPr>
          </a:lstStyle>
          <a:p>
            <a:pPr>
              <a:defRPr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</a:rPr>
              <a:t>Practical phrases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0375" y="498475"/>
            <a:ext cx="34813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Language focus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7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FF9"/>
              </a:clrFrom>
              <a:clrTo>
                <a:srgbClr val="FEFF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134" y="6286520"/>
            <a:ext cx="435146" cy="45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2411932" y="4565877"/>
            <a:ext cx="66199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/>
              <a:t>There are jobs more dangerous than truck driving</a:t>
            </a:r>
            <a:r>
              <a:rPr lang="zh-CN" altLang="en-US" sz="2400" dirty="0"/>
              <a:t>，</a:t>
            </a:r>
            <a:r>
              <a:rPr lang="en-US" altLang="zh-CN" sz="2400" dirty="0"/>
              <a:t>for instance</a:t>
            </a:r>
            <a:r>
              <a:rPr lang="zh-CN" altLang="en-US" sz="2400" dirty="0"/>
              <a:t>，</a:t>
            </a:r>
            <a:r>
              <a:rPr lang="en-US" altLang="zh-CN" sz="2400" dirty="0"/>
              <a:t>training tigers</a:t>
            </a:r>
            <a:r>
              <a:rPr lang="zh-CN" altLang="en-US" sz="2400" dirty="0"/>
              <a:t>，</a:t>
            </a:r>
            <a:r>
              <a:rPr lang="en-US" altLang="zh-CN" sz="2400" dirty="0"/>
              <a:t>fire </a:t>
            </a:r>
            <a:r>
              <a:rPr lang="en-US" altLang="zh-CN" sz="2400" dirty="0" smtClean="0"/>
              <a:t>fighting.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43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3" grpId="0"/>
      <p:bldP spid="3" grpId="0"/>
      <p:bldP spid="25" grpId="0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/>
        </p:nvSpPr>
        <p:spPr>
          <a:xfrm>
            <a:off x="642583" y="562372"/>
            <a:ext cx="3168352" cy="50405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微软雅黑" pitchFamily="34" charset="-122"/>
                <a:cs typeface="Calibri" pitchFamily="34" charset="0"/>
              </a:rPr>
              <a:t>assignment</a:t>
            </a:r>
            <a:endParaRPr lang="zh-CN" alt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5" name="Rectangle 29"/>
          <p:cNvSpPr/>
          <p:nvPr/>
        </p:nvSpPr>
        <p:spPr>
          <a:xfrm>
            <a:off x="179512" y="1484784"/>
            <a:ext cx="7400271" cy="16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sz="2400" dirty="0" smtClean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  <a:sym typeface="Arial" panose="020B0604020202020204" pitchFamily="34" charset="0"/>
              </a:rPr>
              <a:t>    </a:t>
            </a:r>
            <a:r>
              <a:rPr lang="en-GB" sz="2600" dirty="0">
                <a:latin typeface="Calibri" pitchFamily="34" charset="0"/>
                <a:cs typeface="Calibri" pitchFamily="34" charset="0"/>
                <a:sym typeface="Arial" panose="020B0604020202020204" pitchFamily="34" charset="0"/>
              </a:rPr>
              <a:t>1. Review the vocabularies and difficult sentences.</a:t>
            </a:r>
          </a:p>
          <a:p>
            <a:pPr algn="just">
              <a:lnSpc>
                <a:spcPct val="130000"/>
              </a:lnSpc>
            </a:pPr>
            <a:r>
              <a:rPr lang="en-GB" sz="2600" dirty="0">
                <a:latin typeface="Calibri" pitchFamily="34" charset="0"/>
                <a:cs typeface="Calibri" pitchFamily="34" charset="0"/>
                <a:sym typeface="Arial" panose="020B0604020202020204" pitchFamily="34" charset="0"/>
              </a:rPr>
              <a:t>    2. Learn </a:t>
            </a:r>
            <a:r>
              <a:rPr lang="en-US" sz="2600" dirty="0" smtClean="0">
                <a:latin typeface="Calibri" pitchFamily="34" charset="0"/>
                <a:cs typeface="Calibri" pitchFamily="34" charset="0"/>
                <a:sym typeface="Arial" panose="020B0604020202020204" pitchFamily="34" charset="0"/>
              </a:rPr>
              <a:t>more </a:t>
            </a:r>
            <a:r>
              <a:rPr lang="en-US" sz="2600" dirty="0">
                <a:latin typeface="Calibri" pitchFamily="34" charset="0"/>
                <a:cs typeface="Calibri" pitchFamily="34" charset="0"/>
                <a:sym typeface="Arial" panose="020B0604020202020204" pitchFamily="34" charset="0"/>
              </a:rPr>
              <a:t>things about </a:t>
            </a:r>
            <a:r>
              <a:rPr lang="en-US" sz="2600" dirty="0" smtClean="0">
                <a:latin typeface="Calibri" pitchFamily="34" charset="0"/>
                <a:cs typeface="Calibri" pitchFamily="34" charset="0"/>
                <a:sym typeface="Arial" panose="020B0604020202020204" pitchFamily="34" charset="0"/>
              </a:rPr>
              <a:t>fashion</a:t>
            </a:r>
            <a:r>
              <a:rPr lang="en-GB" sz="2600" dirty="0" smtClean="0">
                <a:latin typeface="Calibri" pitchFamily="34" charset="0"/>
                <a:cs typeface="Calibri" pitchFamily="34" charset="0"/>
                <a:sym typeface="Arial" panose="020B0604020202020204" pitchFamily="34" charset="0"/>
              </a:rPr>
              <a:t>.</a:t>
            </a:r>
            <a:endParaRPr lang="en-GB" sz="2600" dirty="0">
              <a:latin typeface="Calibri" pitchFamily="34" charset="0"/>
              <a:cs typeface="Calibri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en-GB" altLang="zh-CN" sz="2600" dirty="0" smtClean="0">
                <a:latin typeface="Calibri" pitchFamily="34" charset="0"/>
                <a:cs typeface="Calibri" pitchFamily="34" charset="0"/>
                <a:sym typeface="Arial" panose="020B0604020202020204" pitchFamily="34" charset="0"/>
              </a:rPr>
              <a:t>    </a:t>
            </a:r>
            <a:endParaRPr lang="en-GB" sz="2600" dirty="0">
              <a:latin typeface="Calibri" pitchFamily="34" charset="0"/>
              <a:cs typeface="Calibri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05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041941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活力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8678</TotalTime>
  <Words>1157</Words>
  <Application>Microsoft Office PowerPoint</Application>
  <PresentationFormat>宽屏</PresentationFormat>
  <Paragraphs>210</Paragraphs>
  <Slides>36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9" baseType="lpstr">
      <vt:lpstr>Arial Unicode MS</vt:lpstr>
      <vt:lpstr>Helvetica Neue</vt:lpstr>
      <vt:lpstr>PMingLiU</vt:lpstr>
      <vt:lpstr>方正华隶简体</vt:lpstr>
      <vt:lpstr>汉仪粗圆简</vt:lpstr>
      <vt:lpstr>汉仪综艺体简</vt:lpstr>
      <vt:lpstr>华文行楷</vt:lpstr>
      <vt:lpstr>华文楷体</vt:lpstr>
      <vt:lpstr>宋体</vt:lpstr>
      <vt:lpstr>微软雅黑</vt:lpstr>
      <vt:lpstr>Aharoni</vt:lpstr>
      <vt:lpstr>Arial</vt:lpstr>
      <vt:lpstr>Arial</vt:lpstr>
      <vt:lpstr>Broadway</vt:lpstr>
      <vt:lpstr>Calibri</vt:lpstr>
      <vt:lpstr>Calibri Light</vt:lpstr>
      <vt:lpstr>Comic Sans MS</vt:lpstr>
      <vt:lpstr>Helvetica</vt:lpstr>
      <vt:lpstr>High Tower Text</vt:lpstr>
      <vt:lpstr>Impact</vt:lpstr>
      <vt:lpstr>Times New Roman</vt:lpstr>
      <vt:lpstr>Wingdings 2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lenovo</cp:lastModifiedBy>
  <cp:revision>1455</cp:revision>
  <dcterms:created xsi:type="dcterms:W3CDTF">2013-08-12T12:34:27Z</dcterms:created>
  <dcterms:modified xsi:type="dcterms:W3CDTF">2020-05-24T13:37:23Z</dcterms:modified>
</cp:coreProperties>
</file>