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60" r:id="rId2"/>
    <p:sldId id="542" r:id="rId3"/>
    <p:sldId id="543" r:id="rId4"/>
    <p:sldId id="544" r:id="rId5"/>
    <p:sldId id="545" r:id="rId6"/>
    <p:sldId id="546" r:id="rId7"/>
    <p:sldId id="547" r:id="rId8"/>
    <p:sldId id="349" r:id="rId9"/>
    <p:sldId id="356" r:id="rId10"/>
    <p:sldId id="357" r:id="rId11"/>
    <p:sldId id="359" r:id="rId12"/>
    <p:sldId id="361" r:id="rId13"/>
    <p:sldId id="548" r:id="rId14"/>
    <p:sldId id="549" r:id="rId15"/>
    <p:sldId id="362" r:id="rId16"/>
    <p:sldId id="363" r:id="rId17"/>
    <p:sldId id="550" r:id="rId18"/>
    <p:sldId id="355" r:id="rId19"/>
    <p:sldId id="551" r:id="rId20"/>
    <p:sldId id="336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3174463E-3E68-415B-8744-265C04B41DD7}">
          <p14:sldIdLst>
            <p14:sldId id="260"/>
            <p14:sldId id="542"/>
            <p14:sldId id="543"/>
            <p14:sldId id="544"/>
            <p14:sldId id="545"/>
            <p14:sldId id="546"/>
            <p14:sldId id="547"/>
            <p14:sldId id="349"/>
            <p14:sldId id="356"/>
            <p14:sldId id="357"/>
            <p14:sldId id="359"/>
            <p14:sldId id="361"/>
            <p14:sldId id="548"/>
            <p14:sldId id="549"/>
            <p14:sldId id="362"/>
            <p14:sldId id="363"/>
            <p14:sldId id="550"/>
            <p14:sldId id="355"/>
            <p14:sldId id="551"/>
            <p14:sldId id="33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李 玉丹" initials="李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8" d="100"/>
          <a:sy n="48" d="100"/>
        </p:scale>
        <p:origin x="64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A9CECE-8AB8-4E16-AB54-82B0AEC0EB5C}" type="datetimeFigureOut">
              <a:rPr lang="zh-CN" altLang="en-US" smtClean="0"/>
              <a:t>2020/11/22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0E0D64-AB5A-4A28-87CE-E5BEAD012E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257D9-AFC3-4A65-A4A4-ED3F9CE12E4F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257D9-AFC3-4A65-A4A4-ED3F9CE12E4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0394-109B-444A-88AE-4CEFFED04FFA}" type="datetimeFigureOut">
              <a:rPr lang="zh-CN" altLang="en-US" smtClean="0"/>
              <a:t>2020/11/22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B37-4316-4BB0-B8CE-E2E085AA07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0394-109B-444A-88AE-4CEFFED04FFA}" type="datetimeFigureOut">
              <a:rPr lang="zh-CN" altLang="en-US" smtClean="0"/>
              <a:t>2020/11/22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B37-4316-4BB0-B8CE-E2E085AA07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0394-109B-444A-88AE-4CEFFED04FFA}" type="datetimeFigureOut">
              <a:rPr lang="zh-CN" altLang="en-US" smtClean="0"/>
              <a:t>2020/11/22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B37-4316-4BB0-B8CE-E2E085AA07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0394-109B-444A-88AE-4CEFFED04FFA}" type="datetimeFigureOut">
              <a:rPr lang="zh-CN" altLang="en-US" smtClean="0"/>
              <a:t>2020/11/22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B37-4316-4BB0-B8CE-E2E085AA07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0394-109B-444A-88AE-4CEFFED04FFA}" type="datetimeFigureOut">
              <a:rPr lang="zh-CN" altLang="en-US" smtClean="0"/>
              <a:t>2020/11/22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B37-4316-4BB0-B8CE-E2E085AA07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0394-109B-444A-88AE-4CEFFED04FFA}" type="datetimeFigureOut">
              <a:rPr lang="zh-CN" altLang="en-US" smtClean="0"/>
              <a:t>2020/11/22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B37-4316-4BB0-B8CE-E2E085AA07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0394-109B-444A-88AE-4CEFFED04FFA}" type="datetimeFigureOut">
              <a:rPr lang="zh-CN" altLang="en-US" smtClean="0"/>
              <a:t>2020/11/22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B37-4316-4BB0-B8CE-E2E085AA07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0394-109B-444A-88AE-4CEFFED04FFA}" type="datetimeFigureOut">
              <a:rPr lang="zh-CN" altLang="en-US" smtClean="0"/>
              <a:t>2020/11/22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B37-4316-4BB0-B8CE-E2E085AA07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0394-109B-444A-88AE-4CEFFED04FFA}" type="datetimeFigureOut">
              <a:rPr lang="zh-CN" altLang="en-US" smtClean="0"/>
              <a:t>2020/11/22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B37-4316-4BB0-B8CE-E2E085AA07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0394-109B-444A-88AE-4CEFFED04FFA}" type="datetimeFigureOut">
              <a:rPr lang="zh-CN" altLang="en-US" smtClean="0"/>
              <a:t>2020/11/22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B37-4316-4BB0-B8CE-E2E085AA07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0394-109B-444A-88AE-4CEFFED04FFA}" type="datetimeFigureOut">
              <a:rPr lang="zh-CN" altLang="en-US" smtClean="0"/>
              <a:t>2020/11/22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B37-4316-4BB0-B8CE-E2E085AA07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00394-109B-444A-88AE-4CEFFED04FFA}" type="datetimeFigureOut">
              <a:rPr lang="zh-CN" altLang="en-US" smtClean="0"/>
              <a:t>2020/11/22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11B37-4316-4BB0-B8CE-E2E085AA07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324324" y="-1122089"/>
            <a:ext cx="688932" cy="901874"/>
          </a:xfrm>
          <a:prstGeom prst="rect">
            <a:avLst/>
          </a:prstGeom>
          <a:solidFill>
            <a:srgbClr val="2EA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013256" y="-1122089"/>
            <a:ext cx="688932" cy="901874"/>
          </a:xfrm>
          <a:prstGeom prst="rect">
            <a:avLst/>
          </a:prstGeom>
          <a:solidFill>
            <a:srgbClr val="228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2702188" y="-1122089"/>
            <a:ext cx="688932" cy="901874"/>
          </a:xfrm>
          <a:prstGeom prst="rect">
            <a:avLst/>
          </a:prstGeom>
          <a:solidFill>
            <a:srgbClr val="5858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3391120" y="-1122089"/>
            <a:ext cx="688932" cy="901874"/>
          </a:xfrm>
          <a:prstGeom prst="rect">
            <a:avLst/>
          </a:prstGeom>
          <a:solidFill>
            <a:srgbClr val="873D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4080052" y="-1122089"/>
            <a:ext cx="688932" cy="901874"/>
          </a:xfrm>
          <a:prstGeom prst="rect">
            <a:avLst/>
          </a:prstGeom>
          <a:solidFill>
            <a:srgbClr val="DA57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5725" y="31750"/>
            <a:ext cx="5724525" cy="8953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1987" y="1815888"/>
            <a:ext cx="4267881" cy="4338134"/>
          </a:xfrm>
          <a:prstGeom prst="rect">
            <a:avLst/>
          </a:prstGeom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文本框 5"/>
          <p:cNvSpPr txBox="1"/>
          <p:nvPr/>
        </p:nvSpPr>
        <p:spPr>
          <a:xfrm>
            <a:off x="2412138" y="3984955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8565">
              <a:defRPr/>
            </a:pPr>
            <a:r>
              <a:rPr lang="zh-CN" altLang="en-US" sz="4800" kern="0">
                <a:solidFill>
                  <a:srgbClr val="AE5DAC"/>
                </a:solidFill>
                <a:latin typeface="微软雅黑" panose="020B0503020204020204" charset="-122"/>
                <a:ea typeface="微软雅黑" panose="020B0503020204020204" charset="-122"/>
              </a:rPr>
              <a:t>发情鉴定</a:t>
            </a:r>
            <a:endParaRPr lang="en-US" altLang="zh-CN" sz="4800" kern="0" dirty="0">
              <a:solidFill>
                <a:srgbClr val="AE5DA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79424" y="2634841"/>
            <a:ext cx="272382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rgbClr val="2B60A5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+mn-ea"/>
              </a:rPr>
              <a:t>项目一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209363" y="1791950"/>
            <a:ext cx="44759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任务一 母畜发情生理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209363" y="2782669"/>
            <a:ext cx="49375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任务二 母畜的发情鉴定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" dur="100" fill="hold"/>
                                        <p:tgtEl>
                                          <p:spTgt spid="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3" dur="200" fill="hold"/>
                                        <p:tgtEl>
                                          <p:spTgt spid="5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5" dur="100" fill="hold"/>
                                        <p:tgtEl>
                                          <p:spTgt spid="5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7" dur="200" fill="hold"/>
                                        <p:tgtEl>
                                          <p:spTgt spid="5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324324" y="-1122089"/>
            <a:ext cx="688932" cy="901874"/>
          </a:xfrm>
          <a:prstGeom prst="rect">
            <a:avLst/>
          </a:prstGeom>
          <a:solidFill>
            <a:srgbClr val="2EA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013256" y="-1122089"/>
            <a:ext cx="688932" cy="901874"/>
          </a:xfrm>
          <a:prstGeom prst="rect">
            <a:avLst/>
          </a:prstGeom>
          <a:solidFill>
            <a:srgbClr val="228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2702188" y="-1122089"/>
            <a:ext cx="688932" cy="901874"/>
          </a:xfrm>
          <a:prstGeom prst="rect">
            <a:avLst/>
          </a:prstGeom>
          <a:solidFill>
            <a:srgbClr val="5858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3391120" y="-1122089"/>
            <a:ext cx="688932" cy="901874"/>
          </a:xfrm>
          <a:prstGeom prst="rect">
            <a:avLst/>
          </a:prstGeom>
          <a:solidFill>
            <a:srgbClr val="873D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4080052" y="-1122089"/>
            <a:ext cx="688932" cy="901874"/>
          </a:xfrm>
          <a:prstGeom prst="rect">
            <a:avLst/>
          </a:prstGeom>
          <a:solidFill>
            <a:srgbClr val="DA57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5725" y="31750"/>
            <a:ext cx="5724525" cy="895350"/>
          </a:xfrm>
          <a:prstGeom prst="rect">
            <a:avLst/>
          </a:prstGeom>
        </p:spPr>
      </p:pic>
      <p:pic>
        <p:nvPicPr>
          <p:cNvPr id="4" name="图形 3" descr="河马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321" y="1791949"/>
            <a:ext cx="2709029" cy="2709029"/>
          </a:xfrm>
          <a:prstGeom prst="rect">
            <a:avLst/>
          </a:prstGeom>
        </p:spPr>
      </p:pic>
      <p:sp>
        <p:nvSpPr>
          <p:cNvPr id="7" name="矩形: 圆角 6"/>
          <p:cNvSpPr/>
          <p:nvPr/>
        </p:nvSpPr>
        <p:spPr>
          <a:xfrm>
            <a:off x="5801699" y="1451775"/>
            <a:ext cx="5375287" cy="1083076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zh-CN" altLang="en-US" sz="3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一、发情鉴定的意义</a:t>
            </a:r>
          </a:p>
        </p:txBody>
      </p:sp>
      <p:sp>
        <p:nvSpPr>
          <p:cNvPr id="17" name="矩形: 圆角 16"/>
          <p:cNvSpPr/>
          <p:nvPr/>
        </p:nvSpPr>
        <p:spPr>
          <a:xfrm>
            <a:off x="5801699" y="2647499"/>
            <a:ext cx="5375287" cy="1083076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二、发情鉴定的原则</a:t>
            </a:r>
          </a:p>
        </p:txBody>
      </p:sp>
      <p:sp>
        <p:nvSpPr>
          <p:cNvPr id="24" name="矩形: 圆角 23"/>
          <p:cNvSpPr/>
          <p:nvPr/>
        </p:nvSpPr>
        <p:spPr>
          <a:xfrm>
            <a:off x="5801698" y="3843223"/>
            <a:ext cx="5375288" cy="1083076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zh-CN" altLang="en-US" sz="3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三、发情鉴定的常用方法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808701" y="4061595"/>
            <a:ext cx="49375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任务二 母畜的发情鉴定</a:t>
            </a:r>
          </a:p>
        </p:txBody>
      </p:sp>
      <p:sp>
        <p:nvSpPr>
          <p:cNvPr id="13" name="矩形: 圆角 12"/>
          <p:cNvSpPr/>
          <p:nvPr/>
        </p:nvSpPr>
        <p:spPr>
          <a:xfrm>
            <a:off x="5801698" y="5038947"/>
            <a:ext cx="5375288" cy="1083076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zh-CN" altLang="en-US" sz="3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四、各种母畜的发情鉴定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内容占位符 1"/>
          <p:cNvSpPr>
            <a:spLocks noGrp="1"/>
          </p:cNvSpPr>
          <p:nvPr>
            <p:ph idx="1"/>
          </p:nvPr>
        </p:nvSpPr>
        <p:spPr>
          <a:xfrm>
            <a:off x="818835" y="1264941"/>
            <a:ext cx="9453879" cy="52596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判断母畜是否发情和发情程度，确定配种时间，提高受胎率。</a:t>
            </a:r>
          </a:p>
          <a:p>
            <a:pPr marL="0" indent="0">
              <a:buNone/>
            </a:pP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减少漏配和空怀。 </a:t>
            </a:r>
          </a:p>
          <a:p>
            <a:pPr marL="0" indent="0">
              <a:buNone/>
            </a:pPr>
            <a:endParaRPr lang="en-US" altLang="zh-CN" sz="24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219" name="标题 2"/>
          <p:cNvSpPr>
            <a:spLocks noGrp="1"/>
          </p:cNvSpPr>
          <p:nvPr>
            <p:ph type="title"/>
          </p:nvPr>
        </p:nvSpPr>
        <p:spPr>
          <a:xfrm>
            <a:off x="1217720" y="252914"/>
            <a:ext cx="8229600" cy="858837"/>
          </a:xfrm>
        </p:spPr>
        <p:txBody>
          <a:bodyPr>
            <a:normAutofit/>
          </a:bodyPr>
          <a:lstStyle/>
          <a:p>
            <a:r>
              <a:rPr lang="zh-CN" altLang="en-US" sz="4000" b="1" dirty="0"/>
              <a:t>一、发情鉴定的意义</a:t>
            </a:r>
            <a:endParaRPr lang="zh-CN" altLang="zh-CN" sz="4000" b="1" dirty="0"/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925176" y="1089684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内容占位符 1"/>
          <p:cNvSpPr>
            <a:spLocks noGrp="1"/>
          </p:cNvSpPr>
          <p:nvPr>
            <p:ph idx="1"/>
          </p:nvPr>
        </p:nvSpPr>
        <p:spPr>
          <a:xfrm>
            <a:off x="818835" y="1264941"/>
            <a:ext cx="9453879" cy="52596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外观与内部变化相结合。</a:t>
            </a:r>
          </a:p>
          <a:p>
            <a:pPr marL="0" indent="0">
              <a:buNone/>
            </a:pP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共性与个性相结合。</a:t>
            </a:r>
          </a:p>
          <a:p>
            <a:pPr marL="0" indent="0">
              <a:buNone/>
            </a:pP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219" name="标题 2"/>
          <p:cNvSpPr>
            <a:spLocks noGrp="1"/>
          </p:cNvSpPr>
          <p:nvPr>
            <p:ph type="title"/>
          </p:nvPr>
        </p:nvSpPr>
        <p:spPr>
          <a:xfrm>
            <a:off x="1217720" y="252914"/>
            <a:ext cx="8229600" cy="858837"/>
          </a:xfrm>
        </p:spPr>
        <p:txBody>
          <a:bodyPr>
            <a:normAutofit/>
          </a:bodyPr>
          <a:lstStyle/>
          <a:p>
            <a:r>
              <a:rPr lang="zh-CN" altLang="en-US" sz="4000" b="1" dirty="0"/>
              <a:t>二、发情鉴定的原则</a:t>
            </a:r>
            <a:endParaRPr lang="zh-CN" altLang="zh-CN" sz="4000" b="1" dirty="0"/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925176" y="1089684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内容占位符 1"/>
          <p:cNvSpPr>
            <a:spLocks noGrp="1"/>
          </p:cNvSpPr>
          <p:nvPr>
            <p:ph idx="1"/>
          </p:nvPr>
        </p:nvSpPr>
        <p:spPr>
          <a:xfrm>
            <a:off x="818835" y="1264941"/>
            <a:ext cx="9453879" cy="52596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外部观察法</a:t>
            </a:r>
          </a:p>
          <a:p>
            <a:pPr marL="0" indent="0">
              <a:buNone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肉眼观察母畜的精神状态和行为表现、外生殖器官判断母畜是否发情。</a:t>
            </a:r>
          </a:p>
          <a:p>
            <a:pPr marL="0" indent="0">
              <a:buNone/>
            </a:pP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母牛</a:t>
            </a:r>
          </a:p>
          <a:p>
            <a:pPr marL="0" indent="0">
              <a:buNone/>
            </a:pP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精神兴奋不安，哞叫，互相追逐，食欲下降，外阴部充血肿胀。 </a:t>
            </a:r>
          </a:p>
          <a:p>
            <a:pPr marL="0" indent="0">
              <a:buNone/>
            </a:pP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阴门流出粘液，粘液量由少到多，从稀薄透明变为混浊而粘稠，粘在阴唇下部和尾根。</a:t>
            </a:r>
          </a:p>
          <a:p>
            <a:pPr marL="0" indent="0">
              <a:buNone/>
            </a:pP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(3)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有时弯腰弓背举尾，尿频，有爬跨行为。</a:t>
            </a:r>
          </a:p>
          <a:p>
            <a:pPr marL="0" indent="0">
              <a:buNone/>
            </a:pP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219" name="标题 2"/>
          <p:cNvSpPr>
            <a:spLocks noGrp="1"/>
          </p:cNvSpPr>
          <p:nvPr>
            <p:ph type="title"/>
          </p:nvPr>
        </p:nvSpPr>
        <p:spPr>
          <a:xfrm>
            <a:off x="1217720" y="252914"/>
            <a:ext cx="8229600" cy="858837"/>
          </a:xfrm>
        </p:spPr>
        <p:txBody>
          <a:bodyPr>
            <a:normAutofit/>
          </a:bodyPr>
          <a:lstStyle/>
          <a:p>
            <a:r>
              <a:rPr lang="zh-CN" altLang="en-US" sz="4000" b="1" dirty="0"/>
              <a:t>三、发情鉴定的方法</a:t>
            </a:r>
            <a:endParaRPr lang="zh-CN" altLang="zh-CN" sz="4000" b="1" dirty="0"/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925176" y="1089684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标题 2"/>
          <p:cNvSpPr>
            <a:spLocks noGrp="1"/>
          </p:cNvSpPr>
          <p:nvPr>
            <p:ph type="title"/>
          </p:nvPr>
        </p:nvSpPr>
        <p:spPr>
          <a:xfrm>
            <a:off x="1217720" y="252914"/>
            <a:ext cx="8229600" cy="858837"/>
          </a:xfrm>
        </p:spPr>
        <p:txBody>
          <a:bodyPr>
            <a:normAutofit/>
          </a:bodyPr>
          <a:lstStyle/>
          <a:p>
            <a:r>
              <a:rPr lang="zh-CN" altLang="en-US" sz="4000" b="1" dirty="0"/>
              <a:t>三、发情鉴定的方法</a:t>
            </a:r>
            <a:endParaRPr lang="zh-CN" altLang="zh-CN" sz="4000" b="1" dirty="0"/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925176" y="1089684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5" descr="201005280853505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53953" y="2060575"/>
            <a:ext cx="3529012" cy="345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4" descr="201109210605321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539" y="1844676"/>
            <a:ext cx="3671887" cy="412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内容占位符 1"/>
          <p:cNvSpPr>
            <a:spLocks noGrp="1"/>
          </p:cNvSpPr>
          <p:nvPr>
            <p:ph idx="1"/>
          </p:nvPr>
        </p:nvSpPr>
        <p:spPr>
          <a:xfrm>
            <a:off x="818835" y="1264941"/>
            <a:ext cx="9453879" cy="52596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一</a:t>
            </a: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外部观察法</a:t>
            </a:r>
            <a:endParaRPr lang="en-US" altLang="zh-CN" sz="24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母猪</a:t>
            </a:r>
          </a:p>
          <a:p>
            <a:pPr marL="0" indent="0">
              <a:buNone/>
            </a:pP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精神极度不安，尖叫，食欲减退，跳圈。</a:t>
            </a:r>
          </a:p>
          <a:p>
            <a:pPr marL="0" indent="0">
              <a:buNone/>
            </a:pP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阴唇充血肿胀，湿润，有粘液流出，地方猪种的阴唇由浅红到鲜红再到紫红，引入猪种由浅红到淡白，后期阴唇皱缩。</a:t>
            </a:r>
          </a:p>
          <a:p>
            <a:pPr marL="0" indent="0">
              <a:buNone/>
            </a:pP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(3)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喜欢爬跨别的猪，也接受爬跨，发情盛期，用手压其背出现“静立反应”。</a:t>
            </a:r>
          </a:p>
          <a:p>
            <a:pPr marL="0" indent="0">
              <a:buNone/>
            </a:pP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219" name="标题 2"/>
          <p:cNvSpPr>
            <a:spLocks noGrp="1"/>
          </p:cNvSpPr>
          <p:nvPr>
            <p:ph type="title"/>
          </p:nvPr>
        </p:nvSpPr>
        <p:spPr>
          <a:xfrm>
            <a:off x="1217720" y="252914"/>
            <a:ext cx="8229600" cy="858837"/>
          </a:xfrm>
        </p:spPr>
        <p:txBody>
          <a:bodyPr>
            <a:normAutofit/>
          </a:bodyPr>
          <a:lstStyle/>
          <a:p>
            <a:r>
              <a:rPr lang="zh-CN" altLang="en-US" sz="4000" b="1" dirty="0"/>
              <a:t>三、发情鉴定的方法</a:t>
            </a:r>
            <a:endParaRPr lang="zh-CN" altLang="zh-CN" sz="4000" b="1" dirty="0"/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925176" y="1089684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476250"/>
            <a:ext cx="8229600" cy="865188"/>
          </a:xfrm>
        </p:spPr>
        <p:txBody>
          <a:bodyPr/>
          <a:lstStyle/>
          <a:p>
            <a:pPr eaLnBrk="1" hangingPunct="1"/>
            <a:endParaRPr lang="zh-CN" altLang="zh-CN"/>
          </a:p>
        </p:txBody>
      </p:sp>
      <p:pic>
        <p:nvPicPr>
          <p:cNvPr id="7172" name="Picture 4" descr="u=2568676008,921135865&amp;fm=52&amp;gp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0" y="1700214"/>
            <a:ext cx="3887788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u=1979506174,2702865505&amp;fm=52&amp;gp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4" y="1700214"/>
            <a:ext cx="3671887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6" name="Text Box 4"/>
          <p:cNvSpPr txBox="1">
            <a:spLocks noChangeArrowheads="1"/>
          </p:cNvSpPr>
          <p:nvPr/>
        </p:nvSpPr>
        <p:spPr bwMode="auto">
          <a:xfrm>
            <a:off x="5159375" y="5805489"/>
            <a:ext cx="18161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/>
              <a:t>阴门红肿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母猪发情鉴定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0" y="1916114"/>
            <a:ext cx="4103688" cy="388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5159375" y="5949950"/>
            <a:ext cx="18161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/>
              <a:t>阴门红肿</a:t>
            </a:r>
          </a:p>
        </p:txBody>
      </p:sp>
      <p:pic>
        <p:nvPicPr>
          <p:cNvPr id="9222" name="Picture 4" descr="u=2511891125,201391540&amp;fm=52&amp;gp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0" y="1916114"/>
            <a:ext cx="3600450" cy="388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57200"/>
            <a:ext cx="6019800" cy="5043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4495800" y="5791201"/>
            <a:ext cx="2514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/>
              <a:t>阴门流出粘液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05"/>
          <a:stretch>
            <a:fillRect/>
          </a:stretch>
        </p:blipFill>
        <p:spPr bwMode="auto">
          <a:xfrm>
            <a:off x="1919289" y="188913"/>
            <a:ext cx="378142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09"/>
          <a:stretch>
            <a:fillRect/>
          </a:stretch>
        </p:blipFill>
        <p:spPr bwMode="auto">
          <a:xfrm>
            <a:off x="6527800" y="1"/>
            <a:ext cx="373380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 descr="swine standing hea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27"/>
          <a:stretch>
            <a:fillRect/>
          </a:stretch>
        </p:blipFill>
        <p:spPr bwMode="auto">
          <a:xfrm>
            <a:off x="6959601" y="3429001"/>
            <a:ext cx="3533775" cy="306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 descr="swine heat detec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141663"/>
            <a:ext cx="313848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 descr="swine heat detection-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313" y="2636839"/>
            <a:ext cx="3313112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066800"/>
            <a:ext cx="7620000" cy="484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内容占位符 1"/>
          <p:cNvSpPr>
            <a:spLocks noGrp="1"/>
          </p:cNvSpPr>
          <p:nvPr>
            <p:ph idx="1"/>
          </p:nvPr>
        </p:nvSpPr>
        <p:spPr>
          <a:xfrm>
            <a:off x="818835" y="1264941"/>
            <a:ext cx="9453879" cy="52596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二</a:t>
            </a: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阴道检查法</a:t>
            </a:r>
          </a:p>
          <a:p>
            <a:pPr marL="0" indent="0">
              <a:buNone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用开膣器打开母畜阴道，借助光源观察阴道粘膜的颜色、润滑度以及子宫颈口的开张情况。这种方法一般鉴定大家畜，只能做为发情鉴定的辅助方法。</a:t>
            </a:r>
          </a:p>
          <a:p>
            <a:pPr marL="0" indent="0">
              <a:buNone/>
            </a:pP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219" name="标题 2"/>
          <p:cNvSpPr>
            <a:spLocks noGrp="1"/>
          </p:cNvSpPr>
          <p:nvPr>
            <p:ph type="title"/>
          </p:nvPr>
        </p:nvSpPr>
        <p:spPr>
          <a:xfrm>
            <a:off x="1217720" y="252914"/>
            <a:ext cx="8229600" cy="858837"/>
          </a:xfrm>
        </p:spPr>
        <p:txBody>
          <a:bodyPr>
            <a:normAutofit/>
          </a:bodyPr>
          <a:lstStyle/>
          <a:p>
            <a:r>
              <a:rPr lang="zh-CN" altLang="en-US" sz="4000" b="1" dirty="0"/>
              <a:t>三、发情鉴定的方法</a:t>
            </a:r>
            <a:endParaRPr lang="zh-CN" altLang="zh-CN" sz="4000" b="1" dirty="0"/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925176" y="1089684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内容占位符 1"/>
          <p:cNvSpPr>
            <a:spLocks noGrp="1"/>
          </p:cNvSpPr>
          <p:nvPr>
            <p:ph idx="1"/>
          </p:nvPr>
        </p:nvSpPr>
        <p:spPr>
          <a:xfrm>
            <a:off x="818835" y="1264941"/>
            <a:ext cx="9453879" cy="52596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三</a:t>
            </a: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试情法</a:t>
            </a:r>
          </a:p>
          <a:p>
            <a:pPr marL="0" indent="0">
              <a:buNone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就是用试情公畜对母畜进行试情，根据母畜的反应进行发情鉴定。此法简单易行，各种家畜都可采用。要求试情家畜性欲旺盛、大小适中，健康。</a:t>
            </a:r>
          </a:p>
          <a:p>
            <a:pPr marL="0" indent="0">
              <a:buNone/>
            </a:pP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219" name="标题 2"/>
          <p:cNvSpPr>
            <a:spLocks noGrp="1"/>
          </p:cNvSpPr>
          <p:nvPr>
            <p:ph type="title"/>
          </p:nvPr>
        </p:nvSpPr>
        <p:spPr>
          <a:xfrm>
            <a:off x="1217720" y="252914"/>
            <a:ext cx="8229600" cy="858837"/>
          </a:xfrm>
        </p:spPr>
        <p:txBody>
          <a:bodyPr>
            <a:normAutofit/>
          </a:bodyPr>
          <a:lstStyle/>
          <a:p>
            <a:r>
              <a:rPr lang="zh-CN" altLang="en-US" sz="4000" b="1" dirty="0"/>
              <a:t>三、发情鉴定的方法</a:t>
            </a:r>
            <a:endParaRPr lang="zh-CN" altLang="zh-CN" sz="4000" b="1" dirty="0"/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925176" y="1089684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981076"/>
            <a:ext cx="4392612" cy="443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3" name="Oval 3"/>
          <p:cNvSpPr>
            <a:spLocks noChangeArrowheads="1"/>
          </p:cNvSpPr>
          <p:nvPr/>
        </p:nvSpPr>
        <p:spPr bwMode="auto">
          <a:xfrm>
            <a:off x="5257800" y="3321725"/>
            <a:ext cx="259766" cy="519351"/>
          </a:xfrm>
          <a:prstGeom prst="ellipse">
            <a:avLst/>
          </a:prstGeom>
          <a:solidFill>
            <a:schemeClr val="bg1">
              <a:alpha val="0"/>
            </a:schemeClr>
          </a:solidFill>
          <a:ln w="38100" algn="ctr">
            <a:solidFill>
              <a:srgbClr val="FF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3352801" y="5638801"/>
            <a:ext cx="523412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FF"/>
                </a:solidFill>
              </a:rPr>
              <a:t>用公猪试情时，母猪极为兴奋，</a:t>
            </a:r>
          </a:p>
          <a:p>
            <a:pPr eaLnBrk="1" hangingPunct="1"/>
            <a:r>
              <a:rPr lang="zh-CN" altLang="en-US" sz="2800" b="1">
                <a:solidFill>
                  <a:srgbClr val="0000FF"/>
                </a:solidFill>
              </a:rPr>
              <a:t>头对头地嗅闻</a:t>
            </a:r>
          </a:p>
        </p:txBody>
      </p:sp>
      <p:pic>
        <p:nvPicPr>
          <p:cNvPr id="153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0" y="981076"/>
            <a:ext cx="3949700" cy="439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4"/>
          <a:stretch>
            <a:fillRect/>
          </a:stretch>
        </p:blipFill>
        <p:spPr bwMode="auto">
          <a:xfrm>
            <a:off x="2782889" y="908051"/>
            <a:ext cx="6859587" cy="524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内容占位符 1"/>
          <p:cNvSpPr>
            <a:spLocks noGrp="1"/>
          </p:cNvSpPr>
          <p:nvPr>
            <p:ph idx="1"/>
          </p:nvPr>
        </p:nvSpPr>
        <p:spPr>
          <a:xfrm>
            <a:off x="818835" y="1264941"/>
            <a:ext cx="9453879" cy="52596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四</a:t>
            </a: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直肠检查法（母牛） </a:t>
            </a:r>
          </a:p>
          <a:p>
            <a:pPr marL="0" indent="0">
              <a:buNone/>
            </a:pP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检查前的准备</a:t>
            </a:r>
          </a:p>
          <a:p>
            <a:pPr marL="0" indent="0">
              <a:buNone/>
            </a:pP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母牛的准备。将母牛保定于保定架（栏）内，将尾巴拉向一侧，用水将肛门及附近擦洗干净。</a:t>
            </a:r>
          </a:p>
          <a:p>
            <a:pPr marL="0" indent="0">
              <a:buNone/>
            </a:pP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检查人员的准备。将指甲剪短磨光，穿工作服，洗净手臂并消毒，涂以润滑油。</a:t>
            </a:r>
            <a:endParaRPr lang="en-US" altLang="zh-CN" sz="24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检查方法</a:t>
            </a:r>
          </a:p>
          <a:p>
            <a:pPr marL="0" indent="0">
              <a:buNone/>
            </a:pP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术者站在牛的后方，手指拼拢成锥状，慢慢旋转插入肛门，直到直肠，掏出宿粪。</a:t>
            </a:r>
          </a:p>
          <a:p>
            <a:pPr marL="0" indent="0">
              <a:buNone/>
            </a:pP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手再次伸入直肠，手掌伸平，手心向下，手稍下弯，在骨盆底处下压，前后、左右寻找子宫颈管，再向前触摸子宫角，沿子宫角大弯向下或两侧摸索，用手指肚隔着直肠壁触摸卵巢的大小、形状、质地和卵泡发育情况判断发情程度和配种时间。</a:t>
            </a:r>
          </a:p>
          <a:p>
            <a:pPr marL="0" indent="0">
              <a:buNone/>
            </a:pP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219" name="标题 2"/>
          <p:cNvSpPr>
            <a:spLocks noGrp="1"/>
          </p:cNvSpPr>
          <p:nvPr>
            <p:ph type="title"/>
          </p:nvPr>
        </p:nvSpPr>
        <p:spPr>
          <a:xfrm>
            <a:off x="1217720" y="252914"/>
            <a:ext cx="8229600" cy="858837"/>
          </a:xfrm>
        </p:spPr>
        <p:txBody>
          <a:bodyPr>
            <a:normAutofit/>
          </a:bodyPr>
          <a:lstStyle/>
          <a:p>
            <a:r>
              <a:rPr lang="zh-CN" altLang="en-US" sz="4000" b="1" dirty="0"/>
              <a:t>三、发情鉴定的方法</a:t>
            </a:r>
            <a:endParaRPr lang="zh-CN" altLang="zh-CN" sz="4000" b="1" dirty="0"/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925176" y="1089684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/>
          </a:p>
        </p:txBody>
      </p:sp>
      <p:pic>
        <p:nvPicPr>
          <p:cNvPr id="20484" name="Picture 4" descr="u=3151176409,1529123039&amp;fm=52&amp;gp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4" y="1341438"/>
            <a:ext cx="3527425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5" descr="u=1929504004,1354177419&amp;fm=52&amp;gp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1" y="1412876"/>
            <a:ext cx="4176713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内容占位符 1"/>
          <p:cNvSpPr>
            <a:spLocks noGrp="1"/>
          </p:cNvSpPr>
          <p:nvPr>
            <p:ph idx="1"/>
          </p:nvPr>
        </p:nvSpPr>
        <p:spPr>
          <a:xfrm>
            <a:off x="818835" y="1264941"/>
            <a:ext cx="9453879" cy="52596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母牛卵巢在静止情况下，呈不规则扁卵圆形，长、宽、厚分别为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2-3cm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1.5-2cm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1-1.5cm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。 </a:t>
            </a:r>
            <a:endParaRPr lang="en-US" altLang="zh-CN" sz="24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牛的卵巢卵泡发育可分为四个时期：</a:t>
            </a:r>
          </a:p>
          <a:p>
            <a:pPr marL="0" indent="0">
              <a:buNone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卵泡出现期：卵巢稍增大，卵泡在卵巢表面突出不明显，触诊时感觉有一软化点，直径在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0.5-0.7cm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，此期母牛已开始发情，可维持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余小时。</a:t>
            </a:r>
            <a:endParaRPr lang="en-US" altLang="zh-CN" sz="24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卵泡发育期：卵泡增大至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1-1.5cm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，突出卵巢表面，触压时有弹性而光滑，内部略有波动。这一期正值母牛发情盛期，外部表现明显，可持续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10-12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小时。</a:t>
            </a:r>
            <a:endParaRPr lang="en-US" altLang="zh-CN" sz="24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卵泡成熟期：卵泡体积不再增大，局部卵泡壁薄而柔软，泡液增多，有一触即破之感。这个时期母牛发情已基本结束，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6-10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小时后通常引起排卵。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最佳配种时间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排卵期：卵泡破裂，卵泡液消失并排卵。卵巢仿佛缺三分之一至二分之一，触之有两层皮的感觉，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6-8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小时黄体开始形成。牛的排卵夜间比白昼多，右侧卵巢较左侧多。</a:t>
            </a:r>
          </a:p>
          <a:p>
            <a:pPr marL="0" indent="0">
              <a:buNone/>
            </a:pPr>
            <a:endParaRPr lang="en-US" altLang="zh-CN" sz="24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219" name="标题 2"/>
          <p:cNvSpPr>
            <a:spLocks noGrp="1"/>
          </p:cNvSpPr>
          <p:nvPr>
            <p:ph type="title"/>
          </p:nvPr>
        </p:nvSpPr>
        <p:spPr>
          <a:xfrm>
            <a:off x="1217720" y="252914"/>
            <a:ext cx="8229600" cy="858837"/>
          </a:xfrm>
        </p:spPr>
        <p:txBody>
          <a:bodyPr>
            <a:normAutofit/>
          </a:bodyPr>
          <a:lstStyle/>
          <a:p>
            <a:r>
              <a:rPr lang="zh-CN" altLang="en-US" sz="4000" b="1" dirty="0"/>
              <a:t>四、牛与马属动物的卵泡发育</a:t>
            </a:r>
            <a:endParaRPr lang="zh-CN" altLang="zh-CN" sz="4000" b="1" dirty="0"/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925176" y="1089684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b="1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/>
            <a:r>
              <a:rPr lang="zh-CN" altLang="en-US" sz="4400" b="1"/>
              <a:t>作业：母猪和母牛发情时有哪些外部表现？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项目一</Template>
  <TotalTime>2</TotalTime>
  <Words>845</Words>
  <Application>Microsoft Office PowerPoint</Application>
  <PresentationFormat>宽屏</PresentationFormat>
  <Paragraphs>61</Paragraphs>
  <Slides>20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7" baseType="lpstr">
      <vt:lpstr>等线</vt:lpstr>
      <vt:lpstr>等线 Light</vt:lpstr>
      <vt:lpstr>方正兰亭超细黑简体</vt:lpstr>
      <vt:lpstr>宋体</vt:lpstr>
      <vt:lpstr>微软雅黑</vt:lpstr>
      <vt:lpstr>Arial</vt:lpstr>
      <vt:lpstr>Office 主题​​</vt:lpstr>
      <vt:lpstr>PowerPoint 演示文稿</vt:lpstr>
      <vt:lpstr>PowerPoint 演示文稿</vt:lpstr>
      <vt:lpstr>一、发情鉴定的意义</vt:lpstr>
      <vt:lpstr>二、发情鉴定的原则</vt:lpstr>
      <vt:lpstr>三、发情鉴定的方法</vt:lpstr>
      <vt:lpstr>三、发情鉴定的方法</vt:lpstr>
      <vt:lpstr>三、发情鉴定的方法</vt:lpstr>
      <vt:lpstr>PowerPoint 演示文稿</vt:lpstr>
      <vt:lpstr>母猪发情鉴定</vt:lpstr>
      <vt:lpstr>PowerPoint 演示文稿</vt:lpstr>
      <vt:lpstr>PowerPoint 演示文稿</vt:lpstr>
      <vt:lpstr>PowerPoint 演示文稿</vt:lpstr>
      <vt:lpstr>三、发情鉴定的方法</vt:lpstr>
      <vt:lpstr>三、发情鉴定的方法</vt:lpstr>
      <vt:lpstr>PowerPoint 演示文稿</vt:lpstr>
      <vt:lpstr>PowerPoint 演示文稿</vt:lpstr>
      <vt:lpstr>三、发情鉴定的方法</vt:lpstr>
      <vt:lpstr>PowerPoint 演示文稿</vt:lpstr>
      <vt:lpstr>四、牛与马属动物的卵泡发育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动物繁殖与改良</dc:title>
  <dc:creator>李 玉丹</dc:creator>
  <cp:lastModifiedBy>李 玉丹</cp:lastModifiedBy>
  <cp:revision>108</cp:revision>
  <dcterms:created xsi:type="dcterms:W3CDTF">2019-09-17T02:06:00Z</dcterms:created>
  <dcterms:modified xsi:type="dcterms:W3CDTF">2020-11-22T15:41:56Z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2052-11.1.0.9208</vt:lpwstr>
  </property>
</Properties>
</file>