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8899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837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590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238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8217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22287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849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78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97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052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97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78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6840759" cy="1008112"/>
          </a:xfrm>
        </p:spPr>
        <p:txBody>
          <a:bodyPr>
            <a:normAutofit/>
          </a:bodyPr>
          <a:lstStyle/>
          <a:p>
            <a:r>
              <a:rPr lang="zh-CN" altLang="zh-CN" sz="3200" dirty="0"/>
              <a:t>项目五  犬猫常见中毒性</a:t>
            </a:r>
            <a:r>
              <a:rPr lang="zh-CN" altLang="zh-CN" sz="3200" dirty="0" smtClean="0"/>
              <a:t>疾病</a:t>
            </a:r>
            <a:r>
              <a:rPr lang="zh-CN" altLang="en-US" sz="3200" dirty="0" smtClean="0"/>
              <a:t>的防治</a:t>
            </a:r>
            <a:endParaRPr lang="zh-CN" altLang="zh-CN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132856"/>
            <a:ext cx="6840760" cy="1947664"/>
          </a:xfrm>
        </p:spPr>
        <p:txBody>
          <a:bodyPr/>
          <a:lstStyle/>
          <a:p>
            <a:pPr algn="ctr"/>
            <a:r>
              <a:rPr lang="zh-CN" altLang="zh-CN" sz="3600" dirty="0"/>
              <a:t>任务</a:t>
            </a:r>
            <a:r>
              <a:rPr lang="en-US" altLang="zh-CN" sz="3600" dirty="0"/>
              <a:t>1  </a:t>
            </a:r>
            <a:endParaRPr lang="en-US" altLang="zh-CN" sz="3600" dirty="0" smtClean="0"/>
          </a:p>
          <a:p>
            <a:pPr algn="ctr"/>
            <a:r>
              <a:rPr lang="zh-CN" altLang="zh-CN" sz="3600" dirty="0" smtClean="0"/>
              <a:t>常见</a:t>
            </a:r>
            <a:r>
              <a:rPr lang="zh-CN" altLang="zh-CN" sz="3600" dirty="0"/>
              <a:t>中毒性疾病</a:t>
            </a:r>
            <a:r>
              <a:rPr lang="zh-CN" altLang="zh-CN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5063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0805" name="表格 670804"/>
          <p:cNvGraphicFramePr/>
          <p:nvPr/>
        </p:nvGraphicFramePr>
        <p:xfrm>
          <a:off x="0" y="115888"/>
          <a:ext cx="9144000" cy="2017713"/>
        </p:xfrm>
        <a:graphic>
          <a:graphicData uri="http://schemas.openxmlformats.org/drawingml/2006/table">
            <a:tbl>
              <a:tblPr/>
              <a:tblGrid>
                <a:gridCol w="685800"/>
                <a:gridCol w="762000"/>
                <a:gridCol w="990600"/>
                <a:gridCol w="1752600"/>
                <a:gridCol w="2133600"/>
                <a:gridCol w="2819400"/>
              </a:tblGrid>
              <a:tr h="20177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安妥　</a:t>
                      </a:r>
                      <a:endParaRPr lang="zh-CN" altLang="en-US" sz="20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浅灰色粉末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/>
                        <a:t>38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使肺毛细血管能透性增加，引起肺水肿和胸腔积液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呕吐、流涎、运动失调、呼吸困难、腹泻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无满意的解毒方法。含巯基药物和去水吗啡可用于早期治疗和催吐。巴比妥盐可能延缓肺水肿的发生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0810" name="表格 670809"/>
          <p:cNvGraphicFramePr/>
          <p:nvPr/>
        </p:nvGraphicFramePr>
        <p:xfrm>
          <a:off x="0" y="2133600"/>
          <a:ext cx="9144000" cy="2866390"/>
        </p:xfrm>
        <a:graphic>
          <a:graphicData uri="http://schemas.openxmlformats.org/drawingml/2006/table">
            <a:tbl>
              <a:tblPr/>
              <a:tblGrid>
                <a:gridCol w="685800"/>
                <a:gridCol w="790575"/>
                <a:gridCol w="935038"/>
                <a:gridCol w="1800225"/>
                <a:gridCol w="2089150"/>
                <a:gridCol w="2843212"/>
              </a:tblGrid>
              <a:tr h="13096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000" dirty="0"/>
                        <a:t>敌鼠钠盐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黄色粉末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/>
                        <a:t>50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000" dirty="0"/>
                        <a:t>20</a:t>
                      </a:r>
                      <a:r>
                        <a:rPr lang="zh-CN" altLang="en-US" sz="2000" dirty="0"/>
                        <a:t>～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抑制血中凝血酶原的产生，损伤毛细血管和增加管壁的通透性，引起广泛性出血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粘膜苍白、体温降低、贫血、呕血、眼内出血、失明、呼吸困难、虚脱、共济失调、粪便带血、妊娠母犬流产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用维生素</a:t>
                      </a:r>
                      <a:r>
                        <a:rPr lang="en-US" altLang="zh-CN" sz="2000" dirty="0"/>
                        <a:t>K1</a:t>
                      </a:r>
                      <a:r>
                        <a:rPr lang="zh-CN" altLang="en-US" sz="2000" dirty="0"/>
                        <a:t>解毒。维生素</a:t>
                      </a:r>
                      <a:r>
                        <a:rPr lang="en-US" altLang="zh-CN" sz="2000" dirty="0"/>
                        <a:t>K110-30mg/kg</a:t>
                      </a:r>
                      <a:r>
                        <a:rPr lang="zh-CN" altLang="en-US" sz="2000" dirty="0"/>
                        <a:t>体重</a:t>
                      </a:r>
                      <a:r>
                        <a:rPr lang="en-US" altLang="zh-CN" sz="2000" dirty="0"/>
                        <a:t>,</a:t>
                      </a:r>
                      <a:r>
                        <a:rPr lang="zh-CN" altLang="en-US" sz="2000" dirty="0"/>
                        <a:t>静注或肌肉注射。严重的病例输新鲜全血以</a:t>
                      </a:r>
                      <a:r>
                        <a:rPr lang="en-US" altLang="zh-CN" sz="2000" dirty="0"/>
                        <a:t>20ml/kg</a:t>
                      </a:r>
                      <a:r>
                        <a:rPr lang="zh-CN" altLang="en-US" sz="2000" dirty="0"/>
                        <a:t>体重的剂量前一半快速输入后一半以</a:t>
                      </a:r>
                      <a:r>
                        <a:rPr lang="en-US" altLang="zh-CN" sz="2000" dirty="0"/>
                        <a:t>20</a:t>
                      </a:r>
                      <a:r>
                        <a:rPr lang="zh-CN" altLang="en-US" sz="2000" dirty="0"/>
                        <a:t>滴</a:t>
                      </a:r>
                      <a:r>
                        <a:rPr lang="en-US" altLang="zh-CN" sz="2000" dirty="0"/>
                        <a:t>/</a:t>
                      </a:r>
                      <a:r>
                        <a:rPr lang="zh-CN" altLang="en-US" sz="2000" dirty="0"/>
                        <a:t>分的速度缓慢输入维生素</a:t>
                      </a:r>
                      <a:r>
                        <a:rPr lang="en-US" altLang="zh-CN" sz="2000" dirty="0"/>
                        <a:t>K1</a:t>
                      </a:r>
                      <a:r>
                        <a:rPr lang="zh-CN" altLang="en-US" sz="2000" dirty="0"/>
                        <a:t>可重复使用</a:t>
                      </a:r>
                      <a:r>
                        <a:rPr lang="en-US" altLang="zh-CN" sz="2000" dirty="0"/>
                        <a:t>2</a:t>
                      </a:r>
                      <a:r>
                        <a:rPr lang="zh-CN" altLang="en-US" sz="2000" dirty="0"/>
                        <a:t>天以上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57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000" dirty="0"/>
                        <a:t>杀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zh-CN" altLang="en-US" sz="2000" dirty="0"/>
                        <a:t>鼠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zh-CN" altLang="en-US" sz="2000" dirty="0"/>
                        <a:t>灵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白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色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粉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000" dirty="0"/>
                        <a:t>末</a:t>
                      </a: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000" dirty="0"/>
                    </a:p>
                    <a:p>
                      <a:pPr marL="0" lvl="0" indent="0">
                        <a:buNone/>
                      </a:pPr>
                      <a:endParaRPr lang="en-US" altLang="zh-CN" sz="2000" dirty="0"/>
                    </a:p>
                    <a:p>
                      <a:pPr marL="0" lvl="0" indent="0">
                        <a:buNone/>
                      </a:pPr>
                      <a:r>
                        <a:rPr lang="en-US" altLang="zh-CN" sz="2000"/>
                        <a:t>50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2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116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5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5400" dirty="0"/>
              <a:t>抗凝血杀鼠药中毒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359663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 抗凝血杀鼠药种类较多，一般用于杀灭鼠害的有：华法令钠</a:t>
            </a:r>
            <a:r>
              <a:rPr lang="en-US" altLang="zh-CN" b="1" dirty="0"/>
              <a:t> (</a:t>
            </a:r>
            <a:r>
              <a:rPr lang="zh-CN" altLang="zh-CN" b="1" dirty="0"/>
              <a:t>杀鼠灵</a:t>
            </a:r>
            <a:r>
              <a:rPr lang="en-US" altLang="zh-CN" b="1" dirty="0"/>
              <a:t>)</a:t>
            </a:r>
            <a:r>
              <a:rPr lang="zh-CN" altLang="zh-CN" b="1" dirty="0"/>
              <a:t>、敌鼠钠盐、汉溴敌隆</a:t>
            </a:r>
            <a:r>
              <a:rPr lang="en-US" altLang="zh-CN" b="1" dirty="0"/>
              <a:t> (</a:t>
            </a:r>
            <a:r>
              <a:rPr lang="zh-CN" altLang="zh-CN" b="1" dirty="0"/>
              <a:t>溴敌鼠</a:t>
            </a:r>
            <a:r>
              <a:rPr lang="en-US" altLang="zh-CN" b="1" dirty="0"/>
              <a:t>)</a:t>
            </a:r>
            <a:r>
              <a:rPr lang="zh-CN" altLang="zh-CN" b="1" dirty="0"/>
              <a:t>、杀鼠隆、克灭鼠、杀鼠迷、双杀鼠灵</a:t>
            </a:r>
            <a:r>
              <a:rPr lang="en-US" altLang="zh-CN" b="1" dirty="0"/>
              <a:t> (</a:t>
            </a:r>
            <a:r>
              <a:rPr lang="zh-CN" altLang="zh-CN" b="1" dirty="0"/>
              <a:t>敌害鼠</a:t>
            </a:r>
            <a:r>
              <a:rPr lang="en-US" altLang="zh-CN" b="1" dirty="0"/>
              <a:t>)</a:t>
            </a:r>
            <a:r>
              <a:rPr lang="zh-CN" altLang="zh-CN" b="1" dirty="0"/>
              <a:t>、杀它仗、氯敌鼠</a:t>
            </a:r>
            <a:r>
              <a:rPr lang="en-US" altLang="zh-CN" b="1" dirty="0"/>
              <a:t>(</a:t>
            </a:r>
            <a:r>
              <a:rPr lang="zh-CN" altLang="zh-CN" b="1" dirty="0"/>
              <a:t>氯鼠酮</a:t>
            </a:r>
            <a:r>
              <a:rPr lang="en-US" altLang="zh-CN" b="1" dirty="0"/>
              <a:t>) </a:t>
            </a:r>
            <a:r>
              <a:rPr lang="zh-CN" altLang="zh-CN" b="1" dirty="0"/>
              <a:t>等。以动物全身各个部位自发性大出血，创伤、手术或针扎后出血不止为特征。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74081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病因和发病机理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514116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犬、猫中毒多发于：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(l)</a:t>
            </a:r>
            <a:r>
              <a:rPr lang="zh-CN" altLang="zh-CN" b="1" dirty="0"/>
              <a:t>犬、猫采食了凝血杀鼠药杀死的老鼠，发生二次性中毒。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(2)</a:t>
            </a:r>
            <a:r>
              <a:rPr lang="zh-CN" altLang="zh-CN" b="1" dirty="0"/>
              <a:t>犬、猫误食了抗凝血杀鼠药。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(3)</a:t>
            </a:r>
            <a:r>
              <a:rPr lang="zh-CN" altLang="zh-CN" b="1" dirty="0"/>
              <a:t>用华法令钠等抗凝血药物，防治血栓性疾病，用药量大或用药时间过长，或者在用华法令钠时，同时应用能增强其毒性的保泰松、阿司匹林、广谱抗生素和氯丙嗪等。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>
                <a:solidFill>
                  <a:srgbClr val="FF0000"/>
                </a:solidFill>
              </a:rPr>
              <a:t>抗凝血杀鼠药都含有华法令类抗凝血毒物香豆素，香豆素和维生素</a:t>
            </a:r>
            <a:r>
              <a:rPr lang="en-US" altLang="zh-CN" b="1" dirty="0">
                <a:solidFill>
                  <a:srgbClr val="FF0000"/>
                </a:solidFill>
              </a:rPr>
              <a:t>K</a:t>
            </a:r>
            <a:r>
              <a:rPr lang="zh-CN" altLang="zh-CN" b="1" dirty="0">
                <a:solidFill>
                  <a:srgbClr val="FF0000"/>
                </a:solidFill>
              </a:rPr>
              <a:t>拮抗</a:t>
            </a:r>
            <a:r>
              <a:rPr lang="zh-CN" altLang="zh-CN" b="1" dirty="0"/>
              <a:t>，影响维生素</a:t>
            </a:r>
            <a:r>
              <a:rPr lang="en-US" altLang="zh-CN" b="1" dirty="0"/>
              <a:t>K</a:t>
            </a:r>
            <a:r>
              <a:rPr lang="zh-CN" altLang="zh-CN" b="1" dirty="0"/>
              <a:t>依赖性凝血因子Ⅱ</a:t>
            </a:r>
            <a:r>
              <a:rPr lang="en-US" altLang="zh-CN" b="1" dirty="0"/>
              <a:t>(</a:t>
            </a:r>
            <a:r>
              <a:rPr lang="zh-CN" altLang="zh-CN" b="1" dirty="0"/>
              <a:t>凝血酶原</a:t>
            </a:r>
            <a:r>
              <a:rPr lang="en-US" altLang="zh-CN" b="1" dirty="0"/>
              <a:t>)</a:t>
            </a:r>
            <a:r>
              <a:rPr lang="zh-CN" altLang="zh-CN" b="1" dirty="0"/>
              <a:t>、因子Ⅶ、因子Ⅸ和因子Ⅹ在肝脏里的生成和羧化，未经羧化的维生素</a:t>
            </a:r>
            <a:r>
              <a:rPr lang="en-US" altLang="zh-CN" b="1" dirty="0"/>
              <a:t>K</a:t>
            </a:r>
            <a:r>
              <a:rPr lang="zh-CN" altLang="zh-CN" b="1" dirty="0"/>
              <a:t>依赖性凝血因子无凝血活性，从而导致出血倾向。华法令钠在犬体内半衰期为</a:t>
            </a:r>
            <a:r>
              <a:rPr lang="en-US" altLang="zh-CN" b="1" dirty="0"/>
              <a:t>20~24 h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58642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    </a:t>
            </a:r>
            <a:r>
              <a:rPr lang="zh-CN" altLang="zh-CN" b="1" dirty="0" smtClean="0">
                <a:solidFill>
                  <a:srgbClr val="FF0000"/>
                </a:solidFill>
              </a:rPr>
              <a:t>急性中毒</a:t>
            </a:r>
            <a:r>
              <a:rPr lang="zh-CN" altLang="zh-CN" b="1" dirty="0"/>
              <a:t>，无任何症状表现而死亡。尸体剖检多见脑内、心包内、胸腹腔内有出血。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>
                <a:solidFill>
                  <a:srgbClr val="FF0000"/>
                </a:solidFill>
              </a:rPr>
              <a:t>亚急性中毒</a:t>
            </a:r>
            <a:r>
              <a:rPr lang="zh-CN" altLang="zh-CN" b="1" dirty="0"/>
              <a:t>，从吃入毒物到引起动物死亡，一般需经</a:t>
            </a:r>
            <a:r>
              <a:rPr lang="en-US" altLang="zh-CN" b="1" dirty="0"/>
              <a:t>2~4d</a:t>
            </a:r>
            <a:r>
              <a:rPr lang="zh-CN" altLang="zh-CN" b="1" dirty="0"/>
              <a:t>时间。中毒初期精神不振，厌食，稍后不愿活动，出现跋行，厌站喜卧，呼吸费力，眼结膜发白有出血点，齿龈、唇黏膜等出血，心搏快而失调。继续发展，表现共济失调、贫血、血肿、血便、眼前房出血、血尿、吐血和衄血等，最后痉挛、昏迷而死亡。死后尸检，全身器官组织呈现泛发性出血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864092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实验室检验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b="1" dirty="0"/>
              <a:t>凝血因子Ⅱ、Ⅶ、Ⅸ、Ⅹ减少，凝血时间延长。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9223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根据接触抗凝血杀鼠药史，广泛性出血症状，可初步诊断。确诊需检验血液的凝血时间、凝血酶原及香豆素含量。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9879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514116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 (1)</a:t>
            </a:r>
            <a:r>
              <a:rPr lang="zh-CN" altLang="zh-CN" b="1" dirty="0"/>
              <a:t>维生素</a:t>
            </a:r>
            <a:r>
              <a:rPr lang="en-US" altLang="zh-CN" b="1" dirty="0"/>
              <a:t>K</a:t>
            </a:r>
            <a:r>
              <a:rPr lang="zh-CN" altLang="zh-CN" b="1" dirty="0"/>
              <a:t>是治疗抗凝血杀鼠药中毒的特效药物，尤其是维生素</a:t>
            </a:r>
            <a:r>
              <a:rPr lang="en-US" altLang="zh-CN" b="1" dirty="0"/>
              <a:t>K</a:t>
            </a:r>
            <a:r>
              <a:rPr lang="en-US" altLang="zh-CN" b="1" baseline="-25000" dirty="0"/>
              <a:t>1</a:t>
            </a:r>
            <a:r>
              <a:rPr lang="zh-CN" altLang="zh-CN" b="1" dirty="0"/>
              <a:t>，最初可用维生素</a:t>
            </a:r>
            <a:r>
              <a:rPr lang="en-US" altLang="zh-CN" b="1" dirty="0"/>
              <a:t>K</a:t>
            </a:r>
            <a:r>
              <a:rPr lang="en-US" altLang="zh-CN" b="1" baseline="-25000" dirty="0"/>
              <a:t>1</a:t>
            </a:r>
            <a:r>
              <a:rPr lang="zh-CN" altLang="zh-CN" b="1" dirty="0"/>
              <a:t>犬每千克体重</a:t>
            </a:r>
            <a:r>
              <a:rPr lang="en-US" altLang="zh-CN" b="1" dirty="0"/>
              <a:t>5 mg</a:t>
            </a:r>
            <a:r>
              <a:rPr lang="zh-CN" altLang="zh-CN" b="1" dirty="0"/>
              <a:t>，猫</a:t>
            </a:r>
            <a:r>
              <a:rPr lang="en-US" altLang="zh-CN" b="1" dirty="0"/>
              <a:t>5~25 mg</a:t>
            </a:r>
            <a:r>
              <a:rPr lang="zh-CN" altLang="zh-CN" b="1" dirty="0"/>
              <a:t>，加入葡萄糖或生理盐水中，缓慢静脉注射，也可肌肉或皮下注射，每</a:t>
            </a:r>
            <a:r>
              <a:rPr lang="en-US" altLang="zh-CN" b="1" dirty="0"/>
              <a:t>12h 1</a:t>
            </a:r>
            <a:r>
              <a:rPr lang="zh-CN" altLang="zh-CN" b="1" dirty="0"/>
              <a:t>次，连用</a:t>
            </a:r>
            <a:r>
              <a:rPr lang="en-US" altLang="zh-CN" b="1" dirty="0"/>
              <a:t>2</a:t>
            </a:r>
            <a:r>
              <a:rPr lang="zh-CN" altLang="zh-CN" b="1" dirty="0"/>
              <a:t>或</a:t>
            </a:r>
            <a:r>
              <a:rPr lang="en-US" altLang="zh-CN" b="1" dirty="0"/>
              <a:t>3</a:t>
            </a:r>
            <a:r>
              <a:rPr lang="zh-CN" altLang="zh-CN" b="1" dirty="0"/>
              <a:t>次。然后改为口服维生素</a:t>
            </a:r>
            <a:r>
              <a:rPr lang="en-US" altLang="zh-CN" b="1" dirty="0"/>
              <a:t>K </a:t>
            </a:r>
            <a:r>
              <a:rPr lang="zh-CN" altLang="zh-CN" b="1" dirty="0"/>
              <a:t>每日每千克体重</a:t>
            </a:r>
            <a:r>
              <a:rPr lang="en-US" altLang="zh-CN" b="1" dirty="0"/>
              <a:t>5mg</a:t>
            </a:r>
            <a:r>
              <a:rPr lang="zh-CN" altLang="zh-CN" b="1" dirty="0"/>
              <a:t>，连用</a:t>
            </a:r>
            <a:r>
              <a:rPr lang="en-US" altLang="zh-CN" b="1" dirty="0"/>
              <a:t>l0~20d</a:t>
            </a:r>
            <a:r>
              <a:rPr lang="zh-CN" altLang="zh-CN" b="1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(2)</a:t>
            </a:r>
            <a:r>
              <a:rPr lang="zh-CN" altLang="zh-CN" b="1" dirty="0"/>
              <a:t>如果出血过多，应输血治疗，每千克体重</a:t>
            </a:r>
            <a:r>
              <a:rPr lang="en-US" altLang="zh-CN" b="1" dirty="0"/>
              <a:t>10~20mL</a:t>
            </a:r>
            <a:r>
              <a:rPr lang="zh-CN" altLang="zh-CN" b="1" dirty="0"/>
              <a:t>，开始稍快速，后</a:t>
            </a:r>
            <a:r>
              <a:rPr lang="en-US" altLang="zh-CN" b="1" dirty="0"/>
              <a:t>1/2</a:t>
            </a:r>
            <a:r>
              <a:rPr lang="zh-CN" altLang="zh-CN" b="1" dirty="0"/>
              <a:t>速度应缓慢。另外，再配合一些支持疗法。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(3)</a:t>
            </a:r>
            <a:r>
              <a:rPr lang="zh-CN" altLang="zh-CN" b="1" dirty="0"/>
              <a:t>已中毒的犬、猫，不能行手术或放血；皮下或胸腹腔的血液，如果不危及生命，可让其慢慢吸收。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(4)</a:t>
            </a:r>
            <a:r>
              <a:rPr lang="zh-CN" altLang="zh-CN" b="1" dirty="0"/>
              <a:t>病愈恢复期，应加强饲养管理，多饲喂些有营养的食物，最好是犬、猫商品性食品。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31183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文本框 126977"/>
          <p:cNvSpPr txBox="1"/>
          <p:nvPr/>
        </p:nvSpPr>
        <p:spPr>
          <a:xfrm>
            <a:off x="0" y="0"/>
            <a:ext cx="9144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附表  我国常用灭鼠药物种类和致犬中毒的症状及治疗措施</a:t>
            </a:r>
          </a:p>
          <a:p>
            <a:pPr>
              <a:spcBef>
                <a:spcPct val="50000"/>
              </a:spcBef>
            </a:pP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7105" name="表格 127104"/>
          <p:cNvGraphicFramePr/>
          <p:nvPr/>
        </p:nvGraphicFramePr>
        <p:xfrm>
          <a:off x="0" y="533400"/>
          <a:ext cx="9144000" cy="6324600"/>
        </p:xfrm>
        <a:graphic>
          <a:graphicData uri="http://schemas.openxmlformats.org/drawingml/2006/table">
            <a:tbl>
              <a:tblPr/>
              <a:tblGrid>
                <a:gridCol w="685800"/>
                <a:gridCol w="762000"/>
                <a:gridCol w="990600"/>
                <a:gridCol w="1752600"/>
                <a:gridCol w="2133600"/>
                <a:gridCol w="2819400"/>
              </a:tblGrid>
              <a:tr h="773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药物　　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性状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中毒量</a:t>
                      </a:r>
                      <a:r>
                        <a:rPr lang="en-US" altLang="zh-CN" sz="1800"/>
                        <a:t>(mg/kg)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中毒机理　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症状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治疗措施 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03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磷化锌　</a:t>
                      </a:r>
                      <a:endParaRPr lang="zh-CN" altLang="en-US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黑色有臭味粉末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40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遇胃酸产生磷化氢，主要作用于神经系统破坏代谢机能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呕吐、厌食、精神沉郁、腹痛痉挛、昏迷、呕吐物有大蒜味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无特殊治疗方法。对酸中毒、低钙血症及肝损害进行治疗，若及早发现，用</a:t>
                      </a:r>
                      <a:r>
                        <a:rPr lang="en-US" altLang="zh-CN" sz="1800" dirty="0"/>
                        <a:t>5%</a:t>
                      </a:r>
                      <a:r>
                        <a:rPr lang="zh-CN" altLang="en-US" sz="1800" dirty="0"/>
                        <a:t>碳酸氢钠洗胃 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00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毒鼠磷　</a:t>
                      </a:r>
                      <a:endParaRPr lang="zh-CN" altLang="en-US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白色粉末或结晶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30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抑制胆碱酯酶活性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流涎、腹痛、呕吐、腹泻、运动失调、肌肉震颤、呼吸困难、发绀、痉挛、昏迷、死亡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无特效解毒方法。可用有机磷解毒剂（阿托品解磷定等），但效果不佳 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4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氟乙酸钠。</a:t>
                      </a:r>
                      <a:endParaRPr lang="zh-CN" altLang="en-US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白色针状结晶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 dirty="0"/>
                        <a:t>0.05</a:t>
                      </a:r>
                      <a:r>
                        <a:rPr lang="zh-CN" altLang="en-US" sz="1800" dirty="0"/>
                        <a:t>～</a:t>
                      </a:r>
                      <a:r>
                        <a:rPr lang="en-US" altLang="zh-CN" sz="1800"/>
                        <a:t>1.0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氟乙酸在体内生成氟柠檬酸，阻断三羧酸循环的进行可引起二次中毒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呕吐、腹痛、兴奋、转圈、吠叫、痉挛、发热、呼吸急促、大小便失禁、昏迷、死亡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无特效解毒方法。用巴比妥类药物抑制痉挛。葡萄糖酸钙</a:t>
                      </a:r>
                      <a:r>
                        <a:rPr lang="en-US" altLang="zh-CN" sz="1800" dirty="0"/>
                        <a:t>10</a:t>
                      </a:r>
                      <a:r>
                        <a:rPr lang="zh-CN" altLang="en-US" sz="1800" dirty="0"/>
                        <a:t>～</a:t>
                      </a:r>
                      <a:r>
                        <a:rPr lang="en-US" altLang="zh-CN" sz="1800" dirty="0"/>
                        <a:t>20%4</a:t>
                      </a:r>
                      <a:r>
                        <a:rPr lang="zh-CN" altLang="en-US" sz="1800" dirty="0"/>
                        <a:t>～</a:t>
                      </a:r>
                      <a:r>
                        <a:rPr lang="en-US" altLang="zh-CN" sz="1800" dirty="0"/>
                        <a:t>10ml</a:t>
                      </a:r>
                      <a:r>
                        <a:rPr lang="zh-CN" altLang="en-US" sz="1800" dirty="0"/>
                        <a:t>可控制低血钙性痉挛用牛乳洗胃 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2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氟乙酰胺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白色针状结晶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800"/>
                        <a:t>0.5</a:t>
                      </a: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/>
                        <a:t>可用乙酰胺解毒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7921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1051</Words>
  <Application>Microsoft Office PowerPoint</Application>
  <PresentationFormat>全屏显示(4:3)</PresentationFormat>
  <Paragraphs>78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凸显</vt:lpstr>
      <vt:lpstr>项目五  犬猫常见中毒性疾病的防治</vt:lpstr>
      <vt:lpstr>抗凝血杀鼠药中毒</vt:lpstr>
      <vt:lpstr>概述</vt:lpstr>
      <vt:lpstr>病因和发病机理</vt:lpstr>
      <vt:lpstr>症状</vt:lpstr>
      <vt:lpstr>实验室检验</vt:lpstr>
      <vt:lpstr>诊断</vt:lpstr>
      <vt:lpstr>治疗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项目五  犬猫常见中毒性疾病的防治</dc:title>
  <dc:creator>丁晓</dc:creator>
  <cp:lastModifiedBy>丁晓</cp:lastModifiedBy>
  <cp:revision>1</cp:revision>
  <dcterms:created xsi:type="dcterms:W3CDTF">2021-01-28T05:27:18Z</dcterms:created>
  <dcterms:modified xsi:type="dcterms:W3CDTF">2021-01-28T05:27:34Z</dcterms:modified>
</cp:coreProperties>
</file>