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handoutMasterIdLst>
    <p:handoutMasterId r:id="rId18"/>
  </p:handoutMasterIdLst>
  <p:sldIdLst>
    <p:sldId id="261" r:id="rId2"/>
    <p:sldId id="286" r:id="rId3"/>
    <p:sldId id="260" r:id="rId4"/>
    <p:sldId id="264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311" r:id="rId1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24" y="-12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928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B2DDAA-B3D8-48BD-B51E-EB42048466FC}" type="datetimeFigureOut">
              <a:rPr lang="zh-CN" altLang="en-US" smtClean="0"/>
              <a:t>2021/1/28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8C75F4-052C-45F3-8D15-ED8DF32200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11978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6CE312-C24B-41C7-92C1-1949B525A42A}" type="datetimeFigureOut">
              <a:rPr lang="zh-CN" altLang="en-US" smtClean="0"/>
              <a:t>2021/1/28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56A4FB-EF23-45A3-9644-E21A5DBC73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36252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075" descr="610174_90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-3317"/>
          <a:stretch/>
        </p:blipFill>
        <p:spPr bwMode="auto">
          <a:xfrm>
            <a:off x="2627784" y="3535602"/>
            <a:ext cx="4513865" cy="3123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108693" y="90872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2116480" y="2924944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702C4276-68BD-4EA0-8D83-20921FFDD090}" type="datetimeFigureOut">
              <a:rPr lang="zh-CN" altLang="en-US" smtClean="0"/>
              <a:t>2021/1/28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10" name="矩形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矩形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矩形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直接连接符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直接连接符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矩形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椭圆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椭圆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椭圆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椭圆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椭圆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DD4057DF-D607-47A4-B484-9E3E4FE4468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0" name="TextBox 29"/>
          <p:cNvSpPr txBox="1"/>
          <p:nvPr userDrawn="1"/>
        </p:nvSpPr>
        <p:spPr>
          <a:xfrm>
            <a:off x="6525502" y="6457890"/>
            <a:ext cx="26184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accent1">
                    <a:lumMod val="7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广东省高州农业学校</a:t>
            </a:r>
            <a:endParaRPr lang="zh-CN" altLang="en-US" sz="2000" b="1" dirty="0">
              <a:solidFill>
                <a:schemeClr val="accent1">
                  <a:lumMod val="7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31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92" y="26729"/>
            <a:ext cx="1354058" cy="134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TextBox 34"/>
          <p:cNvSpPr txBox="1"/>
          <p:nvPr userDrawn="1"/>
        </p:nvSpPr>
        <p:spPr>
          <a:xfrm>
            <a:off x="6052189" y="26729"/>
            <a:ext cx="3024336" cy="46166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隶书" panose="02010509060101010101" pitchFamily="49" charset="-122"/>
                <a:ea typeface="隶书" panose="02010509060101010101" pitchFamily="49" charset="-122"/>
              </a:rPr>
              <a:t>宠物养护与疾病防治</a:t>
            </a:r>
            <a:endParaRPr lang="zh-CN" altLang="en-US" sz="2400" b="1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/>
              <a:t>2021/1/28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/>
              <a:t>2021/1/28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dirty="0" smtClean="0"/>
              <a:t>单击此处编辑母版标题样式</a:t>
            </a:r>
            <a:endParaRPr kumimoji="0" lang="en-US" dirty="0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02C4276-68BD-4EA0-8D83-20921FFDD090}" type="datetimeFigureOut">
              <a:rPr lang="zh-CN" altLang="en-US" smtClean="0"/>
              <a:t>2021/1/28</a:t>
            </a:fld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D4057DF-D607-47A4-B484-9E3E4FE4468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 dirty="0"/>
          </a:p>
        </p:txBody>
      </p:sp>
      <p:sp>
        <p:nvSpPr>
          <p:cNvPr id="11" name="TextBox 10"/>
          <p:cNvSpPr txBox="1"/>
          <p:nvPr userDrawn="1"/>
        </p:nvSpPr>
        <p:spPr>
          <a:xfrm>
            <a:off x="6291112" y="6418374"/>
            <a:ext cx="25464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accent1">
                    <a:lumMod val="7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广东省高州农业学校</a:t>
            </a:r>
            <a:endParaRPr lang="zh-CN" altLang="en-US" sz="2000" b="1" dirty="0">
              <a:solidFill>
                <a:schemeClr val="accent1">
                  <a:lumMod val="7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6052189" y="26729"/>
            <a:ext cx="3024336" cy="461665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隶书" panose="02010509060101010101" pitchFamily="49" charset="-122"/>
                <a:ea typeface="隶书" panose="02010509060101010101" pitchFamily="49" charset="-122"/>
              </a:rPr>
              <a:t>宠物养护与疾病防治</a:t>
            </a:r>
            <a:endParaRPr lang="zh-CN" altLang="en-US" sz="2400" b="1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92" y="26729"/>
            <a:ext cx="1354058" cy="134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702C4276-68BD-4EA0-8D83-20921FFDD090}" type="datetimeFigureOut">
              <a:rPr lang="zh-CN" altLang="en-US" smtClean="0"/>
              <a:t>2021/1/28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矩形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矩形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直接连接符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直接连接符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矩形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椭圆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椭圆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椭圆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椭圆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椭圆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直接连接符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DD4057DF-D607-47A4-B484-9E3E4FE4468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/>
              <a:t>2021/1/28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/>
              <a:t>2021/1/28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02C4276-68BD-4EA0-8D83-20921FFDD090}" type="datetimeFigureOut">
              <a:rPr lang="zh-CN" altLang="en-US" smtClean="0"/>
              <a:t>2021/1/28</a:t>
            </a:fld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D4057DF-D607-47A4-B484-9E3E4FE4468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/>
              <a:t>2021/1/28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椭圆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内容占位符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02C4276-68BD-4EA0-8D83-20921FFDD090}" type="datetimeFigureOut">
              <a:rPr lang="zh-CN" altLang="en-US" smtClean="0"/>
              <a:t>2021/1/28</a:t>
            </a:fld>
            <a:endParaRPr lang="zh-CN" altLang="en-US"/>
          </a:p>
        </p:txBody>
      </p:sp>
      <p:sp>
        <p:nvSpPr>
          <p:cNvPr id="22" name="灯片编号占位符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D4057DF-D607-47A4-B484-9E3E4FE4468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3" name="页脚占位符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椭圆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矩形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直接连接符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日期占位符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02C4276-68BD-4EA0-8D83-20921FFDD090}" type="datetimeFigureOut">
              <a:rPr lang="zh-CN" altLang="en-US" smtClean="0"/>
              <a:t>2021/1/28</a:t>
            </a:fld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D4057DF-D607-47A4-B484-9E3E4FE4468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02C4276-68BD-4EA0-8D83-20921FFDD090}" type="datetimeFigureOut">
              <a:rPr lang="zh-CN" altLang="en-US" smtClean="0"/>
              <a:t>2021/1/28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矩形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椭圆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DD4057DF-D607-47A4-B484-9E3E4FE4468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691680" y="260648"/>
            <a:ext cx="6840759" cy="1008112"/>
          </a:xfrm>
        </p:spPr>
        <p:txBody>
          <a:bodyPr>
            <a:normAutofit/>
          </a:bodyPr>
          <a:lstStyle/>
          <a:p>
            <a:r>
              <a:rPr lang="zh-CN" altLang="zh-CN" sz="3200" dirty="0"/>
              <a:t>项目五  犬猫常见中毒性</a:t>
            </a:r>
            <a:r>
              <a:rPr lang="zh-CN" altLang="zh-CN" sz="3200" dirty="0" smtClean="0"/>
              <a:t>疾病</a:t>
            </a:r>
            <a:r>
              <a:rPr lang="zh-CN" altLang="en-US" sz="3200" dirty="0" smtClean="0"/>
              <a:t>的防治</a:t>
            </a:r>
            <a:endParaRPr lang="zh-CN" altLang="zh-CN" sz="32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907704" y="2132856"/>
            <a:ext cx="6840760" cy="1947664"/>
          </a:xfrm>
        </p:spPr>
        <p:txBody>
          <a:bodyPr/>
          <a:lstStyle/>
          <a:p>
            <a:pPr algn="ctr"/>
            <a:r>
              <a:rPr lang="zh-CN" altLang="zh-CN" sz="3600" dirty="0"/>
              <a:t>任务</a:t>
            </a:r>
            <a:r>
              <a:rPr lang="en-US" altLang="zh-CN" sz="3600" dirty="0"/>
              <a:t>1  </a:t>
            </a:r>
            <a:endParaRPr lang="en-US" altLang="zh-CN" sz="3600" dirty="0" smtClean="0"/>
          </a:p>
          <a:p>
            <a:pPr algn="ctr"/>
            <a:r>
              <a:rPr lang="zh-CN" altLang="zh-CN" sz="3600" dirty="0" smtClean="0"/>
              <a:t>常见</a:t>
            </a:r>
            <a:r>
              <a:rPr lang="zh-CN" altLang="zh-CN" sz="3600" dirty="0"/>
              <a:t>中毒性疾病</a:t>
            </a:r>
            <a:r>
              <a:rPr lang="zh-CN" altLang="zh-CN" sz="3600" dirty="0" smtClean="0"/>
              <a:t>的防治</a:t>
            </a:r>
            <a:endParaRPr lang="zh-CN" altLang="zh-CN" sz="3600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748623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147248" cy="487375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/>
              <a:t> </a:t>
            </a:r>
            <a:r>
              <a:rPr lang="en-US" altLang="zh-CN" b="1" dirty="0">
                <a:solidFill>
                  <a:srgbClr val="0070C0"/>
                </a:solidFill>
              </a:rPr>
              <a:t>(3)</a:t>
            </a:r>
            <a:r>
              <a:rPr lang="zh-CN" altLang="zh-CN" b="1" dirty="0">
                <a:solidFill>
                  <a:srgbClr val="0070C0"/>
                </a:solidFill>
              </a:rPr>
              <a:t>凝固剂：</a:t>
            </a:r>
            <a:r>
              <a:rPr lang="zh-CN" altLang="zh-CN" b="1" dirty="0"/>
              <a:t>只能应用于铅、铜、汞、石炭酸等易被凝固剂所凝固的毒物。常用凝固剂有蛋白水、花生油、菜油和猪油等。应用凝固剂后，再灌服盐类泻剂将更为安全。</a:t>
            </a:r>
          </a:p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0070C0"/>
                </a:solidFill>
              </a:rPr>
              <a:t>    (4)</a:t>
            </a:r>
            <a:r>
              <a:rPr lang="zh-CN" altLang="zh-CN" b="1" dirty="0">
                <a:solidFill>
                  <a:srgbClr val="0070C0"/>
                </a:solidFill>
              </a:rPr>
              <a:t>中和剂：</a:t>
            </a:r>
            <a:r>
              <a:rPr lang="zh-CN" altLang="zh-CN" b="1" dirty="0"/>
              <a:t>当毒物为已知酸性或碱性毒物时，使用中和剂是重要的解毒措施。常用弱酸性解毒剂有：食醋、酸奶、</a:t>
            </a:r>
            <a:r>
              <a:rPr lang="en-US" altLang="zh-CN" b="1" dirty="0"/>
              <a:t>0.25%~0.5%</a:t>
            </a:r>
            <a:r>
              <a:rPr lang="zh-CN" altLang="zh-CN" b="1" dirty="0"/>
              <a:t>稀盐酸和</a:t>
            </a:r>
            <a:r>
              <a:rPr lang="en-US" altLang="zh-CN" b="1" dirty="0"/>
              <a:t>1.5%~3%</a:t>
            </a:r>
            <a:r>
              <a:rPr lang="zh-CN" altLang="zh-CN" b="1" dirty="0"/>
              <a:t>稀醋酸等；弱碱性解毒剂有：氧化镁、石灰水上清液、小苏打水和肥皂水等。在用于灌肠或洗胃时，浓度可加大几倍，使之增强效果。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0716593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340768"/>
            <a:ext cx="8219256" cy="5133184"/>
          </a:xfrm>
        </p:spPr>
        <p:txBody>
          <a:bodyPr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0070C0"/>
                </a:solidFill>
              </a:rPr>
              <a:t>(5)</a:t>
            </a:r>
            <a:r>
              <a:rPr lang="zh-CN" altLang="zh-CN" b="1" dirty="0">
                <a:solidFill>
                  <a:srgbClr val="0070C0"/>
                </a:solidFill>
              </a:rPr>
              <a:t>氧化剂：</a:t>
            </a:r>
            <a:r>
              <a:rPr lang="zh-CN" altLang="zh-CN" b="1" dirty="0"/>
              <a:t>氧化剂只能用于能被氧化的毒物，如生物碱、氰化物、无机磷、巴比妥类药物、砷化物等。有的毒物如有机磷中毒应用氧化剂后其毒性增强，故禁止使用。氧化剂常用于洗胃或口服，以及深部灌肠。常用的氧化剂有</a:t>
            </a:r>
            <a:r>
              <a:rPr lang="en-US" altLang="zh-CN" b="1" dirty="0"/>
              <a:t>0.1%</a:t>
            </a:r>
            <a:r>
              <a:rPr lang="zh-CN" altLang="zh-CN" b="1" dirty="0"/>
              <a:t>高锰酸钾和</a:t>
            </a:r>
            <a:r>
              <a:rPr lang="en-US" altLang="zh-CN" b="1" dirty="0"/>
              <a:t>0.3%</a:t>
            </a:r>
            <a:r>
              <a:rPr lang="zh-CN" altLang="zh-CN" b="1" dirty="0"/>
              <a:t>过氧化氢溶液等。前者有刺激性和腐蚀性，应用时注意药液的浓度；后者易产生气体，不宜用于腐蚀性毒物中毒。</a:t>
            </a:r>
          </a:p>
          <a:p>
            <a:pPr>
              <a:lnSpc>
                <a:spcPct val="150000"/>
              </a:lnSpc>
            </a:pPr>
            <a:r>
              <a:rPr lang="en-US" altLang="zh-CN" b="1" dirty="0"/>
              <a:t>    </a:t>
            </a:r>
            <a:r>
              <a:rPr lang="en-US" altLang="zh-CN" b="1" dirty="0">
                <a:solidFill>
                  <a:srgbClr val="0070C0"/>
                </a:solidFill>
              </a:rPr>
              <a:t>(6)</a:t>
            </a:r>
            <a:r>
              <a:rPr lang="zh-CN" altLang="zh-CN" b="1" dirty="0">
                <a:solidFill>
                  <a:srgbClr val="0070C0"/>
                </a:solidFill>
              </a:rPr>
              <a:t>沉淀剂：</a:t>
            </a:r>
            <a:r>
              <a:rPr lang="zh-CN" altLang="zh-CN" b="1" dirty="0"/>
              <a:t>使毒物沉淀，以减少毒性或延缓吸收而达到解毒目的。常用沉淀剂有：鞣酸、浓茶、稀碘酒和蛋白水等。主要用于砷、汞等重金属，以及生物碱类中毒。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5378295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340768"/>
            <a:ext cx="8291264" cy="5133184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0070C0"/>
                </a:solidFill>
              </a:rPr>
              <a:t> (7)</a:t>
            </a:r>
            <a:r>
              <a:rPr lang="zh-CN" altLang="zh-CN" b="1" dirty="0">
                <a:solidFill>
                  <a:srgbClr val="0070C0"/>
                </a:solidFill>
              </a:rPr>
              <a:t>拮抗剂：</a:t>
            </a:r>
            <a:r>
              <a:rPr lang="zh-CN" altLang="zh-CN" b="1" dirty="0"/>
              <a:t>利用药物与药物间，药物与毒物间，甚至毒物与毒物间的相互拮抗作用来达到解毒目的</a:t>
            </a:r>
            <a:r>
              <a:rPr lang="zh-CN" altLang="zh-CN" b="1" dirty="0" smtClean="0"/>
              <a:t>。</a:t>
            </a:r>
            <a:endParaRPr lang="en-US" altLang="zh-CN" b="1" dirty="0" smtClean="0"/>
          </a:p>
          <a:p>
            <a:pPr>
              <a:lnSpc>
                <a:spcPct val="150000"/>
              </a:lnSpc>
            </a:pPr>
            <a:r>
              <a:rPr lang="zh-CN" altLang="zh-CN" b="1" dirty="0" smtClean="0"/>
              <a:t>常见</a:t>
            </a:r>
            <a:r>
              <a:rPr lang="zh-CN" altLang="zh-CN" b="1" dirty="0"/>
              <a:t>拮抗剂有：①阿托品、莨菪碱类拮抗毛果芸香碱、槟榔及其制剂、新斯的明等。阿托品还对有机磷、西维因、吗啡类药物和毒蕈碱等有一定的拮抗解毒作用；②水合氯醛、巴比妥类药物拮抗士的宁、美解眠等；③氯丙嗪、奋乃静拮抗盐酸苯海拉明等</a:t>
            </a:r>
            <a:r>
              <a:rPr lang="en-US" altLang="zh-CN" b="1" dirty="0"/>
              <a:t> (</a:t>
            </a:r>
            <a:r>
              <a:rPr lang="zh-CN" altLang="zh-CN" b="1" dirty="0"/>
              <a:t>对抗肌肉震颤等</a:t>
            </a:r>
            <a:r>
              <a:rPr lang="en-US" altLang="zh-CN" b="1" dirty="0"/>
              <a:t>)</a:t>
            </a:r>
            <a:r>
              <a:rPr lang="zh-CN" altLang="zh-CN" b="1" dirty="0"/>
              <a:t>；④阿片、吗啡、度冷丁和其他阿片类药物等拮抗盐酸丙烯去甲吗啡、麻黄碱、戊四氮、尼可刹米、安钠咖、回苏灵、山梗茶碱等；⑤巴比妥类药物、水合氯醛拮抗麻黄碱、苯丙胺、戊四氮、尼可刹米、山梗茶碱、安钠咖、美解眠等。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0253172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268760"/>
            <a:ext cx="8147248" cy="5205192"/>
          </a:xfrm>
        </p:spPr>
        <p:txBody>
          <a:bodyPr>
            <a:normAutofit/>
          </a:bodyPr>
          <a:lstStyle/>
          <a:p>
            <a:r>
              <a:rPr lang="zh-CN" altLang="zh-CN" dirty="0"/>
              <a:t> </a:t>
            </a:r>
            <a:r>
              <a:rPr lang="en-US" altLang="zh-CN" b="1" dirty="0">
                <a:solidFill>
                  <a:srgbClr val="FF0000"/>
                </a:solidFill>
              </a:rPr>
              <a:t>2</a:t>
            </a:r>
            <a:r>
              <a:rPr lang="zh-CN" altLang="zh-CN" b="1" dirty="0">
                <a:solidFill>
                  <a:srgbClr val="FF0000"/>
                </a:solidFill>
              </a:rPr>
              <a:t>．特效解毒药</a:t>
            </a:r>
            <a:r>
              <a:rPr lang="en-US" altLang="zh-CN" dirty="0">
                <a:solidFill>
                  <a:srgbClr val="FF0000"/>
                </a:solidFill>
              </a:rPr>
              <a:t>  </a:t>
            </a:r>
            <a:r>
              <a:rPr lang="zh-CN" altLang="zh-CN" b="1" dirty="0"/>
              <a:t>对中毒毒物具有特殊拮抗作用和解毒功能的药物称为特效解毒药。常用的有以下凡种。</a:t>
            </a:r>
          </a:p>
          <a:p>
            <a:r>
              <a:rPr lang="en-US" altLang="zh-CN" b="1" dirty="0"/>
              <a:t>   </a:t>
            </a:r>
            <a:r>
              <a:rPr lang="en-US" altLang="zh-CN" b="1" dirty="0">
                <a:solidFill>
                  <a:srgbClr val="00B050"/>
                </a:solidFill>
              </a:rPr>
              <a:t> (1)</a:t>
            </a:r>
            <a:r>
              <a:rPr lang="zh-CN" altLang="zh-CN" b="1" dirty="0">
                <a:solidFill>
                  <a:srgbClr val="00B050"/>
                </a:solidFill>
              </a:rPr>
              <a:t>美蓝：</a:t>
            </a:r>
            <a:r>
              <a:rPr lang="en-US" altLang="zh-CN" b="1" dirty="0"/>
              <a:t>1%</a:t>
            </a:r>
            <a:r>
              <a:rPr lang="zh-CN" altLang="zh-CN" b="1" dirty="0"/>
              <a:t>美蓝溶液。剂量每千克体重</a:t>
            </a:r>
            <a:r>
              <a:rPr lang="en-US" altLang="zh-CN" b="1" dirty="0"/>
              <a:t>0.5~1mL</a:t>
            </a:r>
            <a:r>
              <a:rPr lang="zh-CN" altLang="zh-CN" b="1" dirty="0"/>
              <a:t>，静脉注射，应用于氢氰酸中毒；剂量每千克体重</a:t>
            </a:r>
            <a:r>
              <a:rPr lang="en-US" altLang="zh-CN" b="1" dirty="0"/>
              <a:t>0.1~0.2mL</a:t>
            </a:r>
            <a:r>
              <a:rPr lang="zh-CN" altLang="zh-CN" b="1" dirty="0"/>
              <a:t>，静脉注射，可解除亚硝酸盐、非那西丁、安替比林、硝基苯等中毒。</a:t>
            </a:r>
          </a:p>
          <a:p>
            <a:r>
              <a:rPr lang="en-US" altLang="zh-CN" b="1" dirty="0"/>
              <a:t>   </a:t>
            </a:r>
            <a:r>
              <a:rPr lang="zh-CN" altLang="zh-CN" b="1" dirty="0">
                <a:solidFill>
                  <a:srgbClr val="00B050"/>
                </a:solidFill>
              </a:rPr>
              <a:t>（</a:t>
            </a:r>
            <a:r>
              <a:rPr lang="en-US" altLang="zh-CN" b="1" dirty="0">
                <a:solidFill>
                  <a:srgbClr val="00B050"/>
                </a:solidFill>
              </a:rPr>
              <a:t>2</a:t>
            </a:r>
            <a:r>
              <a:rPr lang="zh-CN" altLang="zh-CN" b="1" dirty="0">
                <a:solidFill>
                  <a:srgbClr val="00B050"/>
                </a:solidFill>
              </a:rPr>
              <a:t>）解磷定、氯磷定、双复磷等：</a:t>
            </a:r>
            <a:r>
              <a:rPr lang="zh-CN" altLang="zh-CN" b="1" dirty="0"/>
              <a:t>用于有机磷中毒。如配合阿托品使用，效果更佳。</a:t>
            </a:r>
          </a:p>
          <a:p>
            <a:r>
              <a:rPr lang="en-US" altLang="zh-CN" b="1" dirty="0">
                <a:solidFill>
                  <a:srgbClr val="00B050"/>
                </a:solidFill>
              </a:rPr>
              <a:t>    (3) </a:t>
            </a:r>
            <a:r>
              <a:rPr lang="zh-CN" altLang="zh-CN" b="1" dirty="0">
                <a:solidFill>
                  <a:srgbClr val="00B050"/>
                </a:solidFill>
              </a:rPr>
              <a:t>依地酸钙钠、青霉胺、二巯基丙醇、硫代硫酸钠等</a:t>
            </a:r>
            <a:r>
              <a:rPr lang="zh-CN" altLang="zh-CN" b="1" dirty="0"/>
              <a:t>；主要用于铅、汞、砷、锇等重金属和类金属中毒。</a:t>
            </a:r>
          </a:p>
          <a:p>
            <a:r>
              <a:rPr lang="en-US" altLang="zh-CN" b="1" dirty="0"/>
              <a:t>  </a:t>
            </a:r>
            <a:r>
              <a:rPr lang="zh-CN" altLang="zh-CN" b="1" dirty="0">
                <a:solidFill>
                  <a:srgbClr val="00B050"/>
                </a:solidFill>
              </a:rPr>
              <a:t>（</a:t>
            </a:r>
            <a:r>
              <a:rPr lang="en-US" altLang="zh-CN" b="1" dirty="0">
                <a:solidFill>
                  <a:srgbClr val="00B050"/>
                </a:solidFill>
              </a:rPr>
              <a:t>4)</a:t>
            </a:r>
            <a:r>
              <a:rPr lang="zh-CN" altLang="zh-CN" b="1" dirty="0">
                <a:solidFill>
                  <a:srgbClr val="00B050"/>
                </a:solidFill>
              </a:rPr>
              <a:t>葡萄糖醛酸内酯</a:t>
            </a:r>
            <a:r>
              <a:rPr lang="en-US" altLang="zh-CN" b="1" dirty="0">
                <a:solidFill>
                  <a:srgbClr val="00B050"/>
                </a:solidFill>
              </a:rPr>
              <a:t> (</a:t>
            </a:r>
            <a:r>
              <a:rPr lang="zh-CN" altLang="zh-CN" b="1" dirty="0">
                <a:solidFill>
                  <a:srgbClr val="00B050"/>
                </a:solidFill>
              </a:rPr>
              <a:t>肝泰乐</a:t>
            </a:r>
            <a:r>
              <a:rPr lang="en-US" altLang="zh-CN" b="1" dirty="0">
                <a:solidFill>
                  <a:srgbClr val="00B050"/>
                </a:solidFill>
              </a:rPr>
              <a:t>)</a:t>
            </a:r>
            <a:r>
              <a:rPr lang="zh-CN" altLang="zh-CN" b="1" dirty="0"/>
              <a:t>：是石炭酸、夹苏儿、煤焦油等芳香族碳氢化合物中毒的特效解毒药，但主要用于犬而不宜应用于猫。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9573776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zh-CN" dirty="0"/>
              <a:t> </a:t>
            </a:r>
            <a:r>
              <a:rPr lang="en-US" altLang="zh-CN" b="1" dirty="0"/>
              <a:t>(</a:t>
            </a:r>
            <a:r>
              <a:rPr lang="zh-CN" altLang="zh-CN" b="1" dirty="0"/>
              <a:t>三</a:t>
            </a:r>
            <a:r>
              <a:rPr lang="en-US" altLang="zh-CN" b="1" dirty="0"/>
              <a:t>)</a:t>
            </a:r>
            <a:r>
              <a:rPr lang="zh-CN" altLang="zh-CN" b="1" dirty="0"/>
              <a:t>对症治疗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75240" cy="487375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rgbClr val="FF0000"/>
                </a:solidFill>
              </a:rPr>
              <a:t>对症治疗又称支持疗法</a:t>
            </a:r>
            <a:r>
              <a:rPr lang="zh-CN" altLang="zh-CN" b="1" dirty="0"/>
              <a:t>，在中毒病治疗中具有非常重要的意义。它为缓解中毒症状，抢救中毒动物生命赢得了时间</a:t>
            </a:r>
            <a:r>
              <a:rPr lang="zh-CN" altLang="zh-CN" b="1" dirty="0" smtClean="0"/>
              <a:t>。</a:t>
            </a:r>
            <a:endParaRPr lang="en-US" altLang="zh-CN" b="1" dirty="0" smtClean="0"/>
          </a:p>
          <a:p>
            <a:pPr>
              <a:lnSpc>
                <a:spcPct val="150000"/>
              </a:lnSpc>
            </a:pPr>
            <a:r>
              <a:rPr lang="zh-CN" altLang="zh-CN" b="1" dirty="0" smtClean="0"/>
              <a:t>当前</a:t>
            </a:r>
            <a:r>
              <a:rPr lang="zh-CN" altLang="zh-CN" b="1" dirty="0"/>
              <a:t>仍有许多毒物中毒后无特效解毒药，多通过对症治疗，增强机体的代谢和调节功能，降低毒性作用，从而获得康复。补充体液和能量、调节酸碱平衡、强心、利尿、止痛、中枢神经过度兴奋给予镇静药、过度抑制给予兴奋药，均是中毒治疗中不可忽视的重要措施。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7848170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ad67fc157f14ec51972b431a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4" t="4092" r="1905" b="49431"/>
          <a:stretch/>
        </p:blipFill>
        <p:spPr bwMode="auto">
          <a:xfrm>
            <a:off x="683568" y="3802743"/>
            <a:ext cx="7431088" cy="2656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4284" y="1916832"/>
            <a:ext cx="1485200" cy="1993125"/>
          </a:xfrm>
          <a:prstGeom prst="rect">
            <a:avLst/>
          </a:prstGeom>
        </p:spPr>
      </p:pic>
      <p:sp>
        <p:nvSpPr>
          <p:cNvPr id="6" name="文本框 1"/>
          <p:cNvSpPr txBox="1"/>
          <p:nvPr/>
        </p:nvSpPr>
        <p:spPr>
          <a:xfrm>
            <a:off x="3286804" y="2332458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rgbClr val="09B3AF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谢谢观看</a:t>
            </a:r>
            <a:endParaRPr lang="zh-CN" altLang="en-US" sz="4800" b="1" dirty="0">
              <a:solidFill>
                <a:srgbClr val="09B3AF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2580327" y="3371856"/>
            <a:ext cx="4167808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2800" dirty="0">
                <a:solidFill>
                  <a:srgbClr val="88988A"/>
                </a:solidFill>
              </a:rPr>
              <a:t>THANKS FOR COMING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389778">
            <a:off x="6372239" y="2216438"/>
            <a:ext cx="1707898" cy="1801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9052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2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907704" y="2924944"/>
            <a:ext cx="6172200" cy="1371600"/>
          </a:xfrm>
        </p:spPr>
        <p:txBody>
          <a:bodyPr/>
          <a:lstStyle/>
          <a:p>
            <a:r>
              <a:rPr lang="en-US" altLang="zh-CN" sz="3600" dirty="0" smtClean="0"/>
              <a:t>  </a:t>
            </a:r>
            <a:endParaRPr lang="zh-CN" altLang="en-US" dirty="0"/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1835696" y="1052736"/>
            <a:ext cx="6927803" cy="1894362"/>
          </a:xfrm>
        </p:spPr>
        <p:txBody>
          <a:bodyPr>
            <a:normAutofit/>
          </a:bodyPr>
          <a:lstStyle/>
          <a:p>
            <a:r>
              <a:rPr lang="zh-CN" altLang="zh-CN" sz="4400" dirty="0"/>
              <a:t>中毒性疾病的一般治疗措施</a:t>
            </a:r>
            <a:br>
              <a:rPr lang="zh-CN" altLang="zh-CN" sz="4400" dirty="0"/>
            </a:br>
            <a:endParaRPr lang="zh-CN" altLang="en-US" sz="4400" dirty="0"/>
          </a:p>
        </p:txBody>
      </p:sp>
    </p:spTree>
    <p:extLst>
      <p:ext uri="{BB962C8B-B14F-4D97-AF65-F5344CB8AC3E}">
        <p14:creationId xmlns:p14="http://schemas.microsoft.com/office/powerpoint/2010/main" val="12074913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b="1" dirty="0"/>
              <a:t>概述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b="1" dirty="0"/>
              <a:t>一般中毒性疾病，多呈突然性发作，而且目前对多数毒物尚无特效的解毒药物，因此，采取一般治疗措施，对于缓解中毒症状，维持生命，从而使动物获得康复，具有极其重要的意义。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9462292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zh-CN" b="1" dirty="0"/>
              <a:t>（一）排除毒物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19256" cy="5141168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FF0000"/>
                </a:solidFill>
              </a:rPr>
              <a:t> </a:t>
            </a:r>
            <a:r>
              <a:rPr lang="en-US" altLang="zh-CN" b="1" dirty="0">
                <a:solidFill>
                  <a:srgbClr val="FF0000"/>
                </a:solidFill>
              </a:rPr>
              <a:t>1</a:t>
            </a:r>
            <a:r>
              <a:rPr lang="zh-CN" altLang="zh-CN" b="1" dirty="0">
                <a:solidFill>
                  <a:srgbClr val="FF0000"/>
                </a:solidFill>
              </a:rPr>
              <a:t>．排除消化道内毒物</a:t>
            </a:r>
            <a:endParaRPr lang="zh-CN" altLang="zh-CN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dirty="0"/>
              <a:t>    </a:t>
            </a:r>
            <a:r>
              <a:rPr lang="en-US" altLang="zh-CN" dirty="0">
                <a:solidFill>
                  <a:srgbClr val="00B050"/>
                </a:solidFill>
              </a:rPr>
              <a:t> </a:t>
            </a:r>
            <a:r>
              <a:rPr lang="en-US" altLang="zh-CN" b="1" dirty="0">
                <a:solidFill>
                  <a:srgbClr val="00B050"/>
                </a:solidFill>
              </a:rPr>
              <a:t>(1)</a:t>
            </a:r>
            <a:r>
              <a:rPr lang="zh-CN" altLang="zh-CN" b="1" dirty="0">
                <a:solidFill>
                  <a:srgbClr val="00B050"/>
                </a:solidFill>
              </a:rPr>
              <a:t>催吐：</a:t>
            </a:r>
            <a:r>
              <a:rPr lang="zh-CN" altLang="zh-CN" b="1" dirty="0"/>
              <a:t>经口食入毒物尚不超过</a:t>
            </a:r>
            <a:r>
              <a:rPr lang="en-US" altLang="zh-CN" b="1" dirty="0"/>
              <a:t>1~2h</a:t>
            </a:r>
            <a:r>
              <a:rPr lang="zh-CN" altLang="zh-CN" b="1" dirty="0"/>
              <a:t>，毒物未被吸收或吸收不多时，应用催吐，使毒物连同胃内容物吐出体外。</a:t>
            </a:r>
          </a:p>
          <a:p>
            <a:pPr>
              <a:lnSpc>
                <a:spcPct val="150000"/>
              </a:lnSpc>
            </a:pPr>
            <a:r>
              <a:rPr lang="en-US" altLang="zh-CN" b="1" dirty="0"/>
              <a:t>     </a:t>
            </a:r>
            <a:r>
              <a:rPr lang="zh-CN" altLang="zh-CN" b="1" dirty="0"/>
              <a:t>通常犬选用阿朴吗啡</a:t>
            </a:r>
            <a:r>
              <a:rPr lang="en-US" altLang="zh-CN" b="1" dirty="0"/>
              <a:t> (</a:t>
            </a:r>
            <a:r>
              <a:rPr lang="zh-CN" altLang="zh-CN" b="1" dirty="0"/>
              <a:t>每千克体重</a:t>
            </a:r>
            <a:r>
              <a:rPr lang="en-US" altLang="zh-CN" b="1" dirty="0"/>
              <a:t>0.04~0.09mg</a:t>
            </a:r>
            <a:r>
              <a:rPr lang="zh-CN" altLang="zh-CN" b="1" dirty="0"/>
              <a:t>，皮下注射</a:t>
            </a:r>
            <a:r>
              <a:rPr lang="en-US" altLang="zh-CN" b="1" dirty="0"/>
              <a:t>)</a:t>
            </a:r>
            <a:r>
              <a:rPr lang="zh-CN" altLang="zh-CN" b="1" dirty="0"/>
              <a:t>、</a:t>
            </a:r>
            <a:r>
              <a:rPr lang="en-US" altLang="zh-CN" b="1" dirty="0"/>
              <a:t>1%</a:t>
            </a:r>
            <a:r>
              <a:rPr lang="zh-CN" altLang="zh-CN" b="1" dirty="0"/>
              <a:t>硫酸锌溶液</a:t>
            </a:r>
            <a:r>
              <a:rPr lang="en-US" altLang="zh-CN" b="1" dirty="0"/>
              <a:t>(20~40mL</a:t>
            </a:r>
            <a:r>
              <a:rPr lang="zh-CN" altLang="zh-CN" b="1" dirty="0"/>
              <a:t>灌服</a:t>
            </a:r>
            <a:r>
              <a:rPr lang="en-US" altLang="zh-CN" b="1" dirty="0"/>
              <a:t>)</a:t>
            </a:r>
            <a:r>
              <a:rPr lang="zh-CN" altLang="zh-CN" b="1" dirty="0"/>
              <a:t>、</a:t>
            </a:r>
            <a:r>
              <a:rPr lang="en-US" altLang="zh-CN" b="1" dirty="0"/>
              <a:t>2%</a:t>
            </a:r>
            <a:r>
              <a:rPr lang="zh-CN" altLang="zh-CN" b="1" dirty="0"/>
              <a:t>碘酊（</a:t>
            </a:r>
            <a:r>
              <a:rPr lang="en-US" altLang="zh-CN" b="1" dirty="0"/>
              <a:t>2~5mL</a:t>
            </a:r>
            <a:r>
              <a:rPr lang="zh-CN" altLang="zh-CN" b="1" dirty="0"/>
              <a:t>，</a:t>
            </a:r>
            <a:r>
              <a:rPr lang="en-US" altLang="zh-CN" b="1" dirty="0"/>
              <a:t>10</a:t>
            </a:r>
            <a:r>
              <a:rPr lang="zh-CN" altLang="zh-CN" b="1" dirty="0"/>
              <a:t>倍稀释后灌服</a:t>
            </a:r>
            <a:r>
              <a:rPr lang="en-US" altLang="zh-CN" b="1" dirty="0"/>
              <a:t>)</a:t>
            </a:r>
            <a:r>
              <a:rPr lang="zh-CN" altLang="zh-CN" b="1" dirty="0"/>
              <a:t>。猫选用隆朋</a:t>
            </a:r>
            <a:r>
              <a:rPr lang="en-US" altLang="zh-CN" b="1" dirty="0"/>
              <a:t> (</a:t>
            </a:r>
            <a:r>
              <a:rPr lang="zh-CN" altLang="zh-CN" b="1" dirty="0"/>
              <a:t>每千克体重</a:t>
            </a:r>
            <a:r>
              <a:rPr lang="en-US" altLang="zh-CN" b="1" dirty="0" err="1"/>
              <a:t>lmg</a:t>
            </a:r>
            <a:r>
              <a:rPr lang="zh-CN" altLang="zh-CN" b="1" dirty="0"/>
              <a:t>，肌肉注射</a:t>
            </a:r>
            <a:r>
              <a:rPr lang="en-US" altLang="zh-CN" b="1" dirty="0"/>
              <a:t>)</a:t>
            </a:r>
            <a:r>
              <a:rPr lang="zh-CN" altLang="zh-CN" b="1" dirty="0"/>
              <a:t>。也可用</a:t>
            </a:r>
            <a:r>
              <a:rPr lang="en-US" altLang="zh-CN" b="1" dirty="0"/>
              <a:t>1%</a:t>
            </a:r>
            <a:r>
              <a:rPr lang="zh-CN" altLang="zh-CN" b="1" dirty="0"/>
              <a:t>硫酸铜溶液灌服，犬</a:t>
            </a:r>
            <a:r>
              <a:rPr lang="en-US" altLang="zh-CN" b="1" dirty="0"/>
              <a:t>20~ l00mL</a:t>
            </a:r>
            <a:r>
              <a:rPr lang="zh-CN" altLang="zh-CN" b="1" dirty="0"/>
              <a:t>，猫</a:t>
            </a:r>
            <a:r>
              <a:rPr lang="en-US" altLang="zh-CN" b="1" dirty="0"/>
              <a:t>5~20mL</a:t>
            </a:r>
            <a:r>
              <a:rPr lang="zh-CN" altLang="zh-CN" b="1" dirty="0"/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b="1" dirty="0"/>
              <a:t>    </a:t>
            </a:r>
            <a:r>
              <a:rPr lang="zh-CN" altLang="zh-CN" b="1" dirty="0"/>
              <a:t>当毒物食入已久，并进入十二指肠己被吸收时、催吐治疗无效。此外，误食强酸、强碱、腐蚀性毒物时，不宜催吐，以防对食道和口腔黏膜损伤或使胃破裂。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8992534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268760"/>
            <a:ext cx="8075240" cy="5205192"/>
          </a:xfrm>
        </p:spPr>
        <p:txBody>
          <a:bodyPr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en-US" altLang="zh-CN" b="1" dirty="0"/>
              <a:t> </a:t>
            </a:r>
            <a:r>
              <a:rPr lang="en-US" altLang="zh-CN" b="1" dirty="0">
                <a:solidFill>
                  <a:srgbClr val="00B050"/>
                </a:solidFill>
              </a:rPr>
              <a:t>(2)</a:t>
            </a:r>
            <a:r>
              <a:rPr lang="zh-CN" altLang="zh-CN" b="1" dirty="0">
                <a:solidFill>
                  <a:srgbClr val="00B050"/>
                </a:solidFill>
              </a:rPr>
              <a:t>洗胃：</a:t>
            </a:r>
            <a:r>
              <a:rPr lang="zh-CN" altLang="zh-CN" b="1" dirty="0"/>
              <a:t>经口食入毒物不久尚未吸收时，可采取洗胃措施。</a:t>
            </a:r>
          </a:p>
          <a:p>
            <a:pPr>
              <a:lnSpc>
                <a:spcPct val="150000"/>
              </a:lnSpc>
            </a:pPr>
            <a:r>
              <a:rPr lang="en-US" altLang="zh-CN" b="1" dirty="0"/>
              <a:t>    </a:t>
            </a:r>
            <a:r>
              <a:rPr lang="en-US" altLang="zh-CN" b="1" dirty="0">
                <a:solidFill>
                  <a:srgbClr val="00B050"/>
                </a:solidFill>
              </a:rPr>
              <a:t>(3)</a:t>
            </a:r>
            <a:r>
              <a:rPr lang="zh-CN" altLang="zh-CN" b="1" dirty="0">
                <a:solidFill>
                  <a:srgbClr val="00B050"/>
                </a:solidFill>
              </a:rPr>
              <a:t>吸附毒物：</a:t>
            </a:r>
            <a:r>
              <a:rPr lang="zh-CN" altLang="zh-CN" b="1" dirty="0"/>
              <a:t>经口食入毒物已超过</a:t>
            </a:r>
            <a:r>
              <a:rPr lang="en-US" altLang="zh-CN" b="1" dirty="0"/>
              <a:t>1~2h</a:t>
            </a:r>
            <a:r>
              <a:rPr lang="zh-CN" altLang="zh-CN" b="1" dirty="0"/>
              <a:t>，虽进入肠道但尚未完全吸收时，可服用活性炭</a:t>
            </a:r>
            <a:r>
              <a:rPr lang="en-US" altLang="zh-CN" b="1" dirty="0"/>
              <a:t>(</a:t>
            </a:r>
            <a:r>
              <a:rPr lang="zh-CN" altLang="zh-CN" b="1" dirty="0"/>
              <a:t>剂量为每千克体重</a:t>
            </a:r>
            <a:r>
              <a:rPr lang="en-US" altLang="zh-CN" b="1" dirty="0"/>
              <a:t>2~8g</a:t>
            </a:r>
            <a:r>
              <a:rPr lang="zh-CN" altLang="zh-CN" b="1" dirty="0"/>
              <a:t>，并以每克活性炭加水</a:t>
            </a:r>
            <a:r>
              <a:rPr lang="en-US" altLang="zh-CN" b="1" dirty="0"/>
              <a:t>3~5mL, </a:t>
            </a:r>
            <a:r>
              <a:rPr lang="zh-CN" altLang="zh-CN" b="1" dirty="0"/>
              <a:t>经胃导管灌注胃内</a:t>
            </a:r>
            <a:r>
              <a:rPr lang="en-US" altLang="zh-CN" b="1" dirty="0"/>
              <a:t>)</a:t>
            </a:r>
            <a:r>
              <a:rPr lang="zh-CN" altLang="zh-CN" b="1" dirty="0"/>
              <a:t>吸附毒物，以减少肠道吸收。半小时后再灌服缓泻剂</a:t>
            </a:r>
            <a:r>
              <a:rPr lang="en-US" altLang="zh-CN" b="1" dirty="0"/>
              <a:t> (</a:t>
            </a:r>
            <a:r>
              <a:rPr lang="zh-CN" altLang="zh-CN" b="1" dirty="0"/>
              <a:t>如硫酸钠每千克体重</a:t>
            </a:r>
            <a:r>
              <a:rPr lang="en-US" altLang="zh-CN" b="1" dirty="0"/>
              <a:t>1 g</a:t>
            </a:r>
            <a:r>
              <a:rPr lang="zh-CN" altLang="zh-CN" b="1" dirty="0"/>
              <a:t>，加水配成</a:t>
            </a:r>
            <a:r>
              <a:rPr lang="en-US" altLang="zh-CN" b="1" dirty="0"/>
              <a:t>5%~10%</a:t>
            </a:r>
            <a:r>
              <a:rPr lang="zh-CN" altLang="zh-CN" b="1" dirty="0"/>
              <a:t>溶液</a:t>
            </a:r>
            <a:r>
              <a:rPr lang="en-US" altLang="zh-CN" b="1" dirty="0"/>
              <a:t>)</a:t>
            </a:r>
            <a:r>
              <a:rPr lang="zh-CN" altLang="zh-CN" b="1" dirty="0"/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00B050"/>
                </a:solidFill>
              </a:rPr>
              <a:t>    (4)</a:t>
            </a:r>
            <a:r>
              <a:rPr lang="zh-CN" altLang="zh-CN" b="1" dirty="0">
                <a:solidFill>
                  <a:srgbClr val="00B050"/>
                </a:solidFill>
              </a:rPr>
              <a:t>灌肠：</a:t>
            </a:r>
            <a:r>
              <a:rPr lang="zh-CN" altLang="zh-CN" b="1" dirty="0"/>
              <a:t>促进肠道内有毒物质排除，选用灌肠法。液体选用温热</a:t>
            </a:r>
            <a:r>
              <a:rPr lang="en-US" altLang="zh-CN" b="1" dirty="0"/>
              <a:t>(38~39℃)</a:t>
            </a:r>
            <a:r>
              <a:rPr lang="zh-CN" altLang="zh-CN" b="1" dirty="0"/>
              <a:t>自来水、</a:t>
            </a:r>
            <a:r>
              <a:rPr lang="en-US" altLang="zh-CN" b="1" dirty="0"/>
              <a:t>1%~2%</a:t>
            </a:r>
            <a:r>
              <a:rPr lang="zh-CN" altLang="zh-CN" b="1" dirty="0"/>
              <a:t>小苏打水或肥皂水（敌百虫中毒禁用）、</a:t>
            </a:r>
            <a:r>
              <a:rPr lang="en-US" altLang="zh-CN" b="1" dirty="0"/>
              <a:t>0.1%</a:t>
            </a:r>
            <a:r>
              <a:rPr lang="zh-CN" altLang="zh-CN" b="1" dirty="0"/>
              <a:t>高锰酸钾溶液等灌肠。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311732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859216" cy="487375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00B050"/>
                </a:solidFill>
              </a:rPr>
              <a:t> (5)</a:t>
            </a:r>
            <a:r>
              <a:rPr lang="zh-CN" altLang="zh-CN" b="1" dirty="0">
                <a:solidFill>
                  <a:srgbClr val="00B050"/>
                </a:solidFill>
              </a:rPr>
              <a:t>导泻：</a:t>
            </a:r>
            <a:r>
              <a:rPr lang="zh-CN" altLang="zh-CN" b="1" dirty="0"/>
              <a:t>加速肠道内容物排出体外，以减少肠道对毒物的吸收。一般多用盐类泻药</a:t>
            </a:r>
            <a:r>
              <a:rPr lang="en-US" altLang="zh-CN" b="1" dirty="0"/>
              <a:t> (</a:t>
            </a:r>
            <a:r>
              <a:rPr lang="zh-CN" altLang="zh-CN" b="1" dirty="0"/>
              <a:t>如硫酸钠或硫酸镁每千克体重</a:t>
            </a:r>
            <a:r>
              <a:rPr lang="en-US" altLang="zh-CN" b="1" dirty="0"/>
              <a:t>1g</a:t>
            </a:r>
            <a:r>
              <a:rPr lang="zh-CN" altLang="zh-CN" b="1" dirty="0"/>
              <a:t>，配成</a:t>
            </a:r>
            <a:r>
              <a:rPr lang="en-US" altLang="zh-CN" b="1" dirty="0"/>
              <a:t>5%~10%</a:t>
            </a:r>
            <a:r>
              <a:rPr lang="zh-CN" altLang="zh-CN" b="1" dirty="0"/>
              <a:t>溶液口服或灌服</a:t>
            </a:r>
            <a:r>
              <a:rPr lang="en-US" altLang="zh-CN" b="1" dirty="0"/>
              <a:t>)</a:t>
            </a:r>
            <a:r>
              <a:rPr lang="zh-CN" altLang="zh-CN" b="1" dirty="0"/>
              <a:t>，或选用润滑性泻药</a:t>
            </a:r>
            <a:r>
              <a:rPr lang="en-US" altLang="zh-CN" b="1" dirty="0"/>
              <a:t> (</a:t>
            </a:r>
            <a:r>
              <a:rPr lang="zh-CN" altLang="zh-CN" b="1" dirty="0"/>
              <a:t>石蜡油每千克体重</a:t>
            </a:r>
            <a:r>
              <a:rPr lang="en-US" altLang="zh-CN" b="1" dirty="0"/>
              <a:t>3~5mL</a:t>
            </a:r>
            <a:r>
              <a:rPr lang="zh-CN" altLang="zh-CN" b="1" dirty="0"/>
              <a:t>口服或植物油投服</a:t>
            </a:r>
            <a:r>
              <a:rPr lang="en-US" altLang="zh-CN" b="1" dirty="0"/>
              <a:t>)</a:t>
            </a:r>
            <a:r>
              <a:rPr lang="zh-CN" altLang="zh-CN" b="1" dirty="0"/>
              <a:t>。但对脂溶性毒物，不宜使用植物油</a:t>
            </a:r>
            <a:r>
              <a:rPr lang="en-US" altLang="zh-CN" b="1" dirty="0"/>
              <a:t>(</a:t>
            </a:r>
            <a:r>
              <a:rPr lang="zh-CN" altLang="zh-CN" b="1" dirty="0"/>
              <a:t>促进毒物吸收</a:t>
            </a:r>
            <a:r>
              <a:rPr lang="en-US" altLang="zh-CN" b="1" dirty="0"/>
              <a:t>)</a:t>
            </a:r>
            <a:r>
              <a:rPr lang="zh-CN" altLang="zh-CN" b="1" dirty="0"/>
              <a:t>。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3093982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340768"/>
            <a:ext cx="8219256" cy="5133184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zh-CN" dirty="0"/>
              <a:t> </a:t>
            </a:r>
            <a:r>
              <a:rPr lang="en-US" altLang="zh-CN" b="1" dirty="0">
                <a:solidFill>
                  <a:srgbClr val="FF0000"/>
                </a:solidFill>
              </a:rPr>
              <a:t>2</a:t>
            </a:r>
            <a:r>
              <a:rPr lang="zh-CN" altLang="zh-CN" b="1" dirty="0">
                <a:solidFill>
                  <a:srgbClr val="FF0000"/>
                </a:solidFill>
              </a:rPr>
              <a:t>．清除皮肤和黏膜上的毒物</a:t>
            </a:r>
            <a:r>
              <a:rPr lang="en-US" altLang="zh-CN" dirty="0">
                <a:solidFill>
                  <a:srgbClr val="FF0000"/>
                </a:solidFill>
              </a:rPr>
              <a:t>  </a:t>
            </a:r>
            <a:r>
              <a:rPr lang="zh-CN" altLang="zh-CN" b="1" dirty="0"/>
              <a:t>对皮肤和黏膜上的毒物，应及时用冷水洗涤</a:t>
            </a:r>
            <a:r>
              <a:rPr lang="en-US" altLang="zh-CN" b="1" dirty="0"/>
              <a:t> (</a:t>
            </a:r>
            <a:r>
              <a:rPr lang="zh-CN" altLang="zh-CN" b="1" dirty="0"/>
              <a:t>为防止血管扩张，加速对毒物吸收，不宜用热水</a:t>
            </a:r>
            <a:r>
              <a:rPr lang="en-US" altLang="zh-CN" b="1" dirty="0"/>
              <a:t>)</a:t>
            </a:r>
            <a:r>
              <a:rPr lang="zh-CN" altLang="zh-CN" b="1" dirty="0"/>
              <a:t>，洗涤愈早愈彻底愈好。</a:t>
            </a:r>
          </a:p>
          <a:p>
            <a:pPr>
              <a:lnSpc>
                <a:spcPct val="150000"/>
              </a:lnSpc>
            </a:pPr>
            <a:r>
              <a:rPr lang="en-US" altLang="zh-CN" b="1" dirty="0"/>
              <a:t>    </a:t>
            </a:r>
            <a:r>
              <a:rPr lang="zh-CN" altLang="zh-CN" b="1" dirty="0"/>
              <a:t>对不宜用水洗涤的毒物，可酌情使用酒精或油类物质迅速擦洗。并且边擦洗边用干毛巾擦净</a:t>
            </a:r>
            <a:r>
              <a:rPr lang="en-US" altLang="zh-CN" b="1" dirty="0"/>
              <a:t> (</a:t>
            </a:r>
            <a:r>
              <a:rPr lang="zh-CN" altLang="zh-CN" b="1" dirty="0"/>
              <a:t>因毒物溶解于酒精或油质后促进其吸收</a:t>
            </a:r>
            <a:r>
              <a:rPr lang="en-US" altLang="zh-CN" b="1" dirty="0"/>
              <a:t>)</a:t>
            </a:r>
            <a:r>
              <a:rPr lang="zh-CN" altLang="zh-CN" b="1" dirty="0"/>
              <a:t>。对已知毒物，最好选用具有中和或对抗作用的药物来清洗体表或黏膜的有毒物质。但注意选用洗涤药物时，不能使被清洗的毒物增加毒性，如敌百虫中毒时，严禁用碱性溶液清洗。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7462168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196752"/>
            <a:ext cx="8219256" cy="5544616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</a:rPr>
              <a:t>3</a:t>
            </a:r>
            <a:r>
              <a:rPr lang="zh-CN" altLang="zh-CN" b="1" dirty="0">
                <a:solidFill>
                  <a:srgbClr val="FF0000"/>
                </a:solidFill>
              </a:rPr>
              <a:t>．加速毒物从体内排出</a:t>
            </a:r>
            <a:r>
              <a:rPr lang="en-US" altLang="zh-CN" b="1" dirty="0">
                <a:solidFill>
                  <a:srgbClr val="FF0000"/>
                </a:solidFill>
              </a:rPr>
              <a:t>   </a:t>
            </a:r>
            <a:r>
              <a:rPr lang="zh-CN" altLang="zh-CN" b="1" dirty="0"/>
              <a:t>多数毒物通过肝脏代谢由肾脏排出，有的毒物通过肺或粪便等途径排出。保护肝脏，可给予葡萄糖</a:t>
            </a:r>
            <a:r>
              <a:rPr lang="en-US" altLang="zh-CN" b="1" dirty="0"/>
              <a:t> (</a:t>
            </a:r>
            <a:r>
              <a:rPr lang="zh-CN" altLang="zh-CN" b="1" dirty="0"/>
              <a:t>增加肝糖原和葡萄糖醛酸等，从而增强肝脏的解毒功能</a:t>
            </a:r>
            <a:r>
              <a:rPr lang="en-US" altLang="zh-CN" b="1" dirty="0"/>
              <a:t>)</a:t>
            </a:r>
            <a:r>
              <a:rPr lang="zh-CN" altLang="zh-CN" b="1" dirty="0"/>
              <a:t>。猫肝脏与犬不同，缺乏葡萄糖醛酸转移酶，因而某些化学物质不能及时与葡萄糖醛酸结合由肾排出，导致这些物质排泄缓慢，使其毒性增强。</a:t>
            </a:r>
          </a:p>
          <a:p>
            <a:pPr>
              <a:lnSpc>
                <a:spcPct val="150000"/>
              </a:lnSpc>
            </a:pPr>
            <a:r>
              <a:rPr lang="en-US" altLang="zh-CN" b="1" dirty="0"/>
              <a:t>    </a:t>
            </a:r>
            <a:r>
              <a:rPr lang="zh-CN" altLang="zh-CN" b="1" dirty="0"/>
              <a:t>投予利尿剂增加排尿量，以加速排毒。但必须在动物机体肾功能正常情况下方可投予利尿剂，如速尿</a:t>
            </a:r>
            <a:r>
              <a:rPr lang="en-US" altLang="zh-CN" b="1" dirty="0"/>
              <a:t> (</a:t>
            </a:r>
            <a:r>
              <a:rPr lang="zh-CN" altLang="zh-CN" b="1" dirty="0"/>
              <a:t>每千克体重</a:t>
            </a:r>
            <a:r>
              <a:rPr lang="en-US" altLang="zh-CN" b="1" dirty="0"/>
              <a:t>2~4mg</a:t>
            </a:r>
            <a:r>
              <a:rPr lang="zh-CN" altLang="zh-CN" b="1" dirty="0"/>
              <a:t>，肌肉注射</a:t>
            </a:r>
            <a:r>
              <a:rPr lang="en-US" altLang="zh-CN" b="1" dirty="0"/>
              <a:t>)</a:t>
            </a:r>
            <a:r>
              <a:rPr lang="zh-CN" altLang="zh-CN" b="1" dirty="0"/>
              <a:t>或甘露醇</a:t>
            </a:r>
            <a:r>
              <a:rPr lang="en-US" altLang="zh-CN" b="1" dirty="0"/>
              <a:t> (</a:t>
            </a:r>
            <a:r>
              <a:rPr lang="zh-CN" altLang="zh-CN" b="1" dirty="0"/>
              <a:t>每千克体重</a:t>
            </a:r>
            <a:r>
              <a:rPr lang="en-US" altLang="zh-CN" b="1" dirty="0"/>
              <a:t>2g</a:t>
            </a:r>
            <a:r>
              <a:rPr lang="zh-CN" altLang="zh-CN" b="1" dirty="0"/>
              <a:t>，静脉注射</a:t>
            </a:r>
            <a:r>
              <a:rPr lang="en-US" altLang="zh-CN" b="1" dirty="0"/>
              <a:t>)</a:t>
            </a:r>
            <a:r>
              <a:rPr lang="zh-CN" altLang="zh-CN" b="1" dirty="0"/>
              <a:t>。此外，改变尿液</a:t>
            </a:r>
            <a:r>
              <a:rPr lang="en-US" altLang="zh-CN" b="1" dirty="0"/>
              <a:t>PH</a:t>
            </a:r>
            <a:r>
              <a:rPr lang="zh-CN" altLang="zh-CN" b="1" dirty="0"/>
              <a:t>时，可促使某些毒物排出。当中毒动物发生少尿或无尿，甚至肾功能衰竭时，可进行腹膜透析，从而使体内代谢产物或某些毒物通过透析液</a:t>
            </a:r>
            <a:r>
              <a:rPr lang="zh-CN" altLang="zh-CN" b="1" dirty="0" smtClean="0"/>
              <a:t>排出体外</a:t>
            </a:r>
            <a:r>
              <a:rPr lang="zh-CN" altLang="en-US" b="1" dirty="0" smtClean="0"/>
              <a:t>。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3414780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zh-CN" b="1" dirty="0"/>
              <a:t>（二） 解毒药物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91264" cy="5141168"/>
          </a:xfrm>
        </p:spPr>
        <p:txBody>
          <a:bodyPr>
            <a:normAutofit fontScale="92500" lnSpcReduction="20000"/>
          </a:bodyPr>
          <a:lstStyle/>
          <a:p>
            <a:r>
              <a:rPr lang="zh-CN" altLang="zh-CN" dirty="0"/>
              <a:t> </a:t>
            </a:r>
            <a:r>
              <a:rPr lang="en-US" altLang="zh-CN" b="1" dirty="0">
                <a:solidFill>
                  <a:srgbClr val="FF0000"/>
                </a:solidFill>
              </a:rPr>
              <a:t>1</a:t>
            </a:r>
            <a:r>
              <a:rPr lang="zh-CN" altLang="zh-CN" b="1" dirty="0">
                <a:solidFill>
                  <a:srgbClr val="FF0000"/>
                </a:solidFill>
              </a:rPr>
              <a:t>．常用一般解毒药物</a:t>
            </a:r>
            <a:endParaRPr lang="zh-CN" altLang="zh-CN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0070C0"/>
                </a:solidFill>
              </a:rPr>
              <a:t>   </a:t>
            </a:r>
            <a:r>
              <a:rPr lang="zh-CN" altLang="zh-CN" b="1" dirty="0">
                <a:solidFill>
                  <a:srgbClr val="0070C0"/>
                </a:solidFill>
              </a:rPr>
              <a:t>（</a:t>
            </a:r>
            <a:r>
              <a:rPr lang="en-US" altLang="zh-CN" b="1" dirty="0">
                <a:solidFill>
                  <a:srgbClr val="0070C0"/>
                </a:solidFill>
              </a:rPr>
              <a:t>1</a:t>
            </a:r>
            <a:r>
              <a:rPr lang="zh-CN" altLang="zh-CN" b="1" dirty="0">
                <a:solidFill>
                  <a:srgbClr val="0070C0"/>
                </a:solidFill>
              </a:rPr>
              <a:t>）吸附剂：</a:t>
            </a:r>
            <a:r>
              <a:rPr lang="zh-CN" altLang="zh-CN" b="1" dirty="0"/>
              <a:t>除氰化物毒物外，任何经口食入消化道的毒物，都可使用吸附剂解毒。使用吸附剂后配合泻下、洗胃、催吐，效果将会更好。常用吸附剂有：药用炭、木炭末等，剂量为每千克体重</a:t>
            </a:r>
            <a:r>
              <a:rPr lang="en-US" altLang="zh-CN" b="1" dirty="0"/>
              <a:t>1~3g</a:t>
            </a:r>
            <a:r>
              <a:rPr lang="zh-CN" altLang="zh-CN" b="1" dirty="0"/>
              <a:t>，一般配成</a:t>
            </a:r>
            <a:r>
              <a:rPr lang="en-US" altLang="zh-CN" b="1" dirty="0"/>
              <a:t>2%~5%</a:t>
            </a:r>
            <a:r>
              <a:rPr lang="zh-CN" altLang="zh-CN" b="1" dirty="0"/>
              <a:t>混悬液灌服，剂量可根据情况酌情加减。</a:t>
            </a:r>
          </a:p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0070C0"/>
                </a:solidFill>
              </a:rPr>
              <a:t>    (2)</a:t>
            </a:r>
            <a:r>
              <a:rPr lang="zh-CN" altLang="zh-CN" b="1" dirty="0">
                <a:solidFill>
                  <a:srgbClr val="0070C0"/>
                </a:solidFill>
              </a:rPr>
              <a:t>保护剂：</a:t>
            </a:r>
            <a:r>
              <a:rPr lang="zh-CN" altLang="zh-CN" b="1" dirty="0"/>
              <a:t>常用黏浆剂和黏滑性保护剂</a:t>
            </a:r>
            <a:r>
              <a:rPr lang="en-US" altLang="zh-CN" b="1" dirty="0"/>
              <a:t> (</a:t>
            </a:r>
            <a:r>
              <a:rPr lang="zh-CN" altLang="zh-CN" b="1" dirty="0"/>
              <a:t>如蛋白水、牛乳、米汤和面粉糊等</a:t>
            </a:r>
            <a:r>
              <a:rPr lang="en-US" altLang="zh-CN" b="1" dirty="0"/>
              <a:t>)</a:t>
            </a:r>
            <a:r>
              <a:rPr lang="zh-CN" altLang="zh-CN" b="1" dirty="0"/>
              <a:t>，不受剂量限制，对经口进入消化道内的毒物一般均可使用。应用黏浆剂时，首先用催吐剂或泻剂，以免使过多的毒物沉积于胃肠壁上不易清除，造成不良后果。黏浆剂可多次使用，但不宜同时或同其他药物混合使用。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5910685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凸显">
  <a:themeElements>
    <a:clrScheme name="凸显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凸显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凸显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145</TotalTime>
  <Words>1755</Words>
  <Application>Microsoft Office PowerPoint</Application>
  <PresentationFormat>全屏显示(4:3)</PresentationFormat>
  <Paragraphs>40</Paragraphs>
  <Slides>15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凸显</vt:lpstr>
      <vt:lpstr>项目五  犬猫常见中毒性疾病的防治</vt:lpstr>
      <vt:lpstr>中毒性疾病的一般治疗措施 </vt:lpstr>
      <vt:lpstr>概述</vt:lpstr>
      <vt:lpstr>（一）排除毒物</vt:lpstr>
      <vt:lpstr>PowerPoint 演示文稿</vt:lpstr>
      <vt:lpstr>PowerPoint 演示文稿</vt:lpstr>
      <vt:lpstr>PowerPoint 演示文稿</vt:lpstr>
      <vt:lpstr>PowerPoint 演示文稿</vt:lpstr>
      <vt:lpstr>（二） 解毒药物</vt:lpstr>
      <vt:lpstr>PowerPoint 演示文稿</vt:lpstr>
      <vt:lpstr>PowerPoint 演示文稿</vt:lpstr>
      <vt:lpstr>PowerPoint 演示文稿</vt:lpstr>
      <vt:lpstr>PowerPoint 演示文稿</vt:lpstr>
      <vt:lpstr> (三)对症治疗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丁晓</dc:creator>
  <cp:lastModifiedBy>丁晓</cp:lastModifiedBy>
  <cp:revision>19</cp:revision>
  <dcterms:created xsi:type="dcterms:W3CDTF">2020-08-23T01:44:59Z</dcterms:created>
  <dcterms:modified xsi:type="dcterms:W3CDTF">2021-01-28T05:28:29Z</dcterms:modified>
</cp:coreProperties>
</file>