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3" r:id="rId6"/>
    <p:sldId id="260" r:id="rId7"/>
    <p:sldId id="262" r:id="rId8"/>
    <p:sldId id="261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z="3375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z="1575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z="1350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z="1125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z="1125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z="112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2425700" y="1687513"/>
            <a:ext cx="6858000" cy="47307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 fontAlgn="base">
              <a:lnSpc>
                <a:spcPct val="150000"/>
              </a:lnSpc>
            </a:pPr>
            <a:r>
              <a:rPr lang="zh-CN" altLang="en-US" sz="80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模块一   畜体基本结构认知</a:t>
            </a:r>
            <a:endParaRPr lang="zh-CN" altLang="en-US" sz="8000" b="1" strike="noStrike" noProof="1" dirty="0">
              <a:latin typeface="Tahoma" panose="020B0604030504040204" pitchFamily="34" charset="0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 algn="l" fontAlgn="base">
              <a:lnSpc>
                <a:spcPct val="150000"/>
              </a:lnSpc>
            </a:pPr>
            <a:r>
              <a:rPr lang="zh-CN" altLang="en-US" sz="24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                       </a:t>
            </a:r>
            <a:endParaRPr lang="zh-CN" altLang="en-US" sz="2100" strike="noStrike" noProof="1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2667000" y="3027363"/>
            <a:ext cx="6858000" cy="1773238"/>
          </a:xfrm>
          <a:prstGeom prst="rect">
            <a:avLst/>
          </a:prstGeom>
        </p:spPr>
        <p:txBody>
          <a:bodyPr vert="horz" lIns="68580" tIns="34290" rIns="68580" bIns="34290" rtlCol="0">
            <a:normAutofit fontScale="9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zh-CN" altLang="en-US" sz="2100" b="1" strike="noStrike" noProof="1">
                <a:solidFill>
                  <a:schemeClr val="accent1">
                    <a:lumMod val="10000"/>
                  </a:schemeClr>
                </a:solidFill>
                <a:effectLst/>
                <a:latin typeface="+mn-lt"/>
                <a:ea typeface="+mn-ea"/>
                <a:cs typeface="+mn-cs"/>
              </a:rPr>
              <a:t>项目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一    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细胞认识</a:t>
            </a:r>
            <a:endParaRPr lang="zh-CN" altLang="en-US" sz="2100" strike="noStrike" noProof="1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r>
              <a:rPr lang="zh-CN" altLang="en-US" sz="2100" b="1" strike="noStrike" noProof="1">
                <a:solidFill>
                  <a:schemeClr val="accent1">
                    <a:lumMod val="10000"/>
                  </a:schemeClr>
                </a:solidFill>
                <a:effectLst/>
                <a:latin typeface="+mn-lt"/>
                <a:ea typeface="+mn-ea"/>
                <a:cs typeface="+mn-cs"/>
              </a:rPr>
              <a:t>任务三      显微镜构造使用与保养</a:t>
            </a:r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标题 1"/>
          <p:cNvSpPr>
            <a:spLocks noGrp="1"/>
          </p:cNvSpPr>
          <p:nvPr/>
        </p:nvSpPr>
        <p:spPr>
          <a:xfrm>
            <a:off x="2425700" y="1687513"/>
            <a:ext cx="6858000" cy="4730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/>
          <a:p>
            <a:pPr>
              <a:lnSpc>
                <a:spcPct val="90000"/>
              </a:lnSpc>
            </a:pPr>
            <a:r>
              <a:rPr lang="zh-CN" altLang="en-US" sz="2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1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0" name="文本框 99"/>
          <p:cNvSpPr txBox="1"/>
          <p:nvPr/>
        </p:nvSpPr>
        <p:spPr>
          <a:xfrm>
            <a:off x="2541588" y="2887663"/>
            <a:ext cx="610552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了解显微镜构造</a:t>
            </a:r>
            <a:endParaRPr lang="zh-CN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掌握</a:t>
            </a:r>
            <a:r>
              <a:rPr 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显微镜使用与保养方法</a:t>
            </a:r>
            <a:endParaRPr lang="zh-CN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会利用显微镜观察器官组织结构</a:t>
            </a:r>
            <a:endParaRPr lang="en-US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868680" y="658495"/>
            <a:ext cx="1063942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306070" fontAlgn="auto">
              <a:lnSpc>
                <a:spcPct val="150000"/>
              </a:lnSpc>
            </a:pPr>
            <a:r>
              <a:rPr lang="zh-CN" sz="2400" b="1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</a:rPr>
              <a:t>一、目的要求</a:t>
            </a: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sz="2400" b="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</a:rPr>
              <a:t>        了解显微镜的构造，掌握显微镜的使用方法和保养方法。</a:t>
            </a:r>
            <a:r>
              <a:rPr lang="zh-CN" sz="2400" b="1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</a:rPr>
              <a:t>二、材料和设备</a:t>
            </a:r>
            <a:r>
              <a:rPr lang="zh-CN" sz="2400" b="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</a:rPr>
              <a:t>       显微镜、组织切片。</a:t>
            </a:r>
            <a:r>
              <a:rPr lang="zh-CN" sz="2400" b="1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</a:rPr>
              <a:t>三、方法和步骤</a:t>
            </a:r>
            <a:r>
              <a:rPr lang="zh-CN" sz="2400" b="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</a:rPr>
              <a:t>（一）显微镜的构造</a:t>
            </a:r>
            <a:r>
              <a:rPr lang="en-US" sz="2400" b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endParaRPr lang="en-US" sz="2400" b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306070" fontAlgn="auto">
              <a:lnSpc>
                <a:spcPct val="150000"/>
              </a:lnSpc>
            </a:pPr>
            <a:r>
              <a:rPr lang="zh-CN" sz="2400" b="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</a:rPr>
              <a:t>普通生物显微镜包括机械部分和光学部分。</a:t>
            </a:r>
            <a:endParaRPr lang="zh-CN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fontAlgn="auto">
              <a:lnSpc>
                <a:spcPct val="150000"/>
              </a:lnSpc>
            </a:pP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88480" y="1849120"/>
            <a:ext cx="4754245" cy="43078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82675" y="1276985"/>
            <a:ext cx="957135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306070" algn="l" defTabSz="685800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（二）显微镜的使用方法  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1.显微镜的取用、 搬动和放置：轻取轻放 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2.对光：物镜、光源、对光孔成三点一线，光线强弱适当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3.观察切片：先低后转高，先降后升、先降后顺转、先粗后细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66140" y="624840"/>
            <a:ext cx="10723245" cy="54463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306070" algn="l" defTabSz="685800" fontAlgn="base"/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（三）显微镜的保养方法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 fontAlgn="base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1.用完显微镜后，取下切片标本，旋动转换器，物镜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呈八字形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叉开，降低载物台下移，绸布包好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显微镜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，放入箱内。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 fontAlgn="base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2.用擦镜纸擦净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目镜或物镜的灰尘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，禁用口吹或手抹。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 fontAlgn="base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3.切勿粗暴转动粗、细调节器。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 fontAlgn="base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4.切勿将显微镜置于日光下或靠近热源处，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干燥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保存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。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 fontAlgn="base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5.不要随意弯曲显微镜的活动关节。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 fontAlgn="base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6.不许随意拆卸显微镜任何部件。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 fontAlgn="base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7.切勿用酒精或其他药品污染显微镜。</a:t>
            </a:r>
            <a:endParaRPr lang="zh-CN" altLang="en-US" sz="2400" b="0">
              <a:solidFill>
                <a:schemeClr val="bg1">
                  <a:lumMod val="50000"/>
                </a:schemeClr>
              </a:solidFill>
              <a:ea typeface="宋体" panose="02010600030101010101" pitchFamily="2" charset="-122"/>
            </a:endParaRPr>
          </a:p>
          <a:p>
            <a:pPr indent="306070" algn="l" defTabSz="685800" fontAlgn="base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8.用擦镜纸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油镜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，二甲苯擦去镜头、标本的油液，再用干的擦镜纸擦。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文本框 99"/>
          <p:cNvSpPr txBox="1"/>
          <p:nvPr/>
        </p:nvSpPr>
        <p:spPr>
          <a:xfrm>
            <a:off x="2164398" y="1376998"/>
            <a:ext cx="6105525" cy="28613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复习思考题</a:t>
            </a:r>
            <a:endParaRPr lang="zh-CN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对图标识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显微镜各部位名称。</a:t>
            </a:r>
            <a:endParaRPr lang="zh-CN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简述</a:t>
            </a:r>
            <a:r>
              <a:rPr 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显微镜使用与保养方法。</a:t>
            </a:r>
            <a:endParaRPr lang="zh-CN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ags/tag1.xml><?xml version="1.0" encoding="utf-8"?>
<p:tagLst xmlns:p="http://schemas.openxmlformats.org/presentationml/2006/main">
  <p:tag name="KSO_WM_SPECIAL_SOURCE" val="bdnull"/>
</p:tagLst>
</file>

<file path=ppt/tags/tag2.xml><?xml version="1.0" encoding="utf-8"?>
<p:tagLst xmlns:p="http://schemas.openxmlformats.org/presentationml/2006/main">
  <p:tag name="KSO_WM_SPECIAL_SOURCE" val="bdnull"/>
</p:tagLst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561</Words>
  <Application>WPS 演示</Application>
  <PresentationFormat>宽屏</PresentationFormat>
  <Paragraphs>45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宋体</vt:lpstr>
      <vt:lpstr>Wingdings</vt:lpstr>
      <vt:lpstr>Calibri</vt:lpstr>
      <vt:lpstr>Tahoma</vt:lpstr>
      <vt:lpstr>黑体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3</cp:revision>
  <dcterms:created xsi:type="dcterms:W3CDTF">2020-11-21T01:38:00Z</dcterms:created>
  <dcterms:modified xsi:type="dcterms:W3CDTF">2020-11-21T07:42:57Z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