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7"/>
  </p:handoutMasterIdLst>
  <p:sldIdLst>
    <p:sldId id="261" r:id="rId2"/>
    <p:sldId id="260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6" r:id="rId12"/>
    <p:sldId id="269" r:id="rId13"/>
    <p:sldId id="270" r:id="rId14"/>
    <p:sldId id="271" r:id="rId15"/>
    <p:sldId id="273" r:id="rId16"/>
    <p:sldId id="272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75" r:id="rId2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2DDAA-B3D8-48BD-B51E-EB42048466FC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C75F4-052C-45F3-8D15-ED8DF32200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197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075" descr="610174_90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317"/>
          <a:stretch/>
        </p:blipFill>
        <p:spPr bwMode="auto">
          <a:xfrm>
            <a:off x="2627784" y="3535602"/>
            <a:ext cx="4513865" cy="312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108693" y="90872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116480" y="2924944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椭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椭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椭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0" name="TextBox 29"/>
          <p:cNvSpPr txBox="1"/>
          <p:nvPr userDrawn="1"/>
        </p:nvSpPr>
        <p:spPr>
          <a:xfrm>
            <a:off x="6525502" y="6457890"/>
            <a:ext cx="2618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广东省高州农业学校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" y="26729"/>
            <a:ext cx="1354058" cy="134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 userDrawn="1"/>
        </p:nvSpPr>
        <p:spPr>
          <a:xfrm>
            <a:off x="6052189" y="26729"/>
            <a:ext cx="3024336" cy="46166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宠物养护与疾病防治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291112" y="6418374"/>
            <a:ext cx="2546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广东省高州农业学校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052189" y="26729"/>
            <a:ext cx="3024336" cy="4616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宠物养护与疾病防治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" y="26729"/>
            <a:ext cx="1354058" cy="134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椭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椭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椭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接连接符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内容占位符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椭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接连接符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2C4276-68BD-4EA0-8D83-20921FFDD090}" type="datetimeFigureOut">
              <a:rPr lang="zh-CN" altLang="en-US" smtClean="0"/>
              <a:t>2020/11/19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907704" y="1700808"/>
            <a:ext cx="6172200" cy="1318298"/>
          </a:xfrm>
        </p:spPr>
        <p:txBody>
          <a:bodyPr>
            <a:normAutofit/>
          </a:bodyPr>
          <a:lstStyle/>
          <a:p>
            <a:pPr algn="ctr"/>
            <a:r>
              <a:rPr lang="zh-CN" altLang="en-US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去势术操作</a:t>
            </a:r>
            <a:endParaRPr lang="zh-CN" altLang="en-US" sz="4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3688" y="675319"/>
            <a:ext cx="52565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200" b="1" dirty="0"/>
              <a:t>项目六  犬猫常用外科手术</a:t>
            </a:r>
            <a:endParaRPr lang="zh-CN" altLang="zh-CN" sz="32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4862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2088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公犬去势术</a:t>
            </a:r>
          </a:p>
        </p:txBody>
      </p:sp>
    </p:spTree>
    <p:extLst>
      <p:ext uri="{BB962C8B-B14F-4D97-AF65-F5344CB8AC3E}">
        <p14:creationId xmlns:p14="http://schemas.microsoft.com/office/powerpoint/2010/main" val="294622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467600" cy="78296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一、适应症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7467600" cy="288032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绝育；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改变公犬的不良习性；如发情时的野外游走、和别的公犬咬斗、尿标记等；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睾丸癌或经治疗无效睾丸炎症；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良性前列腺肥大。</a:t>
            </a:r>
          </a:p>
        </p:txBody>
      </p:sp>
    </p:spTree>
    <p:extLst>
      <p:ext uri="{BB962C8B-B14F-4D97-AF65-F5344CB8AC3E}">
        <p14:creationId xmlns:p14="http://schemas.microsoft.com/office/powerpoint/2010/main" val="313970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二、术前准备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全身检查</a:t>
            </a:r>
            <a:endParaRPr lang="en-US" altLang="zh-CN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体温、脉搏、呼吸等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局部检查</a:t>
            </a:r>
            <a:endParaRPr lang="en-US" altLang="zh-CN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阴囊、睾丸、前列腺、泌尿道有无感染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81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三、麻醉与保定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87208" cy="4873752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全身麻醉。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仰卧保定，两后肢向后外方伸展固定，充分显露阴囊部。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9BDDC99-A9C4-4200-8009-81E89B5C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826658"/>
            <a:ext cx="3166293" cy="37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5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47931A1-C0BF-45E1-9A96-7A72D68D7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四、切口定位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1D5557B-A368-4E1A-9CC6-CB21C692613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阴囊最低部位的阴囊缝迹向前的腹中线上，根据犬只大小及病情做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2-6cm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切口。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9E80872-D3EA-493F-B3AB-FBBBE6925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573016"/>
            <a:ext cx="3888431" cy="27386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68CA7AB-A3C5-4BAF-8C7D-21814DC1C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454" y="3686745"/>
            <a:ext cx="3888431" cy="251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64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BC35E81-C11D-4600-A24B-79D82EE3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显露鞘膜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96D671C-2213-4D29-9DAE-DED7222CE0D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1988840"/>
            <a:ext cx="3322712" cy="204482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两手指将两侧睾丸推挤到阴囊底部，切开皮肤和皮下组织，显露鞘膜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76A24B2-B93B-4093-9FED-990ABC42D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556792"/>
            <a:ext cx="4217268" cy="230415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0A28A8D-D235-45BF-A337-86E260789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100" y="3933056"/>
            <a:ext cx="4217267" cy="26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7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0C909CB-DF57-427B-9BCB-16FEFCAF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7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显露睾丸</a:t>
            </a:r>
            <a:endParaRPr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4E448D7-D80C-41AF-97DB-494246F5514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9512" y="1988840"/>
            <a:ext cx="3528392" cy="384502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左手食指、中指推顶一侧阴囊后方，使睾丸连同鞘膜向切口内突出，并使鞘膜绷紧，切开鞘膜，使睾丸从鞘膜切口内露出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4A4CFC2-EB17-40F5-AD51-13FABDB34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718" y="1294518"/>
            <a:ext cx="4125416" cy="27363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814D172-518F-484D-8A70-CACABD133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718" y="4077072"/>
            <a:ext cx="4221274" cy="23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6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D9AC8A8-B848-47F3-9A9D-C95524045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显露精索</a:t>
            </a:r>
            <a:endParaRPr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761237F-4D51-4F7E-A657-D59BD923F42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106688" cy="4873752"/>
          </a:xfrm>
        </p:spPr>
        <p:txBody>
          <a:bodyPr/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左手抓住睾丸，右手用止血钳夹持附睾尾韧带，并将附睾尾韧带从附睾尾部撕下，右手将睾丸系膜撕开，左手继续牵引睾丸，充分显露精索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5ED08F8-AC52-4861-9952-469C394B8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268761"/>
            <a:ext cx="3814365" cy="24482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4CDDAF6-1C0C-4A12-8462-6B0440A07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3" y="3789040"/>
            <a:ext cx="3814366" cy="26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7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9C5B9C4-28B9-4AE7-B20C-F8A9B0DF79B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9512" y="1844824"/>
            <a:ext cx="3610744" cy="449309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在精索的近心端钳夹第一把止血钳，在第一把止血钳的近睾丸侧的精索上，紧靠第一把止血钳钳夹第二、三把止血钳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xmlns="" id="{81114B70-A5CF-4B4A-A757-513863BAED42}"/>
              </a:ext>
            </a:extLst>
          </p:cNvPr>
          <p:cNvSpPr txBox="1">
            <a:spLocks/>
          </p:cNvSpPr>
          <p:nvPr/>
        </p:nvSpPr>
        <p:spPr>
          <a:xfrm>
            <a:off x="1187624" y="404664"/>
            <a:ext cx="7467600" cy="99412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“三钳法”钳夹精索</a:t>
            </a:r>
            <a:endParaRPr lang="zh-CN" altLang="en-US" sz="36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822B34A-DE73-42D6-87C9-DD91C64FE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556792"/>
            <a:ext cx="3944081" cy="44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8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931224" cy="50611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用可吸收缝线，紧靠第一把止血钳钳夹精索和睾丸动静脉处进行结扎，当结扎线第一个结扣接近打紧时，松去第一把止血钳，并使线结恰好位于第一把止血钳的精索压痕，然后打紧第一个结扣和第二个结扣，完成对精索与睾丸动静脉的结扎，剪去线尾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xmlns="" id="{1D9AC8A8-B848-47F3-9A9D-C95524045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结扎精索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4580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A39480-A43F-4CCC-A9D6-AB17B73C67E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3106688" cy="391703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在第二与第三把止血钳之间切断精索。用镊子夹持少许精索组织，松开第二把止血钳，确认无出血后松镊子，还纳精索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xmlns="" id="{F457BAAC-68F0-4B62-AE15-8CA441AC6CC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7467600" cy="99412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剪断精索</a:t>
            </a:r>
            <a:endParaRPr lang="zh-CN" altLang="en-US" sz="36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9A2663A-CADB-44FE-B78B-DD120DB5B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844824"/>
            <a:ext cx="4195439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8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921638-B401-4B0E-8899-0F11ED1E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51" y="475393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五、术式</a:t>
            </a: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皮肤缝合</a:t>
            </a:r>
            <a:r>
              <a:rPr lang="zh-CN" altLang="en-US" sz="3600" dirty="0"/>
              <a:t/>
            </a:r>
            <a:br>
              <a:rPr lang="zh-CN" altLang="en-US" sz="3600" dirty="0"/>
            </a:br>
            <a:endParaRPr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140BC9E-72A1-4E94-A33F-0377CFA752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3528" y="2154560"/>
            <a:ext cx="2962672" cy="254888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缝合阴囊切口用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好肠线间断缝合皮下组织，用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4~7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号丝线间断缝合皮肤。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1E87B7C-F18E-44E2-8702-F8ED776BF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1974912"/>
            <a:ext cx="3787958" cy="36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94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E349BF-212D-478A-976F-E13E154A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六、术后治疗与护理</a:t>
            </a:r>
            <a:endParaRPr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7AD4770-3BB2-434D-BAE5-1EC3C405FE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39552" y="2348880"/>
            <a:ext cx="7467600" cy="290892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术后阴囊潮红和轻度肿胀，一般不用治疗。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伴有泌尿道感染和阴囊切口有感染倾向者，在去势后应给予抗菌药物治疗。</a:t>
            </a:r>
          </a:p>
        </p:txBody>
      </p:sp>
    </p:spTree>
    <p:extLst>
      <p:ext uri="{BB962C8B-B14F-4D97-AF65-F5344CB8AC3E}">
        <p14:creationId xmlns:p14="http://schemas.microsoft.com/office/powerpoint/2010/main" val="353672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2088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公猫去势术</a:t>
            </a:r>
          </a:p>
        </p:txBody>
      </p:sp>
    </p:spTree>
    <p:extLst>
      <p:ext uri="{BB962C8B-B14F-4D97-AF65-F5344CB8AC3E}">
        <p14:creationId xmlns:p14="http://schemas.microsoft.com/office/powerpoint/2010/main" val="433829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9917E46-403F-466C-B704-4783DA266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4624"/>
            <a:ext cx="7467600" cy="99412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一、适应症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DE2F064-7AD6-4E3E-903D-4190CA25712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2060848"/>
            <a:ext cx="7467600" cy="2880320"/>
          </a:xfrm>
        </p:spPr>
        <p:txBody>
          <a:bodyPr>
            <a:norm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除了绝育和疾病治疗目的外，还可以减少公猫发情时不良行为，如猫在夜间的叫声及到处撒尿等。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术前准备、麻醉及保定与公犬相似。</a:t>
            </a:r>
          </a:p>
        </p:txBody>
      </p:sp>
    </p:spTree>
    <p:extLst>
      <p:ext uri="{BB962C8B-B14F-4D97-AF65-F5344CB8AC3E}">
        <p14:creationId xmlns:p14="http://schemas.microsoft.com/office/powerpoint/2010/main" val="1344502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08F53AA-9CE6-4040-BFC9-74A495B4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8274"/>
            <a:ext cx="7467600" cy="1143000"/>
          </a:xfrm>
        </p:spPr>
        <p:txBody>
          <a:bodyPr/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二、切开定位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A0BF507-4BEC-4F69-8AF7-BF6573AD70F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1560" y="1772816"/>
            <a:ext cx="8208912" cy="208823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距阴囊缝迹一侧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0.5~0.7cm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处平行阴囊缝迹作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1~2cm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皮肤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切口。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睾丸摘除方法及术后护理同公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犬。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C57A607-EC4D-49A9-880E-68D5F59B9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427365"/>
            <a:ext cx="7314778" cy="291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48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584" y="4365104"/>
            <a:ext cx="7467600" cy="1143000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左侧卧保定，阴囊剃毛消毒，可以拔</a:t>
            </a:r>
            <a:r>
              <a:rPr lang="zh-CN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毛或</a:t>
            </a:r>
            <a:r>
              <a:rPr lang="zh-CN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剃毛，拔毛时一定要将阴囊皮肤绷紧再拔毛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4" name="内容占位符 3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4" t="21075" r="18396" b="22069"/>
          <a:stretch>
            <a:fillRect/>
          </a:stretch>
        </p:blipFill>
        <p:spPr bwMode="auto">
          <a:xfrm>
            <a:off x="1763688" y="1268760"/>
            <a:ext cx="4736744" cy="2928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03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547664" y="4437112"/>
            <a:ext cx="6377136" cy="2036840"/>
          </a:xfrm>
        </p:spPr>
        <p:txBody>
          <a:bodyPr>
            <a:normAutofit/>
          </a:bodyPr>
          <a:lstStyle/>
          <a:p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放置创巾或利用浸有新洁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尔液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的纱布自制创巾覆盖整个阴囊</a:t>
            </a:r>
            <a:endParaRPr lang="zh-CN" altLang="en-US" sz="2800" b="1" cap="small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1" t="27058" r="13077" b="16167"/>
          <a:stretch>
            <a:fillRect/>
          </a:stretch>
        </p:blipFill>
        <p:spPr bwMode="auto">
          <a:xfrm>
            <a:off x="1979712" y="1124744"/>
            <a:ext cx="5256584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177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187624" y="4231322"/>
            <a:ext cx="6552728" cy="2242629"/>
          </a:xfrm>
        </p:spPr>
        <p:txBody>
          <a:bodyPr>
            <a:normAutofit/>
          </a:bodyPr>
          <a:lstStyle/>
          <a:p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左手将睾丸挤向阴囊顶部，沿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阴囊中隔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方向偏离中隔</a:t>
            </a:r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～</a:t>
            </a:r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7mm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左右，切开皮肤</a:t>
            </a:r>
            <a:endParaRPr lang="zh-CN" altLang="en-US" sz="2800" b="1" cap="small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980728"/>
            <a:ext cx="4680520" cy="3250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5585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1475656" y="4365104"/>
            <a:ext cx="6449144" cy="2108848"/>
          </a:xfrm>
        </p:spPr>
        <p:txBody>
          <a:bodyPr>
            <a:normAutofit/>
          </a:bodyPr>
          <a:lstStyle/>
          <a:p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挤出睾丸和睾丸鞘膜</a:t>
            </a:r>
            <a:endParaRPr lang="zh-CN" altLang="en-US" sz="2800" b="1" cap="small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8" t="13814" r="8794" b="17067"/>
          <a:stretch>
            <a:fillRect/>
          </a:stretch>
        </p:blipFill>
        <p:spPr bwMode="auto">
          <a:xfrm>
            <a:off x="1691680" y="836712"/>
            <a:ext cx="4752528" cy="3433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966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251520" y="4797152"/>
            <a:ext cx="8640960" cy="1676800"/>
          </a:xfrm>
        </p:spPr>
        <p:txBody>
          <a:bodyPr>
            <a:normAutofit/>
          </a:bodyPr>
          <a:lstStyle/>
          <a:p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分离结缔组织和附睾韧带及总鞘膜</a:t>
            </a:r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用止血钳进行精索自体打结操作</a:t>
            </a:r>
            <a:endParaRPr lang="zh-CN" altLang="en-US" sz="2800" b="1" cap="small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104456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055" y="1733464"/>
            <a:ext cx="4180409" cy="2919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9570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4437112"/>
            <a:ext cx="7467600" cy="2036840"/>
          </a:xfrm>
        </p:spPr>
        <p:txBody>
          <a:bodyPr>
            <a:normAutofit/>
          </a:bodyPr>
          <a:lstStyle/>
          <a:p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剪除睾丸，并用拇指和食指将结扎的精索推紧，确保打结牢固，剪除多余节后精索，还纳阴囊，整理阴囊皮肤，将切口对合整齐，两侧阴囊切口开放</a:t>
            </a:r>
            <a:endParaRPr lang="zh-CN" altLang="en-US" sz="2800" b="1" cap="small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15301"/>
            <a:ext cx="4691206" cy="3369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364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【注意事项】</a:t>
            </a:r>
            <a:b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sz="2800" b="1" cap="small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．自制纱布创巾可提前于新洁尔灭消毒液中浸泡。</a:t>
            </a:r>
          </a:p>
          <a:p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．结扎精索用可吸收缝线或自体打结。</a:t>
            </a:r>
          </a:p>
          <a:p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．结扎尽量在近心端。</a:t>
            </a:r>
          </a:p>
          <a:p>
            <a:r>
              <a:rPr lang="en-US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2800" b="1" cap="small" dirty="0">
                <a:latin typeface="黑体" panose="02010609060101010101" pitchFamily="49" charset="-122"/>
                <a:ea typeface="黑体" panose="02010609060101010101" pitchFamily="49" charset="-122"/>
              </a:rPr>
              <a:t>．修整创缘涂布碘酊，阴囊创口可不缝合。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9744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d67fc157f14ec51972b431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t="4092" r="1905" b="49431"/>
          <a:stretch/>
        </p:blipFill>
        <p:spPr bwMode="auto">
          <a:xfrm>
            <a:off x="683568" y="3802743"/>
            <a:ext cx="7431088" cy="265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284" y="1916832"/>
            <a:ext cx="1485200" cy="1993125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3286804" y="233245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09B3A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谢谢观看</a:t>
            </a:r>
            <a:endParaRPr lang="zh-CN" altLang="en-US" sz="4800" b="1" dirty="0">
              <a:solidFill>
                <a:srgbClr val="09B3AF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80327" y="3371856"/>
            <a:ext cx="416780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2800" dirty="0">
                <a:solidFill>
                  <a:srgbClr val="88988A"/>
                </a:solidFill>
              </a:rPr>
              <a:t>THANKS FOR COMING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89778">
            <a:off x="6372239" y="2216438"/>
            <a:ext cx="1707898" cy="180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5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CCE8C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266</TotalTime>
  <Words>733</Words>
  <Application>Microsoft Office PowerPoint</Application>
  <PresentationFormat>全屏显示(4:3)</PresentationFormat>
  <Paragraphs>56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凸显</vt:lpstr>
      <vt:lpstr>任务1 去势术操作</vt:lpstr>
      <vt:lpstr>公犬去势术</vt:lpstr>
      <vt:lpstr>一、适应症</vt:lpstr>
      <vt:lpstr>二、术前准备</vt:lpstr>
      <vt:lpstr>三、麻醉与保定</vt:lpstr>
      <vt:lpstr>四、切口定位</vt:lpstr>
      <vt:lpstr>五、术式—显露鞘膜</vt:lpstr>
      <vt:lpstr>五、术式—显露睾丸</vt:lpstr>
      <vt:lpstr>五、术式—显露精索</vt:lpstr>
      <vt:lpstr>PowerPoint 演示文稿</vt:lpstr>
      <vt:lpstr>五、术式—结扎精索</vt:lpstr>
      <vt:lpstr>PowerPoint 演示文稿</vt:lpstr>
      <vt:lpstr>五、术式—皮肤缝合 </vt:lpstr>
      <vt:lpstr>六、术后治疗与护理</vt:lpstr>
      <vt:lpstr>公猫去势术</vt:lpstr>
      <vt:lpstr>一、适应症</vt:lpstr>
      <vt:lpstr>二、切开定位</vt:lpstr>
      <vt:lpstr>左侧卧保定，阴囊剃毛消毒，可以拔毛或剃毛，拔毛时一定要将阴囊皮肤绷紧再拔毛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【注意事项】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丁晓</dc:creator>
  <cp:lastModifiedBy>丁晓</cp:lastModifiedBy>
  <cp:revision>21</cp:revision>
  <dcterms:created xsi:type="dcterms:W3CDTF">2020-08-23T01:44:59Z</dcterms:created>
  <dcterms:modified xsi:type="dcterms:W3CDTF">2020-11-19T03:18:26Z</dcterms:modified>
</cp:coreProperties>
</file>