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4" r:id="rId1"/>
    <p:sldMasterId id="2147484188" r:id="rId2"/>
    <p:sldMasterId id="2147484189" r:id="rId3"/>
    <p:sldMasterId id="2147484190" r:id="rId4"/>
    <p:sldMasterId id="2147484191" r:id="rId5"/>
    <p:sldMasterId id="2147484192" r:id="rId6"/>
    <p:sldMasterId id="2147484193" r:id="rId7"/>
    <p:sldMasterId id="2147484194" r:id="rId8"/>
    <p:sldMasterId id="2147484195" r:id="rId9"/>
    <p:sldMasterId id="2147484196" r:id="rId10"/>
    <p:sldMasterId id="2147484197" r:id="rId11"/>
    <p:sldMasterId id="2147484198" r:id="rId12"/>
    <p:sldMasterId id="2147484199" r:id="rId13"/>
    <p:sldMasterId id="2147484200" r:id="rId14"/>
    <p:sldMasterId id="2147484201" r:id="rId15"/>
  </p:sldMasterIdLst>
  <p:notesMasterIdLst>
    <p:notesMasterId r:id="rId35"/>
  </p:notesMasterIdLst>
  <p:sldIdLst>
    <p:sldId id="493" r:id="rId16"/>
    <p:sldId id="624" r:id="rId17"/>
    <p:sldId id="618" r:id="rId18"/>
    <p:sldId id="619" r:id="rId19"/>
    <p:sldId id="620" r:id="rId20"/>
    <p:sldId id="633" r:id="rId21"/>
    <p:sldId id="632" r:id="rId22"/>
    <p:sldId id="626" r:id="rId23"/>
    <p:sldId id="625" r:id="rId24"/>
    <p:sldId id="627" r:id="rId25"/>
    <p:sldId id="635" r:id="rId26"/>
    <p:sldId id="636" r:id="rId27"/>
    <p:sldId id="638" r:id="rId28"/>
    <p:sldId id="622" r:id="rId29"/>
    <p:sldId id="639" r:id="rId30"/>
    <p:sldId id="628" r:id="rId31"/>
    <p:sldId id="533" r:id="rId32"/>
    <p:sldId id="534" r:id="rId33"/>
    <p:sldId id="535" r:id="rId34"/>
  </p:sldIdLst>
  <p:sldSz cx="9144000" cy="6858000" type="screen4x3"/>
  <p:notesSz cx="6888163" cy="9623425"/>
  <p:defaultTextStyle>
    <a:defPPr>
      <a:defRPr lang="fr-FR"/>
    </a:defPPr>
    <a:lvl1pPr algn="l" rtl="0" fontAlgn="base">
      <a:spcBef>
        <a:spcPct val="0"/>
      </a:spcBef>
      <a:spcAft>
        <a:spcPct val="0"/>
      </a:spcAft>
      <a:buFont typeface="Arial" pitchFamily="34" charset="0"/>
      <a:defRPr sz="2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sz="2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sz="2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sz="2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sz="2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>
          <p15:clr>
            <a:srgbClr val="A4A3A4"/>
          </p15:clr>
        </p15:guide>
        <p15:guide id="2" orient="horz" pos="2784">
          <p15:clr>
            <a:srgbClr val="A4A3A4"/>
          </p15:clr>
        </p15:guide>
        <p15:guide id="3" pos="2880">
          <p15:clr>
            <a:srgbClr val="A4A3A4"/>
          </p15:clr>
        </p15:guide>
        <p15:guide id="4" pos="5472">
          <p15:clr>
            <a:srgbClr val="A4A3A4"/>
          </p15:clr>
        </p15:guide>
        <p15:guide id="5" pos="240">
          <p15:clr>
            <a:srgbClr val="A4A3A4"/>
          </p15:clr>
        </p15:guide>
        <p15:guide id="6" pos="30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2E1FF5"/>
    <a:srgbClr val="000000"/>
    <a:srgbClr val="81C9ED"/>
    <a:srgbClr val="D3ECF9"/>
    <a:srgbClr val="FF7D7D"/>
    <a:srgbClr val="DFFF57"/>
    <a:srgbClr val="CC9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64" y="56"/>
      </p:cViewPr>
      <p:guideLst>
        <p:guide orient="horz" pos="1434"/>
        <p:guide orient="horz" pos="2784"/>
        <p:guide pos="2880"/>
        <p:guide pos="5472"/>
        <p:guide pos="240"/>
        <p:guide pos="30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tableStyles" Target="tableStyles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>
                <a:latin typeface="Times New Roman" pitchFamily="18" charset="0"/>
              </a:defRPr>
            </a:lvl1pPr>
          </a:lstStyle>
          <a:p>
            <a:endParaRPr lang="zh-CN" alt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3663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>
                <a:latin typeface="Times New Roman" pitchFamily="18" charset="0"/>
              </a:defRPr>
            </a:lvl1pPr>
          </a:lstStyle>
          <a:p>
            <a:endParaRPr lang="fr-FR" altLang="en-US"/>
          </a:p>
        </p:txBody>
      </p:sp>
      <p:sp>
        <p:nvSpPr>
          <p:cNvPr id="16388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038225" y="722313"/>
            <a:ext cx="4811713" cy="360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9163" y="4570413"/>
            <a:ext cx="5049837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>
                <a:latin typeface="Times New Roman" pitchFamily="18" charset="0"/>
              </a:defRPr>
            </a:lvl1pPr>
          </a:lstStyle>
          <a:p>
            <a:endParaRPr lang="fr-FR" alt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3663" y="9142413"/>
            <a:ext cx="29845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>
                <a:latin typeface="Times New Roman" pitchFamily="18" charset="0"/>
              </a:defRPr>
            </a:lvl1pPr>
          </a:lstStyle>
          <a:p>
            <a:fld id="{FFC11A75-E9C0-4FA5-BB4B-7827C173BCFC}" type="slidenum">
              <a:rPr lang="zh-CN" altLang="en-US"/>
              <a:pPr/>
              <a:t>‹#›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560316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3D8014-87AC-4668-A361-A832AC4283B8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255940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C18248-320F-4CF2-8E28-CFFF786DEFA2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854371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E9CA8D-495E-43BE-89FB-B6DE1ACDE0B4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774763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7CBDE1-05B8-457E-94F4-7AD070A3AF25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045402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7CBDE1-05B8-457E-94F4-7AD070A3AF25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8632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B27405-4A8E-47F0-8BB8-7B68BC426D14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5AF377-097F-4800-A5B6-3DB965074103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773F4D-3DAC-42DB-B0A6-33C3DAAAF5BC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256E0-1DA3-4A11-8892-A29F27394962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EC6094-69AC-411E-8725-3170EC9D91C0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DFD7B-8544-468A-ACFD-E10315A00C9E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F4885F-85EE-45D3-BE09-2E5F0CE30CFB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00911-50B1-446E-8FE3-541689A03DEF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17E2B6-09CD-4895-9C9C-4FFC7F28AEF5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78BD3-3D01-47A1-A9CA-847B48BB9C5D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218B91-EC91-40D2-8C70-272809362236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0BDCC-EADE-4E49-B4DC-5D059FC18015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8C264C-B502-45DF-9B5A-41C204F657CF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BE6A7-C061-4EBE-B4A3-F1BCBFF0E460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D24D8D-6CF9-4580-B649-7B697F91C57B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404FF-19CB-4A26-AE11-5CB613C7CFDA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6EB059-714F-45F9-9DE7-4866F66909F3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5C019-8B45-4AAB-AB56-A1247DCC2992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47AE6A-7F4F-46CE-8454-1384BA2D613E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D3E021-4F4C-4CAC-A790-39B87202FAD9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153F97-F09C-4AF2-AAC3-856C843E3791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A5AD0-9CA2-4CE8-BCC0-772A7A006FAB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2D7CEE7-DD05-4E83-9A3E-1B181DFCA3C4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5B5E953-C863-4CE9-A177-33630BDC1044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A6E4E27-C245-4DF1-887B-E3A9AFF743E7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76B5FA4-C010-4659-AA83-1693A77A2B35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77025" y="1600200"/>
            <a:ext cx="2071688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674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18" Type="http://schemas.openxmlformats.org/officeDocument/2006/relationships/image" Target="../media/image4.emf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15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theme" Target="../theme/theme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  <p:pic>
        <p:nvPicPr>
          <p:cNvPr id="1028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0246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0247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1" r:id="rId1"/>
    <p:sldLayoutId id="2147484302" r:id="rId2"/>
    <p:sldLayoutId id="2147484303" r:id="rId3"/>
    <p:sldLayoutId id="2147484304" r:id="rId4"/>
    <p:sldLayoutId id="2147484305" r:id="rId5"/>
    <p:sldLayoutId id="2147484306" r:id="rId6"/>
    <p:sldLayoutId id="2147484307" r:id="rId7"/>
    <p:sldLayoutId id="2147484308" r:id="rId8"/>
    <p:sldLayoutId id="2147484309" r:id="rId9"/>
    <p:sldLayoutId id="2147484310" r:id="rId10"/>
    <p:sldLayoutId id="2147484311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1270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1271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2294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2295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3" r:id="rId1"/>
    <p:sldLayoutId id="2147484324" r:id="rId2"/>
    <p:sldLayoutId id="2147484325" r:id="rId3"/>
    <p:sldLayoutId id="2147484326" r:id="rId4"/>
    <p:sldLayoutId id="2147484327" r:id="rId5"/>
    <p:sldLayoutId id="2147484328" r:id="rId6"/>
    <p:sldLayoutId id="2147484329" r:id="rId7"/>
    <p:sldLayoutId id="2147484330" r:id="rId8"/>
    <p:sldLayoutId id="2147484331" r:id="rId9"/>
    <p:sldLayoutId id="2147484332" r:id="rId10"/>
    <p:sldLayoutId id="2147484333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3318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3319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4" r:id="rId1"/>
    <p:sldLayoutId id="2147484335" r:id="rId2"/>
    <p:sldLayoutId id="2147484336" r:id="rId3"/>
    <p:sldLayoutId id="2147484337" r:id="rId4"/>
    <p:sldLayoutId id="2147484338" r:id="rId5"/>
    <p:sldLayoutId id="2147484339" r:id="rId6"/>
    <p:sldLayoutId id="2147484340" r:id="rId7"/>
    <p:sldLayoutId id="2147484341" r:id="rId8"/>
    <p:sldLayoutId id="2147484342" r:id="rId9"/>
    <p:sldLayoutId id="2147484343" r:id="rId10"/>
    <p:sldLayoutId id="2147484344" r:id="rId11"/>
  </p:sldLayoutIdLst>
  <p:transition spd="slow">
    <p:randomBar dir="vert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4342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4343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>单击此处编辑母版标题样式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>单击此处编辑母版文本样式</a:t>
            </a:r>
          </a:p>
          <a:p>
            <a:pPr lvl="1"/>
            <a:r>
              <a:rPr lang="zh-CN" altLang="fr-FR" smtClean="0"/>
              <a:t>第二级</a:t>
            </a:r>
          </a:p>
          <a:p>
            <a:pPr lvl="2"/>
            <a:r>
              <a:rPr lang="zh-CN" altLang="fr-FR" smtClean="0"/>
              <a:t>第三级</a:t>
            </a:r>
          </a:p>
          <a:p>
            <a:pPr lvl="3"/>
            <a:r>
              <a:rPr lang="zh-CN" altLang="fr-FR" smtClean="0"/>
              <a:t>第四级</a:t>
            </a:r>
          </a:p>
          <a:p>
            <a:pPr lvl="4"/>
            <a:r>
              <a:rPr lang="zh-CN" altLang="fr-FR" smtClean="0"/>
              <a:t>第五级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1840264-A8E2-4D7E-BB4B-BDDEA287392B}" type="datetimeFigureOut">
              <a:rPr lang="zh-CN" altLang="en-US"/>
              <a:pPr/>
              <a:t>2021/10/17</a:t>
            </a:fld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C81E7C9-83CA-481F-8796-E652F05DF69A}" type="slidenum">
              <a:rPr lang="zh-CN" altLang="en-US"/>
              <a:pPr/>
              <a:t>‹#›</a:t>
            </a:fld>
            <a:endParaRPr lang="en-US"/>
          </a:p>
        </p:txBody>
      </p:sp>
      <p:pic>
        <p:nvPicPr>
          <p:cNvPr id="15367" name="Picture 52" descr="CourbeRougeMailNSA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53" descr="Master courbe NSA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图片 1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15371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  <p:sldLayoutId id="2147484367" r:id="rId12"/>
    <p:sldLayoutId id="2147484368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2054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2055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3078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3079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4102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4103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5126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5127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6" r:id="rId1"/>
    <p:sldLayoutId id="2147484247" r:id="rId2"/>
    <p:sldLayoutId id="2147484248" r:id="rId3"/>
    <p:sldLayoutId id="2147484249" r:id="rId4"/>
    <p:sldLayoutId id="2147484250" r:id="rId5"/>
    <p:sldLayoutId id="2147484251" r:id="rId6"/>
    <p:sldLayoutId id="2147484252" r:id="rId7"/>
    <p:sldLayoutId id="2147484253" r:id="rId8"/>
    <p:sldLayoutId id="2147484254" r:id="rId9"/>
    <p:sldLayoutId id="2147484255" r:id="rId10"/>
    <p:sldLayoutId id="2147484256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6150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6151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7" r:id="rId1"/>
    <p:sldLayoutId id="2147484258" r:id="rId2"/>
    <p:sldLayoutId id="2147484259" r:id="rId3"/>
    <p:sldLayoutId id="2147484260" r:id="rId4"/>
    <p:sldLayoutId id="2147484261" r:id="rId5"/>
    <p:sldLayoutId id="2147484262" r:id="rId6"/>
    <p:sldLayoutId id="2147484263" r:id="rId7"/>
    <p:sldLayoutId id="2147484264" r:id="rId8"/>
    <p:sldLayoutId id="2147484265" r:id="rId9"/>
    <p:sldLayoutId id="2147484266" r:id="rId10"/>
    <p:sldLayoutId id="2147484267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7174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7175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  <p:sldLayoutId id="2147484269" r:id="rId2"/>
    <p:sldLayoutId id="2147484270" r:id="rId3"/>
    <p:sldLayoutId id="2147484271" r:id="rId4"/>
    <p:sldLayoutId id="2147484272" r:id="rId5"/>
    <p:sldLayoutId id="2147484273" r:id="rId6"/>
    <p:sldLayoutId id="2147484274" r:id="rId7"/>
    <p:sldLayoutId id="2147484275" r:id="rId8"/>
    <p:sldLayoutId id="2147484276" r:id="rId9"/>
    <p:sldLayoutId id="2147484277" r:id="rId10"/>
    <p:sldLayoutId id="2147484278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8198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8199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  <p:sldLayoutId id="2147484288" r:id="rId10"/>
    <p:sldLayoutId id="2147484289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2" descr="CourbeRougeMailNS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332413"/>
            <a:ext cx="9144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53" descr="Master courbe NSA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图片 1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072188"/>
            <a:ext cx="2328863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矩形 9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9222" name="矩形 6"/>
          <p:cNvSpPr>
            <a:spLocks noChangeArrowheads="1"/>
          </p:cNvSpPr>
          <p:nvPr userDrawn="1"/>
        </p:nvSpPr>
        <p:spPr bwMode="auto">
          <a:xfrm>
            <a:off x="142875" y="6407150"/>
            <a:ext cx="296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 b="1" i="1">
                <a:solidFill>
                  <a:srgbClr val="C00000"/>
                </a:solidFill>
              </a:rPr>
              <a:t>欧维力生</a:t>
            </a:r>
            <a:r>
              <a:rPr lang="en-US" sz="1400" b="1" i="1">
                <a:solidFill>
                  <a:srgbClr val="C00000"/>
                </a:solidFill>
              </a:rPr>
              <a:t>(</a:t>
            </a:r>
            <a:r>
              <a:rPr lang="zh-CN" altLang="en-US" sz="1400" b="1" i="1">
                <a:solidFill>
                  <a:srgbClr val="C00000"/>
                </a:solidFill>
              </a:rPr>
              <a:t>山东</a:t>
            </a:r>
            <a:r>
              <a:rPr lang="en-US" sz="1400" b="1" i="1">
                <a:solidFill>
                  <a:srgbClr val="C00000"/>
                </a:solidFill>
              </a:rPr>
              <a:t>)</a:t>
            </a:r>
            <a:r>
              <a:rPr lang="zh-CN" altLang="en-US" sz="1400" b="1" i="1">
                <a:solidFill>
                  <a:srgbClr val="C00000"/>
                </a:solidFill>
              </a:rPr>
              <a:t>动物营养品有限公司</a:t>
            </a:r>
          </a:p>
        </p:txBody>
      </p:sp>
      <p:sp>
        <p:nvSpPr>
          <p:cNvPr id="9223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843213"/>
            <a:ext cx="7777163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fr-FR" smtClean="0"/>
              <a:t/>
            </a:r>
            <a:br>
              <a:rPr lang="zh-CN" altLang="fr-FR" smtClean="0"/>
            </a:br>
            <a:r>
              <a:rPr lang="fr-FR" altLang="zh-CN" smtClean="0"/>
              <a:t>Sales report- (      )</a:t>
            </a:r>
            <a:br>
              <a:rPr lang="fr-FR" altLang="zh-CN" smtClean="0"/>
            </a:br>
            <a:r>
              <a:rPr lang="fr-FR" altLang="zh-CN" smtClean="0"/>
              <a:t>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0" r:id="rId1"/>
    <p:sldLayoutId id="2147484291" r:id="rId2"/>
    <p:sldLayoutId id="2147484292" r:id="rId3"/>
    <p:sldLayoutId id="2147484293" r:id="rId4"/>
    <p:sldLayoutId id="2147484294" r:id="rId5"/>
    <p:sldLayoutId id="2147484295" r:id="rId6"/>
    <p:sldLayoutId id="2147484296" r:id="rId7"/>
    <p:sldLayoutId id="2147484297" r:id="rId8"/>
    <p:sldLayoutId id="2147484298" r:id="rId9"/>
    <p:sldLayoutId id="2147484299" r:id="rId10"/>
    <p:sldLayoutId id="2147484300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A4341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916832"/>
            <a:ext cx="7772400" cy="2016125"/>
          </a:xfrm>
        </p:spPr>
        <p:txBody>
          <a:bodyPr/>
          <a:lstStyle/>
          <a:p>
            <a:r>
              <a:rPr lang="zh-CN" altLang="en-US" sz="4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项目四 育成鸡</a:t>
            </a:r>
            <a:r>
              <a:rPr lang="zh-CN" altLang="fr-FR" sz="48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饲养</a:t>
            </a:r>
            <a:r>
              <a:rPr lang="zh-CN" altLang="fr-FR" sz="4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管理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071688" y="4191000"/>
            <a:ext cx="5327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ea typeface="华文中宋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778098"/>
          </a:xfrm>
        </p:spPr>
        <p:txBody>
          <a:bodyPr/>
          <a:lstStyle/>
          <a:p>
            <a:pPr algn="l"/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四、</a:t>
            </a:r>
            <a:r>
              <a:rPr lang="zh-CN" altLang="en-US" sz="32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育成鸡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的管理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indent="0">
              <a:lnSpc>
                <a:spcPts val="4500"/>
              </a:lnSpc>
              <a:buNone/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（一）前期管理</a:t>
            </a:r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  <a:p>
            <a:pPr marL="0" indent="0">
              <a:lnSpc>
                <a:spcPts val="4500"/>
              </a:lnSpc>
              <a:buNone/>
            </a:pPr>
            <a:r>
              <a:rPr lang="en-US" altLang="zh-CN" sz="2800" b="1" dirty="0" smtClean="0"/>
              <a:t>1.</a:t>
            </a:r>
            <a:r>
              <a:rPr lang="zh-CN" altLang="zh-CN" sz="2800" b="1" dirty="0" smtClean="0"/>
              <a:t>转群</a:t>
            </a:r>
            <a:endParaRPr lang="en-US" altLang="zh-CN" sz="2800" b="1" dirty="0" smtClean="0"/>
          </a:p>
          <a:p>
            <a:pPr marL="0" indent="0">
              <a:lnSpc>
                <a:spcPts val="4500"/>
              </a:lnSpc>
              <a:buNone/>
            </a:pP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雏鸡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满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周龄后，从育雏舍转入育成鸡舍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zh-CN" sz="2800" b="1" dirty="0">
                <a:solidFill>
                  <a:srgbClr val="FF0000"/>
                </a:solidFill>
              </a:rPr>
              <a:t>注意事项</a:t>
            </a:r>
            <a:r>
              <a:rPr lang="zh-CN" altLang="zh-CN" sz="2800" b="1" dirty="0" smtClean="0">
                <a:solidFill>
                  <a:srgbClr val="FF0000"/>
                </a:solidFill>
              </a:rPr>
              <a:t>：</a:t>
            </a:r>
            <a:endParaRPr lang="en-US" altLang="zh-CN" sz="2800" dirty="0" smtClean="0"/>
          </a:p>
          <a:p>
            <a:pPr>
              <a:buFont typeface="Wingdings" pitchFamily="2" charset="2"/>
              <a:buChar char="ü"/>
            </a:pP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转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群前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6~8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小时应停料；</a:t>
            </a:r>
          </a:p>
          <a:p>
            <a:pPr>
              <a:buFont typeface="Wingdings" pitchFamily="2" charset="2"/>
              <a:buChar char="ü"/>
            </a:pP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转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群前后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2~3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天饲料中各种维生素的剂量应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加倍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转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群前后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7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天内不要进行预防免疫和断喙，以免造成双重应激；</a:t>
            </a:r>
          </a:p>
          <a:p>
            <a:pPr marL="0" indent="0">
              <a:lnSpc>
                <a:spcPts val="4500"/>
              </a:lnSpc>
              <a:buNone/>
            </a:pPr>
            <a:endParaRPr lang="zh-CN" altLang="zh-CN" sz="280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5256584"/>
          </a:xfrm>
        </p:spPr>
        <p:txBody>
          <a:bodyPr/>
          <a:lstStyle/>
          <a:p>
            <a:pPr marL="0" indent="0">
              <a:buNone/>
            </a:pPr>
            <a:r>
              <a:rPr lang="zh-CN" altLang="zh-CN" sz="2000" dirty="0"/>
              <a:t>注意事项：</a:t>
            </a:r>
          </a:p>
          <a:p>
            <a:r>
              <a:rPr lang="zh-CN" altLang="zh-CN" sz="2000" dirty="0"/>
              <a:t>（</a:t>
            </a:r>
            <a:r>
              <a:rPr lang="en-US" altLang="zh-CN" sz="2000" dirty="0"/>
              <a:t>1</a:t>
            </a:r>
            <a:r>
              <a:rPr lang="zh-CN" altLang="zh-CN" sz="2000" dirty="0"/>
              <a:t>）在转群前必须对育成舍及器具进行彻底的检修和清晰消毒；</a:t>
            </a:r>
          </a:p>
          <a:p>
            <a:r>
              <a:rPr lang="zh-CN" altLang="zh-CN" sz="2000" dirty="0"/>
              <a:t>（</a:t>
            </a:r>
            <a:r>
              <a:rPr lang="en-US" altLang="zh-CN" sz="2000" dirty="0"/>
              <a:t>2</a:t>
            </a:r>
            <a:r>
              <a:rPr lang="zh-CN" altLang="zh-CN" sz="2000" dirty="0"/>
              <a:t>）转群前</a:t>
            </a:r>
            <a:r>
              <a:rPr lang="en-US" altLang="zh-CN" sz="2000" dirty="0"/>
              <a:t>6~8</a:t>
            </a:r>
            <a:r>
              <a:rPr lang="zh-CN" altLang="zh-CN" sz="2000" dirty="0"/>
              <a:t>小时应停料；</a:t>
            </a:r>
          </a:p>
          <a:p>
            <a:r>
              <a:rPr lang="zh-CN" altLang="zh-CN" sz="2000" dirty="0"/>
              <a:t>（</a:t>
            </a:r>
            <a:r>
              <a:rPr lang="en-US" altLang="zh-CN" sz="2000" dirty="0"/>
              <a:t>3</a:t>
            </a:r>
            <a:r>
              <a:rPr lang="zh-CN" altLang="zh-CN" sz="2000" dirty="0"/>
              <a:t>）转群前后</a:t>
            </a:r>
            <a:r>
              <a:rPr lang="en-US" altLang="zh-CN" sz="2000" dirty="0"/>
              <a:t>2~3</a:t>
            </a:r>
            <a:r>
              <a:rPr lang="zh-CN" altLang="zh-CN" sz="2000" dirty="0"/>
              <a:t>天饲料中各种维生素的剂量应加倍，转群的当天应给予</a:t>
            </a:r>
            <a:r>
              <a:rPr lang="en-US" altLang="zh-CN" sz="2000" dirty="0"/>
              <a:t>24</a:t>
            </a:r>
            <a:r>
              <a:rPr lang="zh-CN" altLang="zh-CN" sz="2000" dirty="0"/>
              <a:t>小时的光照，以便鸡熟悉环境，充分采食和饮水；</a:t>
            </a:r>
          </a:p>
          <a:p>
            <a:r>
              <a:rPr lang="zh-CN" altLang="zh-CN" sz="2000" dirty="0"/>
              <a:t>（</a:t>
            </a:r>
            <a:r>
              <a:rPr lang="en-US" altLang="zh-CN" sz="2000" dirty="0"/>
              <a:t>4</a:t>
            </a:r>
            <a:r>
              <a:rPr lang="zh-CN" altLang="zh-CN" sz="2000" dirty="0"/>
              <a:t>）转群前后</a:t>
            </a:r>
            <a:r>
              <a:rPr lang="en-US" altLang="zh-CN" sz="2000" dirty="0"/>
              <a:t>7</a:t>
            </a:r>
            <a:r>
              <a:rPr lang="zh-CN" altLang="zh-CN" sz="2000" dirty="0"/>
              <a:t>天内不要进行预防免疫和断喙，以免造成双重应激；</a:t>
            </a:r>
          </a:p>
          <a:p>
            <a:r>
              <a:rPr lang="zh-CN" altLang="zh-CN" sz="2000" dirty="0"/>
              <a:t>（</a:t>
            </a:r>
            <a:r>
              <a:rPr lang="en-US" altLang="zh-CN" sz="2000" dirty="0"/>
              <a:t>5</a:t>
            </a:r>
            <a:r>
              <a:rPr lang="zh-CN" altLang="zh-CN" sz="2000" dirty="0"/>
              <a:t>）转群的同时淘汰不符合标准的鸡；</a:t>
            </a:r>
          </a:p>
          <a:p>
            <a:r>
              <a:rPr lang="zh-CN" altLang="zh-CN" sz="2000" dirty="0"/>
              <a:t>（</a:t>
            </a:r>
            <a:r>
              <a:rPr lang="en-US" altLang="zh-CN" sz="2000" dirty="0"/>
              <a:t>6</a:t>
            </a:r>
            <a:r>
              <a:rPr lang="zh-CN" altLang="zh-CN" sz="2000" dirty="0"/>
              <a:t>）转群的时间应选择在气温不冷不热的时间，如夏季应在清晨或傍晚，冬季应在中午进行；</a:t>
            </a:r>
          </a:p>
          <a:p>
            <a:r>
              <a:rPr lang="zh-CN" altLang="zh-CN" sz="2000" dirty="0"/>
              <a:t>（</a:t>
            </a:r>
            <a:r>
              <a:rPr lang="en-US" altLang="zh-CN" sz="2000" dirty="0"/>
              <a:t>7</a:t>
            </a:r>
            <a:r>
              <a:rPr lang="zh-CN" altLang="zh-CN" sz="2000" dirty="0"/>
              <a:t>）冬季转群前育成舍应预热，使育雏舍与育成舍温度大致相同；</a:t>
            </a:r>
          </a:p>
          <a:p>
            <a:r>
              <a:rPr lang="zh-CN" altLang="zh-CN" sz="2000" dirty="0"/>
              <a:t>（</a:t>
            </a:r>
            <a:r>
              <a:rPr lang="en-US" altLang="zh-CN" sz="2000" dirty="0"/>
              <a:t>8</a:t>
            </a:r>
            <a:r>
              <a:rPr lang="zh-CN" altLang="zh-CN" sz="2000" dirty="0"/>
              <a:t>）转群后要观察鸡的动态，刚转群时，鸡可能拉白色粪便，以后逐渐转为正常</a:t>
            </a:r>
            <a:r>
              <a:rPr lang="zh-CN" altLang="zh-CN" sz="2000" dirty="0" smtClean="0"/>
              <a:t>。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3426704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476672"/>
            <a:ext cx="8229600" cy="5832648"/>
          </a:xfrm>
        </p:spPr>
        <p:txBody>
          <a:bodyPr/>
          <a:lstStyle/>
          <a:p>
            <a:pPr marL="0" indent="0">
              <a:lnSpc>
                <a:spcPts val="4500"/>
              </a:lnSpc>
              <a:buNone/>
            </a:pPr>
            <a:r>
              <a:rPr lang="en-US" altLang="zh-CN" sz="2800" b="1" dirty="0"/>
              <a:t>2.</a:t>
            </a:r>
            <a:r>
              <a:rPr lang="zh-CN" altLang="zh-CN" sz="2800" b="1" dirty="0"/>
              <a:t>转料</a:t>
            </a:r>
          </a:p>
          <a:p>
            <a:pPr marL="0" indent="0">
              <a:lnSpc>
                <a:spcPts val="4500"/>
              </a:lnSpc>
              <a:buNone/>
            </a:pP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转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料不能突然进行，要逐渐更换，而且要将两种料搅拌均匀后，使鸡感觉不到饲料的改变，方法为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zh-CN" altLang="en-US" sz="2800" b="1" dirty="0" smtClean="0">
                <a:solidFill>
                  <a:srgbClr val="2E1FF5"/>
                </a:solidFill>
                <a:latin typeface="华文楷体" pitchFamily="2" charset="-122"/>
                <a:ea typeface="华文楷体" pitchFamily="2" charset="-122"/>
              </a:rPr>
              <a:t>可采用五五过渡，混合一周；</a:t>
            </a:r>
            <a:endParaRPr lang="en-US" altLang="zh-CN" sz="2800" b="1" dirty="0" smtClean="0">
              <a:solidFill>
                <a:srgbClr val="2E1FF5"/>
              </a:solidFill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ts val="4500"/>
              </a:lnSpc>
              <a:buNone/>
            </a:pPr>
            <a:r>
              <a:rPr lang="zh-CN" altLang="en-US" sz="2800" b="1" dirty="0" smtClean="0">
                <a:solidFill>
                  <a:srgbClr val="2E1FF5"/>
                </a:solidFill>
                <a:latin typeface="华文楷体" pitchFamily="2" charset="-122"/>
                <a:ea typeface="华文楷体" pitchFamily="2" charset="-122"/>
              </a:rPr>
              <a:t>可采用一周三、七过渡，一周五五过渡。</a:t>
            </a:r>
            <a:endParaRPr lang="en-US" altLang="zh-CN" sz="2800" b="1" dirty="0" smtClean="0">
              <a:solidFill>
                <a:srgbClr val="2E1FF5"/>
              </a:solidFill>
              <a:latin typeface="华文楷体" pitchFamily="2" charset="-122"/>
              <a:ea typeface="华文楷体" pitchFamily="2" charset="-122"/>
            </a:endParaRPr>
          </a:p>
          <a:p>
            <a:pPr marL="0" indent="0">
              <a:buNone/>
            </a:pPr>
            <a:r>
              <a:rPr lang="en-US" altLang="zh-CN" sz="2800" b="1" dirty="0" smtClean="0"/>
              <a:t>3.</a:t>
            </a:r>
            <a:r>
              <a:rPr lang="zh-CN" altLang="zh-CN" sz="2800" b="1" dirty="0"/>
              <a:t>整理鸡群：</a:t>
            </a:r>
            <a:endParaRPr lang="en-US" altLang="zh-CN" sz="2800" b="1" dirty="0"/>
          </a:p>
          <a:p>
            <a:pPr marL="0" indent="0">
              <a:buNone/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        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在育成前期按照体重大、小、强、弱分群，不同群饲养管理方法也不相同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1113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688632"/>
          </a:xfrm>
        </p:spPr>
        <p:txBody>
          <a:bodyPr/>
          <a:lstStyle/>
          <a:p>
            <a:pPr marL="0" indent="0">
              <a:lnSpc>
                <a:spcPts val="4500"/>
              </a:lnSpc>
              <a:buNone/>
            </a:pPr>
            <a:r>
              <a:rPr lang="zh-CN" altLang="zh-CN" sz="2800" b="1" dirty="0">
                <a:latin typeface="黑体" pitchFamily="49" charset="-122"/>
                <a:ea typeface="黑体" pitchFamily="49" charset="-122"/>
              </a:rPr>
              <a:t>（二）日常</a:t>
            </a:r>
            <a:r>
              <a:rPr lang="zh-CN" altLang="zh-CN" sz="2800" b="1" dirty="0" smtClean="0">
                <a:latin typeface="黑体" pitchFamily="49" charset="-122"/>
                <a:ea typeface="黑体" pitchFamily="49" charset="-122"/>
              </a:rPr>
              <a:t>管理</a:t>
            </a:r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  <a:p>
            <a:pPr marL="0" indent="0">
              <a:lnSpc>
                <a:spcPts val="4500"/>
              </a:lnSpc>
              <a:buNone/>
            </a:pP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光照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45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光照是影响性成熟的重要因素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500"/>
              </a:lnSpc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育成鸡的光照管理总原则：</a:t>
            </a:r>
            <a:endParaRPr lang="en-US" altLang="zh-CN" sz="2800" b="1" dirty="0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4500"/>
              </a:lnSpc>
              <a:buNone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光照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时数应由长变短，或者保持恒定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，光照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长度不能增加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，光照强度应由强变弱。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500"/>
              </a:lnSpc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原因：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光照是促进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鸡体生殖系统发育的重要因素，提高光照长度，使鸡群过早的出现性成熟。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500"/>
              </a:lnSpc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育成期的光照恒定为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8-11h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marL="0" indent="0">
              <a:lnSpc>
                <a:spcPts val="4500"/>
              </a:lnSpc>
              <a:buNone/>
            </a:pPr>
            <a:endParaRPr lang="zh-CN" altLang="zh-CN" sz="2800" b="1" dirty="0">
              <a:latin typeface="黑体" pitchFamily="49" charset="-122"/>
              <a:ea typeface="黑体" pitchFamily="49" charset="-12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0990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1" name="Line 7"/>
          <p:cNvSpPr>
            <a:spLocks noChangeShapeType="1"/>
          </p:cNvSpPr>
          <p:nvPr/>
        </p:nvSpPr>
        <p:spPr bwMode="auto">
          <a:xfrm>
            <a:off x="250825" y="765175"/>
            <a:ext cx="0" cy="71438"/>
          </a:xfrm>
          <a:prstGeom prst="line">
            <a:avLst/>
          </a:prstGeom>
          <a:noFill/>
          <a:ln w="3175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8552" name="Text Box 8"/>
          <p:cNvSpPr txBox="1">
            <a:spLocks noChangeArrowheads="1"/>
          </p:cNvSpPr>
          <p:nvPr/>
        </p:nvSpPr>
        <p:spPr bwMode="auto">
          <a:xfrm>
            <a:off x="179512" y="188640"/>
            <a:ext cx="8785100" cy="298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  <a:spcBef>
                <a:spcPct val="20000"/>
              </a:spcBef>
            </a:pP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环境及疫病预防</a:t>
            </a: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保持舍内空气清新、环境干燥卫生、饲槽饮水器卫生、做好免疫（鸡瘟和禽流感）工作。</a:t>
            </a:r>
          </a:p>
          <a:p>
            <a:pPr>
              <a:lnSpc>
                <a:spcPts val="4500"/>
              </a:lnSpc>
              <a:spcBef>
                <a:spcPct val="20000"/>
              </a:spcBef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观察鸡群   发现问题及时解决。</a:t>
            </a:r>
          </a:p>
          <a:p>
            <a:pPr>
              <a:lnSpc>
                <a:spcPts val="4500"/>
              </a:lnSpc>
              <a:spcBef>
                <a:spcPct val="20000"/>
              </a:spcBef>
            </a:pP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4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控制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性成熟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Picture 2" descr="http://www.danji.com.cn/uploads/allimg/101115/1Z2092229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175612"/>
            <a:ext cx="432048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dan.danji.com.cn/uploads/allimg/110528/0Z2223V7-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212976"/>
            <a:ext cx="3744416" cy="2808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2" name="Text Box 8"/>
          <p:cNvSpPr txBox="1">
            <a:spLocks noChangeArrowheads="1"/>
          </p:cNvSpPr>
          <p:nvPr/>
        </p:nvSpPr>
        <p:spPr bwMode="auto">
          <a:xfrm>
            <a:off x="179512" y="332656"/>
            <a:ext cx="8785100" cy="2349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  <a:spcBef>
                <a:spcPct val="20000"/>
              </a:spcBef>
            </a:pP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5.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提高体重整齐度</a:t>
            </a: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）定期称重，调整饲喂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量（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）调整饲养密度</a:t>
            </a:r>
          </a:p>
          <a:p>
            <a:pPr>
              <a:spcBef>
                <a:spcPct val="30000"/>
              </a:spcBef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）保证每只鸡均匀采食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）及时合理地调整鸡群</a:t>
            </a:r>
          </a:p>
          <a:p>
            <a:pPr>
              <a:spcBef>
                <a:spcPct val="30000"/>
              </a:spcBef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）做好日常工作记录</a:t>
            </a:r>
          </a:p>
        </p:txBody>
      </p:sp>
    </p:spTree>
    <p:extLst>
      <p:ext uri="{BB962C8B-B14F-4D97-AF65-F5344CB8AC3E}">
        <p14:creationId xmlns:p14="http://schemas.microsoft.com/office/powerpoint/2010/main" val="16198803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548680"/>
            <a:ext cx="8229600" cy="4680520"/>
          </a:xfrm>
        </p:spPr>
        <p:txBody>
          <a:bodyPr/>
          <a:lstStyle/>
          <a:p>
            <a:pPr marL="0" indent="0">
              <a:lnSpc>
                <a:spcPts val="4500"/>
              </a:lnSpc>
              <a:buNone/>
            </a:pPr>
            <a:r>
              <a:rPr lang="en-US" altLang="zh-CN" b="1" dirty="0" smtClean="0">
                <a:latin typeface="黑体" pitchFamily="49" charset="-122"/>
                <a:ea typeface="黑体" pitchFamily="49" charset="-122"/>
              </a:rPr>
              <a:t>6.</a:t>
            </a:r>
            <a:r>
              <a:rPr lang="zh-CN" altLang="en-US" sz="2800" b="1" kern="1200" dirty="0" smtClean="0">
                <a:latin typeface="黑体" pitchFamily="49" charset="-122"/>
                <a:ea typeface="黑体" pitchFamily="49" charset="-122"/>
              </a:rPr>
              <a:t>及时</a:t>
            </a:r>
            <a:r>
              <a:rPr lang="zh-CN" altLang="en-US" sz="2800" b="1" kern="1200" dirty="0">
                <a:latin typeface="黑体" pitchFamily="49" charset="-122"/>
                <a:ea typeface="黑体" pitchFamily="49" charset="-122"/>
              </a:rPr>
              <a:t>转群</a:t>
            </a:r>
            <a:endParaRPr lang="en-US" altLang="zh-CN" sz="2800" b="1" kern="1200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39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育成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鸡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周龄时就应及时转入产蛋鸡舍进行产蛋鸡阶段的饲养管理。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9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最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迟不超过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20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周</a:t>
            </a:r>
            <a:endParaRPr lang="en-US" altLang="zh-CN" sz="2800" b="1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39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注意：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对不能及时转群的育成鸡，仍应按育成鸡</a:t>
            </a:r>
            <a:r>
              <a:rPr lang="en-US" altLang="zh-CN" sz="2800" b="1" dirty="0" smtClean="0">
                <a:latin typeface="楷体" pitchFamily="49" charset="-122"/>
                <a:ea typeface="楷体" pitchFamily="49" charset="-122"/>
              </a:rPr>
              <a:t>15-18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周龄的方法饲养，特别是不可延长光照时间，以免在育成舍里就有许多鸡开始产蛋，否则会造成卵黄性腹膜炎。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32" y="1484784"/>
            <a:ext cx="4444876" cy="648072"/>
          </a:xfrm>
        </p:spPr>
        <p:txBody>
          <a:bodyPr/>
          <a:lstStyle/>
          <a:p>
            <a:pPr algn="l"/>
            <a:r>
              <a:rPr lang="zh-CN" altLang="fr-FR" sz="3600" b="1" dirty="0">
                <a:solidFill>
                  <a:srgbClr val="FF0000"/>
                </a:solidFill>
              </a:rPr>
              <a:t>均匀度计算举例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348880"/>
            <a:ext cx="8229600" cy="3917032"/>
          </a:xfrm>
        </p:spPr>
        <p:txBody>
          <a:bodyPr/>
          <a:lstStyle/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3000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只的鸡群，按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5%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抽样称重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150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只，平均体重为</a:t>
            </a:r>
            <a:r>
              <a:rPr lang="fr-FR" altLang="zh-CN" sz="2400" b="1" dirty="0" smtClean="0">
                <a:latin typeface="华文楷体" pitchFamily="2" charset="-122"/>
                <a:ea typeface="华文楷体" pitchFamily="2" charset="-122"/>
              </a:rPr>
              <a:t>1200g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。</a:t>
            </a:r>
            <a:endParaRPr lang="fr-FR" altLang="zh-CN" sz="24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1200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＋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1200×10%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＝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1320g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  1200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－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1200×10%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＝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1080g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如果计算抽样称重的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150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只鸡中，体重在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1080g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至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1320g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范围之间的鸡数为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120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只，则此鸡群的均匀度为：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  均匀度＝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120÷150×100%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＝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80</a:t>
            </a:r>
            <a:r>
              <a:rPr lang="fr-FR" altLang="zh-CN" sz="2400" b="1" dirty="0" smtClean="0">
                <a:latin typeface="华文楷体" pitchFamily="2" charset="-122"/>
                <a:ea typeface="华文楷体" pitchFamily="2" charset="-122"/>
              </a:rPr>
              <a:t>%</a:t>
            </a:r>
            <a:endParaRPr lang="fr-FR" altLang="zh-CN" sz="24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3528" y="376208"/>
            <a:ext cx="812001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体重均匀度：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常用在平均体重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± 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10%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范围内的个体的百分数表示。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l"/>
            <a:r>
              <a:rPr lang="zh-CN" altLang="fr-FR" sz="3600" b="1" dirty="0">
                <a:solidFill>
                  <a:srgbClr val="FF0000"/>
                </a:solidFill>
              </a:rPr>
              <a:t>均匀度标准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340768"/>
            <a:ext cx="8496944" cy="452596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fr-FR" sz="2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≥</a:t>
            </a:r>
            <a:r>
              <a:rPr lang="fr-FR" altLang="zh-CN" sz="2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80%----</a:t>
            </a:r>
            <a:r>
              <a:rPr lang="zh-CN" altLang="fr-FR" sz="2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均匀度良好</a:t>
            </a:r>
            <a:r>
              <a:rPr lang="zh-CN" altLang="fr-FR" sz="2800" b="1" dirty="0">
                <a:latin typeface="华文楷体" pitchFamily="2" charset="-122"/>
                <a:ea typeface="华文楷体" pitchFamily="2" charset="-122"/>
              </a:rPr>
              <a:t>，鸡群开产整齐，产蛋高峰上得快，高峰明显且持续时间长；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altLang="zh-CN" sz="2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75-80%----</a:t>
            </a:r>
            <a:r>
              <a:rPr lang="zh-CN" altLang="fr-FR" sz="2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合格。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fr-FR" sz="2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≤</a:t>
            </a:r>
            <a:r>
              <a:rPr lang="fr-FR" altLang="zh-CN" sz="2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75%----</a:t>
            </a:r>
            <a:r>
              <a:rPr lang="zh-CN" altLang="fr-FR" sz="28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均匀度差</a:t>
            </a:r>
            <a:r>
              <a:rPr lang="zh-CN" altLang="fr-FR" sz="2800" b="1" dirty="0">
                <a:latin typeface="华文楷体" pitchFamily="2" charset="-122"/>
                <a:ea typeface="华文楷体" pitchFamily="2" charset="-122"/>
              </a:rPr>
              <a:t>，鸡群不能同步开产，产蛋高峰不明显或即使出现高峰也表现高峰晚、持续时间短，脱肛、啄肛多，死淘率高。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634082"/>
          </a:xfrm>
        </p:spPr>
        <p:txBody>
          <a:bodyPr/>
          <a:lstStyle/>
          <a:p>
            <a:pPr algn="l"/>
            <a:r>
              <a:rPr lang="zh-CN" altLang="fr-FR" sz="3600" b="1" dirty="0">
                <a:solidFill>
                  <a:srgbClr val="FF0000"/>
                </a:solidFill>
              </a:rPr>
              <a:t>鸡群均匀度差的原因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Wingdings" pitchFamily="2" charset="2"/>
              <a:buChar char="Ø"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断喙不当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----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断喙不当，影响鸡采食，影响鸡群的均匀度。</a:t>
            </a:r>
          </a:p>
          <a:p>
            <a:pPr>
              <a:buClr>
                <a:schemeClr val="tx2"/>
              </a:buClr>
              <a:buFont typeface="Wingdings" pitchFamily="2" charset="2"/>
              <a:buChar char="Ø"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环境控制不良。</a:t>
            </a:r>
          </a:p>
          <a:p>
            <a:pPr>
              <a:buClr>
                <a:schemeClr val="tx2"/>
              </a:buClr>
              <a:buFont typeface="Wingdings" pitchFamily="2" charset="2"/>
              <a:buChar char="Ø"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喂料不匀，或饲料混合不均匀。</a:t>
            </a:r>
          </a:p>
          <a:p>
            <a:pPr>
              <a:buClr>
                <a:schemeClr val="tx2"/>
              </a:buClr>
              <a:buFont typeface="Wingdings" pitchFamily="2" charset="2"/>
              <a:buChar char="Ø"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育雏育成期内鸡群密度大。</a:t>
            </a:r>
          </a:p>
          <a:p>
            <a:pPr>
              <a:buClr>
                <a:schemeClr val="tx2"/>
              </a:buClr>
              <a:buFont typeface="Wingdings" pitchFamily="2" charset="2"/>
              <a:buChar char="Ø"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转群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----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因各种原因，转群延迟，鸡群密度过大。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fr-FR" altLang="zh-CN" sz="2400" b="1" dirty="0">
                <a:latin typeface="华文楷体" pitchFamily="2" charset="-122"/>
                <a:ea typeface="华文楷体" pitchFamily="2" charset="-122"/>
              </a:rPr>
              <a:t>----</a:t>
            </a: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没有育成笼，直接转入产蛋鸡笼，鸡只小，采食、饮水有问题。</a:t>
            </a:r>
          </a:p>
          <a:p>
            <a:pPr>
              <a:buClr>
                <a:schemeClr val="tx2"/>
              </a:buClr>
              <a:buFont typeface="Wingdings" pitchFamily="2" charset="2"/>
              <a:buChar char="Ø"/>
            </a:pPr>
            <a:r>
              <a:rPr lang="zh-CN" altLang="fr-FR" sz="2400" b="1" dirty="0">
                <a:latin typeface="华文楷体" pitchFamily="2" charset="-122"/>
                <a:ea typeface="华文楷体" pitchFamily="2" charset="-122"/>
              </a:rPr>
              <a:t>疾病</a:t>
            </a:r>
          </a:p>
          <a:p>
            <a:endParaRPr lang="zh-CN" altLang="fr-FR" sz="2400" b="1" dirty="0">
              <a:solidFill>
                <a:srgbClr val="2E1FF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404664"/>
            <a:ext cx="8568952" cy="2808312"/>
          </a:xfrm>
        </p:spPr>
        <p:txBody>
          <a:bodyPr/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育成期：</a:t>
            </a:r>
            <a:r>
              <a:rPr lang="zh-CN" altLang="en-US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一般指</a:t>
            </a:r>
            <a:r>
              <a:rPr lang="en-US" altLang="zh-CN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7-20</a:t>
            </a:r>
            <a:r>
              <a:rPr lang="zh-CN" altLang="en-US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周</a:t>
            </a:r>
            <a:r>
              <a:rPr lang="zh-CN" altLang="en-US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龄的鸡</a:t>
            </a:r>
            <a:endParaRPr lang="en-US" altLang="zh-CN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培育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目标</a:t>
            </a:r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</a:t>
            </a:r>
            <a:endParaRPr lang="en-US" altLang="zh-CN" b="1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39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鸡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体健康、体重达标、群体整齐，性成熟一致，符合正常生长曲线的后备母鸡，从而提高产蛋期生产潜力的发挥。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  <p:pic>
        <p:nvPicPr>
          <p:cNvPr id="89090" name="Picture 2" descr="http://hiphotos.baidu.com/%D2%D7%B0%B2%B5%C3%C2%FE%B2%BD%C9%FA%BB%EE/pic/item/d836b81182834034f919b827.jpg"/>
          <p:cNvPicPr>
            <a:picLocks noChangeAspect="1" noChangeArrowheads="1"/>
          </p:cNvPicPr>
          <p:nvPr/>
        </p:nvPicPr>
        <p:blipFill>
          <a:blip r:embed="rId2" cstate="print"/>
          <a:srcRect t="14894"/>
          <a:stretch>
            <a:fillRect/>
          </a:stretch>
        </p:blipFill>
        <p:spPr bwMode="auto">
          <a:xfrm>
            <a:off x="4067944" y="3305225"/>
            <a:ext cx="4932040" cy="3148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9092" name="Picture 4" descr="http://nc.mofcom.gov.cn/files/reg_cmpbuy/2011/12/27/1324953541979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465004"/>
            <a:ext cx="3960440" cy="297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179512" y="692696"/>
            <a:ext cx="8785100" cy="4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一、育成鸡的生理特点</a:t>
            </a:r>
          </a:p>
          <a:p>
            <a:pPr>
              <a:lnSpc>
                <a:spcPts val="4000"/>
              </a:lnSpc>
              <a:spcBef>
                <a:spcPct val="30000"/>
              </a:spcBef>
            </a:pPr>
            <a:r>
              <a:rPr kumimoji="1"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适应性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提高：</a:t>
            </a:r>
            <a:r>
              <a:rPr kumimoji="1"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体温调节健全、消化机能健全、免疫器官逐渐发育成熟。</a:t>
            </a:r>
          </a:p>
          <a:p>
            <a:pPr>
              <a:lnSpc>
                <a:spcPts val="4000"/>
              </a:lnSpc>
              <a:spcBef>
                <a:spcPct val="3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体重和骨骼生长旺盛：</a:t>
            </a:r>
            <a:r>
              <a:rPr kumimoji="1"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育成期绝对增重最快，骨骼发育加快，</a:t>
            </a:r>
            <a:r>
              <a:rPr kumimoji="1"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13</a:t>
            </a:r>
            <a:r>
              <a:rPr kumimoji="1"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周龄后易引起肥胖。</a:t>
            </a:r>
          </a:p>
          <a:p>
            <a:pPr>
              <a:lnSpc>
                <a:spcPts val="4000"/>
              </a:lnSpc>
              <a:spcBef>
                <a:spcPct val="3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生殖系统发育快：</a:t>
            </a:r>
            <a:r>
              <a:rPr kumimoji="1"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10</a:t>
            </a:r>
            <a:r>
              <a:rPr kumimoji="1"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周龄后性腺开始快速发育，</a:t>
            </a:r>
            <a:r>
              <a:rPr kumimoji="1"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16</a:t>
            </a:r>
            <a:r>
              <a:rPr kumimoji="1"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kumimoji="1"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17</a:t>
            </a:r>
            <a:r>
              <a:rPr kumimoji="1"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周龄接近性成熟。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endParaRPr kumimoji="1" lang="en-US" altLang="zh-CN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6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6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6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250825" y="476672"/>
            <a:ext cx="8640960" cy="3578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ct val="3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二、育成鸡培育的标准要求</a:t>
            </a:r>
          </a:p>
          <a:p>
            <a:pPr>
              <a:spcBef>
                <a:spcPct val="3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kumimoji="1"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)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体重：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</a:rPr>
              <a:t>育成期体重可直接影响开</a:t>
            </a:r>
            <a:r>
              <a:rPr kumimoji="1" lang="zh-CN" altLang="en-US" sz="2800" b="1" dirty="0" smtClean="0">
                <a:latin typeface="楷体" pitchFamily="49" charset="-122"/>
                <a:ea typeface="楷体" pitchFamily="49" charset="-122"/>
              </a:rPr>
              <a:t>产日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</a:rPr>
              <a:t>龄、产蛋量、蛋重、蛋料比及高峰持续期</a:t>
            </a:r>
            <a:r>
              <a:rPr kumimoji="1" lang="zh-CN" altLang="en-US" sz="28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kumimoji="1" lang="zh-CN" altLang="en-US" sz="2800" b="1" dirty="0"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二</a:t>
            </a:r>
            <a:r>
              <a:rPr kumimoji="1"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) 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体型：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</a:rPr>
              <a:t>骨骼系统的发育情况。主要测量胫长来衡量骨骼发育情况</a:t>
            </a:r>
            <a:r>
              <a:rPr kumimoji="1" lang="zh-CN" altLang="en-US" sz="28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kumimoji="1" lang="zh-CN" altLang="en-US" sz="2800" b="1" dirty="0"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三</a:t>
            </a:r>
            <a:r>
              <a:rPr kumimoji="1"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)</a:t>
            </a:r>
            <a:r>
              <a:rPr kumimoji="1"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均匀度：</a:t>
            </a:r>
            <a:r>
              <a:rPr kumimoji="1" lang="zh-CN" altLang="en-US" sz="2800" b="1" dirty="0">
                <a:latin typeface="楷体" pitchFamily="49" charset="-122"/>
                <a:ea typeface="楷体" pitchFamily="49" charset="-122"/>
              </a:rPr>
              <a:t>包括体重整齐度、胫长整齐度和性成熟整齐度</a:t>
            </a:r>
            <a:r>
              <a:rPr kumimoji="1" lang="zh-CN" altLang="en-US" sz="2800" b="1" dirty="0" smtClean="0">
                <a:latin typeface="楷体" pitchFamily="49" charset="-122"/>
                <a:ea typeface="楷体" pitchFamily="49" charset="-122"/>
              </a:rPr>
              <a:t>。</a:t>
            </a:r>
            <a:r>
              <a:rPr kumimoji="1" lang="zh-CN" altLang="en-US" sz="2000" dirty="0" smtClean="0">
                <a:solidFill>
                  <a:srgbClr val="000000"/>
                </a:solidFill>
              </a:rPr>
              <a:t>    </a:t>
            </a:r>
            <a:endParaRPr kumimoji="1" lang="zh-CN" altLang="en-US" sz="2000" dirty="0">
              <a:solidFill>
                <a:srgbClr val="000000"/>
              </a:solidFill>
            </a:endParaRPr>
          </a:p>
        </p:txBody>
      </p:sp>
      <p:pic>
        <p:nvPicPr>
          <p:cNvPr id="95234" name="Picture 2" descr="http://www.jsyjc.com/photos/56.jpg"/>
          <p:cNvPicPr>
            <a:picLocks noChangeAspect="1" noChangeArrowheads="1"/>
          </p:cNvPicPr>
          <p:nvPr/>
        </p:nvPicPr>
        <p:blipFill>
          <a:blip r:embed="rId3" cstate="print"/>
          <a:srcRect r="22745" b="431"/>
          <a:stretch>
            <a:fillRect/>
          </a:stretch>
        </p:blipFill>
        <p:spPr bwMode="auto">
          <a:xfrm>
            <a:off x="2267744" y="3789040"/>
            <a:ext cx="2448272" cy="2360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http://baike.yzgood.net/uploads/200905/s_1242632035ajubu2z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789040"/>
            <a:ext cx="1872208" cy="2340261"/>
          </a:xfrm>
          <a:prstGeom prst="ellipse">
            <a:avLst/>
          </a:prstGeom>
          <a:ln w="127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8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8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83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251458" y="404664"/>
            <a:ext cx="8785100" cy="314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  <a:spcBef>
                <a:spcPct val="3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三、育成鸡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的饲养</a:t>
            </a:r>
            <a:endParaRPr lang="en-US" altLang="zh-CN" sz="3200" b="1" dirty="0" smtClean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4300"/>
              </a:lnSpc>
              <a:spcBef>
                <a:spcPct val="30000"/>
              </a:spcBef>
            </a:pPr>
            <a:r>
              <a:rPr lang="en-US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营养：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育成期饲料中粗蛋白含量为前期高为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16%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，后期低为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15%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。通过低水平营养来有效控制鸡的体重和体型。矿物质含量要充足，钙、磷比例为</a:t>
            </a:r>
            <a:r>
              <a:rPr lang="en-US" altLang="zh-CN" sz="28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1.2~1.5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：</a:t>
            </a:r>
            <a:r>
              <a:rPr lang="en-US" altLang="zh-CN" sz="28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。</a:t>
            </a:r>
          </a:p>
          <a:p>
            <a:pPr>
              <a:lnSpc>
                <a:spcPts val="4300"/>
              </a:lnSpc>
              <a:spcBef>
                <a:spcPct val="3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二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限制饲养：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人为控制鸡采食的方法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93186" name="Picture 2" descr="http://www.wens.com.cn/Files/Picture/Upload/2012/09/20120919173812028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606610"/>
            <a:ext cx="3144350" cy="2358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3188" name="Picture 4" descr="http://szb.ylrb.com/paperdata/ylrb/20110121/341981d20ee40ea67feb450c13837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606609"/>
            <a:ext cx="3144352" cy="2358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3600400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 smtClean="0">
                <a:solidFill>
                  <a:srgbClr val="2E1FF5"/>
                </a:solidFill>
                <a:latin typeface="黑体" pitchFamily="49" charset="-122"/>
                <a:ea typeface="黑体" pitchFamily="49" charset="-122"/>
              </a:rPr>
              <a:t>限制饲养意义</a:t>
            </a:r>
            <a:endParaRPr lang="en-US" altLang="zh-CN" b="1" dirty="0" smtClean="0">
              <a:solidFill>
                <a:srgbClr val="2E1FF5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800" b="1" dirty="0">
                <a:latin typeface="Tahoma" pitchFamily="34" charset="0"/>
                <a:ea typeface="楷体" pitchFamily="49" charset="-122"/>
                <a:cs typeface="Tahoma" pitchFamily="34" charset="0"/>
              </a:rPr>
              <a:t>（</a:t>
            </a:r>
            <a:r>
              <a:rPr lang="en-US" altLang="zh-CN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r>
              <a:rPr lang="zh-CN" altLang="zh-CN" sz="2800" b="1" dirty="0">
                <a:latin typeface="Tahoma" pitchFamily="34" charset="0"/>
                <a:ea typeface="楷体" pitchFamily="49" charset="-122"/>
                <a:cs typeface="Tahoma" pitchFamily="34" charset="0"/>
              </a:rPr>
              <a:t>）控制性成熟期，使其适时开产，同期开产；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800" b="1" dirty="0">
                <a:latin typeface="Tahoma" pitchFamily="34" charset="0"/>
                <a:ea typeface="楷体" pitchFamily="49" charset="-122"/>
                <a:cs typeface="Tahoma" pitchFamily="34" charset="0"/>
              </a:rPr>
              <a:t>（</a:t>
            </a:r>
            <a:r>
              <a:rPr lang="en-US" altLang="zh-CN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zh-CN" altLang="zh-CN" sz="2800" b="1" dirty="0">
                <a:latin typeface="Tahoma" pitchFamily="34" charset="0"/>
                <a:ea typeface="楷体" pitchFamily="49" charset="-122"/>
                <a:cs typeface="Tahoma" pitchFamily="34" charset="0"/>
              </a:rPr>
              <a:t>）控制体重，使其达到标准体重的要求；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zh-CN" sz="2800" b="1" dirty="0">
                <a:latin typeface="Tahoma" pitchFamily="34" charset="0"/>
                <a:ea typeface="楷体" pitchFamily="49" charset="-122"/>
                <a:cs typeface="Tahoma" pitchFamily="34" charset="0"/>
              </a:rPr>
              <a:t>（</a:t>
            </a:r>
            <a:r>
              <a:rPr lang="en-US" altLang="zh-CN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zh-CN" altLang="zh-CN" sz="2800" b="1" dirty="0">
                <a:latin typeface="Tahoma" pitchFamily="34" charset="0"/>
                <a:ea typeface="楷体" pitchFamily="49" charset="-122"/>
                <a:cs typeface="Tahoma" pitchFamily="34" charset="0"/>
              </a:rPr>
              <a:t>）节约饲料，降低成本，限制饲养的鸡采食量比自由采食时降低</a:t>
            </a:r>
            <a:r>
              <a:rPr lang="en-US" altLang="zh-CN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10~15%</a:t>
            </a:r>
            <a:r>
              <a:rPr lang="zh-CN" altLang="zh-CN" sz="2800" b="1" dirty="0" smtClean="0">
                <a:latin typeface="Tahoma" pitchFamily="34" charset="0"/>
                <a:ea typeface="楷体" pitchFamily="49" charset="-122"/>
                <a:cs typeface="Tahoma" pitchFamily="34" charset="0"/>
              </a:rPr>
              <a:t>。</a:t>
            </a:r>
            <a:endParaRPr lang="zh-CN" altLang="zh-CN" sz="2800" b="1" dirty="0">
              <a:latin typeface="Tahoma" pitchFamily="34" charset="0"/>
              <a:ea typeface="楷体" pitchFamily="49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27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8640960" cy="4351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3600" b="1" dirty="0" smtClean="0">
                <a:solidFill>
                  <a:srgbClr val="2E1FF5"/>
                </a:solidFill>
                <a:latin typeface="黑体" pitchFamily="49" charset="-122"/>
                <a:ea typeface="黑体" pitchFamily="49" charset="-122"/>
              </a:rPr>
              <a:t>限制饲养方法：</a:t>
            </a:r>
            <a:endParaRPr lang="en-US" altLang="zh-CN" sz="3600" b="1" dirty="0" smtClean="0">
              <a:solidFill>
                <a:srgbClr val="2E1FF5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限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质法：限制日粮中的能量和蛋白质水平。</a:t>
            </a:r>
            <a:endParaRPr lang="zh-CN" altLang="en-US" sz="2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限量法：日喂料按自由采食时日采食量的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90%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喂给。</a:t>
            </a:r>
          </a:p>
          <a:p>
            <a:r>
              <a:rPr lang="en-US" altLang="zh-CN" sz="2400" b="1" dirty="0">
                <a:solidFill>
                  <a:srgbClr val="2E1FF5"/>
                </a:solidFill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zh-CN" sz="2400" b="1" dirty="0">
                <a:solidFill>
                  <a:srgbClr val="2E1FF5"/>
                </a:solidFill>
                <a:latin typeface="楷体" pitchFamily="49" charset="-122"/>
                <a:ea typeface="楷体" pitchFamily="49" charset="-122"/>
              </a:rPr>
              <a:t>．每日限饲。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指将每天限定的饲料量一次投喂，即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天只加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次料。</a:t>
            </a:r>
            <a:r>
              <a:rPr lang="zh-CN" altLang="zh-CN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（最常用）</a:t>
            </a:r>
          </a:p>
          <a:p>
            <a:r>
              <a:rPr lang="en-US" altLang="zh-CN" sz="2400" b="1" dirty="0">
                <a:solidFill>
                  <a:srgbClr val="2E1FF5"/>
                </a:solidFill>
                <a:latin typeface="楷体" pitchFamily="49" charset="-122"/>
                <a:ea typeface="楷体" pitchFamily="49" charset="-122"/>
              </a:rPr>
              <a:t>B</a:t>
            </a:r>
            <a:r>
              <a:rPr lang="zh-CN" altLang="zh-CN" sz="2400" b="1" dirty="0">
                <a:solidFill>
                  <a:srgbClr val="2E1FF5"/>
                </a:solidFill>
                <a:latin typeface="楷体" pitchFamily="49" charset="-122"/>
                <a:ea typeface="楷体" pitchFamily="49" charset="-122"/>
              </a:rPr>
              <a:t>．隔日限饲。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指将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天限定的饲料量在第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天投喂，第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天只加水不加料。</a:t>
            </a:r>
          </a:p>
          <a:p>
            <a:r>
              <a:rPr lang="en-US" altLang="zh-CN" sz="2400" b="1" dirty="0">
                <a:solidFill>
                  <a:srgbClr val="2E1FF5"/>
                </a:solidFill>
                <a:latin typeface="楷体" pitchFamily="49" charset="-122"/>
                <a:ea typeface="楷体" pitchFamily="49" charset="-122"/>
              </a:rPr>
              <a:t>C</a:t>
            </a:r>
            <a:r>
              <a:rPr lang="zh-CN" altLang="zh-CN" sz="2400" b="1" dirty="0">
                <a:solidFill>
                  <a:srgbClr val="2E1FF5"/>
                </a:solidFill>
                <a:latin typeface="楷体" pitchFamily="49" charset="-122"/>
                <a:ea typeface="楷体" pitchFamily="49" charset="-122"/>
              </a:rPr>
              <a:t>．每周饥饿两天的限饲。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指将一周限定的饲料量平均分在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天投喂，其余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zh-CN" sz="2400" b="1" dirty="0">
                <a:latin typeface="楷体" pitchFamily="49" charset="-122"/>
                <a:ea typeface="楷体" pitchFamily="49" charset="-122"/>
              </a:rPr>
              <a:t>天只加水不加料。</a:t>
            </a:r>
            <a:r>
              <a:rPr lang="zh-CN" altLang="zh-CN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一般情况下，每周的周一、周三不加料，只加水，饲料平均分在其他</a:t>
            </a:r>
            <a:r>
              <a:rPr lang="en-US" altLang="zh-CN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zh-CN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天投喂。</a:t>
            </a:r>
          </a:p>
        </p:txBody>
      </p:sp>
      <p:pic>
        <p:nvPicPr>
          <p:cNvPr id="80898" name="Picture 2" descr="http://www.wens.com.cn/Files/Picture/Upload/2012/09/2012091917381202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365104"/>
            <a:ext cx="2520280" cy="18902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419348"/>
            <a:ext cx="8712968" cy="2952328"/>
          </a:xfrm>
        </p:spPr>
        <p:txBody>
          <a:bodyPr/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注意：</a:t>
            </a:r>
            <a:endParaRPr lang="en-US" altLang="zh-CN" b="1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轻型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蛋鸡减少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7%-8%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，中型蛋鸡减少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10%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左右，这样不仅节省饲养费用，也可防止母雏体重增长、发育过快，提前开产。但饲料营养水平低，鸡群体重达不到标准体重时，不可限饲。</a:t>
            </a:r>
          </a:p>
        </p:txBody>
      </p:sp>
      <p:pic>
        <p:nvPicPr>
          <p:cNvPr id="87042" name="Picture 2" descr="http://image5.huangye88.com/2013/03/20/bc84aa8d0a945c52.jpg"/>
          <p:cNvPicPr>
            <a:picLocks noChangeAspect="1" noChangeArrowheads="1"/>
          </p:cNvPicPr>
          <p:nvPr/>
        </p:nvPicPr>
        <p:blipFill>
          <a:blip r:embed="rId2" cstate="print"/>
          <a:srcRect l="6770" r="16503" b="2113"/>
          <a:stretch>
            <a:fillRect/>
          </a:stretch>
        </p:blipFill>
        <p:spPr bwMode="auto">
          <a:xfrm>
            <a:off x="4355976" y="3371676"/>
            <a:ext cx="2664296" cy="2546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7044" name="Picture 4" descr="http://file.youboy.com/a/118/30/13/8/17861928.jpg"/>
          <p:cNvPicPr>
            <a:picLocks noChangeAspect="1" noChangeArrowheads="1"/>
          </p:cNvPicPr>
          <p:nvPr/>
        </p:nvPicPr>
        <p:blipFill>
          <a:blip r:embed="rId3" cstate="print"/>
          <a:srcRect l="14074" t="6797" r="21586" b="9523"/>
          <a:stretch>
            <a:fillRect/>
          </a:stretch>
        </p:blipFill>
        <p:spPr bwMode="auto">
          <a:xfrm>
            <a:off x="1187624" y="3345284"/>
            <a:ext cx="2002966" cy="2605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79511" y="332656"/>
            <a:ext cx="8640960" cy="3456384"/>
          </a:xfrm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注意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事项：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）限饲前做好断喙工作，并挑出病鸡、弱鸡；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）备有充足的水槽和食槽；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）定期称重、及时调整饲喂量；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）鸡群处于发病或应激状态停止限饲；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）限饲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从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9-12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周龄开始，至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周龄转群上笼结束。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8066" name="Picture 2" descr="http://www.dzyzw.com/xjyz/UploadFiles_7970/201104/201104041207366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7" y="3897051"/>
            <a:ext cx="3312368" cy="2484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8068" name="Picture 4" descr="http://www.goldagri.com/Upload/Files/NewsAttatches/2/201202/201202241036472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3880344"/>
            <a:ext cx="4380002" cy="2499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Conception personnalisée">
  <a:themeElements>
    <a:clrScheme name="9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9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Conception personnalisée">
  <a:themeElements>
    <a:clrScheme name="10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0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10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Conception personnalisée">
  <a:themeElements>
    <a:clrScheme name="1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1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1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Conception personnalisée">
  <a:themeElements>
    <a:clrScheme name="12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12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Conception personnalisée">
  <a:themeElements>
    <a:clrScheme name="13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13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nception personnalisée">
  <a:themeElements>
    <a:clrScheme name="2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2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onception personnalisée">
  <a:themeElements>
    <a:clrScheme name="3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3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onception personnalisée">
  <a:themeElements>
    <a:clrScheme name="4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4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Conception personnalisée">
  <a:themeElements>
    <a:clrScheme name="5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5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Conception personnalisée">
  <a:themeElements>
    <a:clrScheme name="6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6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Conception personnalisée">
  <a:themeElements>
    <a:clrScheme name="7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7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Conception personnalisée">
  <a:themeElements>
    <a:clrScheme name="8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Conception personnalisé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8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</TotalTime>
  <Pages>0</Pages>
  <Words>1501</Words>
  <Characters>0</Characters>
  <Application>Microsoft Office PowerPoint</Application>
  <DocSecurity>0</DocSecurity>
  <PresentationFormat>全屏显示(4:3)</PresentationFormat>
  <Lines>0</Lines>
  <Paragraphs>99</Paragraphs>
  <Slides>19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15</vt:i4>
      </vt:variant>
      <vt:variant>
        <vt:lpstr>幻灯片标题</vt:lpstr>
      </vt:variant>
      <vt:variant>
        <vt:i4>19</vt:i4>
      </vt:variant>
    </vt:vector>
  </HeadingPairs>
  <TitlesOfParts>
    <vt:vector size="45" baseType="lpstr">
      <vt:lpstr>黑体</vt:lpstr>
      <vt:lpstr>华文楷体</vt:lpstr>
      <vt:lpstr>华文中宋</vt:lpstr>
      <vt:lpstr>楷体</vt:lpstr>
      <vt:lpstr>宋体</vt:lpstr>
      <vt:lpstr>幼圆</vt:lpstr>
      <vt:lpstr>Arial</vt:lpstr>
      <vt:lpstr>Arial Black</vt:lpstr>
      <vt:lpstr>Tahoma</vt:lpstr>
      <vt:lpstr>Times New Roman</vt:lpstr>
      <vt:lpstr>Wingdings</vt:lpstr>
      <vt:lpstr>Conception personnalisée</vt:lpstr>
      <vt:lpstr>1_Conception personnalisée</vt:lpstr>
      <vt:lpstr>2_Conception personnalisée</vt:lpstr>
      <vt:lpstr>3_Conception personnalisée</vt:lpstr>
      <vt:lpstr>4_Conception personnalisée</vt:lpstr>
      <vt:lpstr>5_Conception personnalisée</vt:lpstr>
      <vt:lpstr>6_Conception personnalisée</vt:lpstr>
      <vt:lpstr>7_Conception personnalisée</vt:lpstr>
      <vt:lpstr>8_Conception personnalisée</vt:lpstr>
      <vt:lpstr>9_Conception personnalisée</vt:lpstr>
      <vt:lpstr>10_Conception personnalisée</vt:lpstr>
      <vt:lpstr>11_Conception personnalisée</vt:lpstr>
      <vt:lpstr>12_Conception personnalisée</vt:lpstr>
      <vt:lpstr>13_Conception personnalisée</vt:lpstr>
      <vt:lpstr>默认设计模板</vt:lpstr>
      <vt:lpstr>项目四 育成鸡饲养管理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四、育成鸡的管理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均匀度计算举例</vt:lpstr>
      <vt:lpstr>均匀度标准</vt:lpstr>
      <vt:lpstr>鸡群均匀度差的原因</vt:lpstr>
    </vt:vector>
  </TitlesOfParts>
  <Company>abaque micro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EVIALIS</dc:title>
  <dc:creator>csh</dc:creator>
  <cp:lastModifiedBy>FKL</cp:lastModifiedBy>
  <cp:revision>647</cp:revision>
  <cp:lastPrinted>2004-04-02T13:41:19Z</cp:lastPrinted>
  <dcterms:created xsi:type="dcterms:W3CDTF">2003-03-19T08:35:24Z</dcterms:created>
  <dcterms:modified xsi:type="dcterms:W3CDTF">2021-10-17T06:59:42Z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2052-9.1.0.4180</vt:lpwstr>
  </property>
</Properties>
</file>