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64" r:id="rId3"/>
    <p:sldId id="265" r:id="rId4"/>
    <p:sldId id="278" r:id="rId5"/>
    <p:sldId id="299" r:id="rId6"/>
    <p:sldId id="307" r:id="rId7"/>
    <p:sldId id="298" r:id="rId8"/>
    <p:sldId id="280" r:id="rId9"/>
    <p:sldId id="290" r:id="rId10"/>
    <p:sldId id="285" r:id="rId11"/>
    <p:sldId id="295" r:id="rId12"/>
    <p:sldId id="296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40290" name="标题 140289"/>
          <p:cNvSpPr>
            <a:spLocks noGrp="1" noRot="1"/>
          </p:cNvSpPr>
          <p:nvPr>
            <p:ph type="ctrTitle"/>
          </p:nvPr>
        </p:nvSpPr>
        <p:spPr>
          <a:xfrm>
            <a:off x="5283200" y="1066800"/>
            <a:ext cx="6197600" cy="1981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140291" name="副标题 140290"/>
          <p:cNvSpPr>
            <a:spLocks noGrp="1" noRot="1"/>
          </p:cNvSpPr>
          <p:nvPr>
            <p:ph type="subTitle" idx="1"/>
          </p:nvPr>
        </p:nvSpPr>
        <p:spPr>
          <a:xfrm>
            <a:off x="5283200" y="3657600"/>
            <a:ext cx="6096000" cy="1676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140292" name="日期占位符 140291"/>
          <p:cNvSpPr>
            <a:spLocks noGrp="1"/>
          </p:cNvSpPr>
          <p:nvPr>
            <p:ph type="dt" sz="half" idx="2"/>
          </p:nvPr>
        </p:nvSpPr>
        <p:spPr>
          <a:xfrm>
            <a:off x="402167" y="6076950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pPr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3" name="页脚占位符 140292"/>
          <p:cNvSpPr>
            <a:spLocks noGrp="1"/>
          </p:cNvSpPr>
          <p:nvPr>
            <p:ph type="ftr" sz="quarter" idx="3"/>
          </p:nvPr>
        </p:nvSpPr>
        <p:spPr>
          <a:xfrm>
            <a:off x="4165600" y="6076950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pPr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4" name="灯片编号占位符 140293"/>
          <p:cNvSpPr>
            <a:spLocks noGrp="1"/>
          </p:cNvSpPr>
          <p:nvPr>
            <p:ph type="sldNum" sz="quarter" idx="4"/>
          </p:nvPr>
        </p:nvSpPr>
        <p:spPr>
          <a:xfrm>
            <a:off x="8737600" y="6076950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pPr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6400" y="1981200"/>
            <a:ext cx="5579957" cy="3886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14111" y="1981200"/>
            <a:ext cx="5579957" cy="3886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6092" y="685800"/>
            <a:ext cx="2847975" cy="51816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2167" y="685800"/>
            <a:ext cx="8378825" cy="51816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39265"/>
          <p:cNvSpPr>
            <a:spLocks noGrp="1" noRot="1"/>
          </p:cNvSpPr>
          <p:nvPr>
            <p:ph type="title"/>
          </p:nvPr>
        </p:nvSpPr>
        <p:spPr>
          <a:xfrm>
            <a:off x="402167" y="685800"/>
            <a:ext cx="11387667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39266"/>
          <p:cNvSpPr>
            <a:spLocks noGrp="1" noRot="1"/>
          </p:cNvSpPr>
          <p:nvPr>
            <p:ph type="body"/>
          </p:nvPr>
        </p:nvSpPr>
        <p:spPr>
          <a:xfrm>
            <a:off x="406400" y="1981200"/>
            <a:ext cx="11387667" cy="3886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39268" name="日期占位符 139267"/>
          <p:cNvSpPr>
            <a:spLocks noGrp="1"/>
          </p:cNvSpPr>
          <p:nvPr>
            <p:ph type="dt" sz="half" idx="2"/>
          </p:nvPr>
        </p:nvSpPr>
        <p:spPr>
          <a:xfrm>
            <a:off x="402167" y="6019800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69" name="页脚占位符 139268"/>
          <p:cNvSpPr>
            <a:spLocks noGrp="1"/>
          </p:cNvSpPr>
          <p:nvPr>
            <p:ph type="ftr" sz="quarter" idx="3"/>
          </p:nvPr>
        </p:nvSpPr>
        <p:spPr>
          <a:xfrm>
            <a:off x="4165600" y="6019800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70" name="灯片编号占位符 139269"/>
          <p:cNvSpPr>
            <a:spLocks noGrp="1"/>
          </p:cNvSpPr>
          <p:nvPr>
            <p:ph type="sldNum" sz="quarter" idx="4"/>
          </p:nvPr>
        </p:nvSpPr>
        <p:spPr>
          <a:xfrm>
            <a:off x="8737600" y="6019800"/>
            <a:ext cx="3052233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/>
        </p:nvSpPr>
        <p:spPr>
          <a:xfrm>
            <a:off x="1201420" y="1107440"/>
            <a:ext cx="9144000" cy="629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模块三    家禽解剖生理的认知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accent1">
                    <a:lumMod val="10000"/>
                  </a:schemeClr>
                </a:solidFill>
                <a:effectLst/>
              </a:rPr>
              <a:t>项目二      家禽内脏的认识</a:t>
            </a:r>
            <a:endParaRPr lang="zh-CN" altLang="en-US" sz="2800">
              <a:solidFill>
                <a:schemeClr val="accent1">
                  <a:lumMod val="10000"/>
                </a:schemeClr>
              </a:solidFill>
              <a:effectLst/>
            </a:endParaRPr>
          </a:p>
          <a:p>
            <a:pPr algn="l"/>
            <a:endParaRPr lang="zh-CN" altLang="en-US" sz="2800">
              <a:solidFill>
                <a:schemeClr val="accent1">
                  <a:lumMod val="10000"/>
                </a:schemeClr>
              </a:solidFill>
              <a:effectLst/>
            </a:endParaRPr>
          </a:p>
          <a:p>
            <a:pPr algn="l"/>
            <a:r>
              <a:rPr lang="zh-CN" altLang="en-US" sz="2800">
                <a:solidFill>
                  <a:schemeClr val="accent1">
                    <a:lumMod val="10000"/>
                  </a:schemeClr>
                </a:solidFill>
                <a:effectLst/>
              </a:rPr>
              <a:t>                           任务一     家禽 消化系统的认识</a:t>
            </a:r>
            <a:endParaRPr lang="zh-CN" altLang="en-US" sz="2800">
              <a:solidFill>
                <a:schemeClr val="accent1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/>
        </p:nvSpPr>
        <p:spPr>
          <a:xfrm>
            <a:off x="1201420" y="1107440"/>
            <a:ext cx="9144000" cy="629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</a:lstStyle>
          <a:p>
            <a:pPr algn="l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教学目标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/>
        </p:nvSpPr>
        <p:spPr>
          <a:xfrm>
            <a:off x="1524000" y="2488565"/>
            <a:ext cx="9144000" cy="2484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9pPr>
          </a:lstStyle>
          <a:p>
            <a:pPr algn="l" fontAlgn="auto">
              <a:lnSpc>
                <a:spcPct val="150000"/>
              </a:lnSpc>
            </a:pPr>
            <a:r>
              <a:rPr lang="zh-CN" altLang="en-US" sz="2700"/>
              <a:t>了解家禽消化系统组成和功能</a:t>
            </a:r>
            <a:endParaRPr lang="zh-CN" altLang="en-US" sz="2700"/>
          </a:p>
          <a:p>
            <a:pPr algn="l" fontAlgn="auto">
              <a:lnSpc>
                <a:spcPct val="150000"/>
              </a:lnSpc>
            </a:pPr>
            <a:r>
              <a:rPr lang="zh-CN" altLang="en-US" sz="2700"/>
              <a:t>熟识家禽消化器官形态结构特点</a:t>
            </a:r>
            <a:endParaRPr lang="zh-CN" altLang="en-US" sz="2700"/>
          </a:p>
          <a:p>
            <a:pPr algn="l" fontAlgn="auto">
              <a:lnSpc>
                <a:spcPct val="150000"/>
              </a:lnSpc>
            </a:pPr>
            <a:r>
              <a:rPr lang="zh-CN" altLang="en-US" sz="2700"/>
              <a:t>能识别家禽主要消化器官构造特点</a:t>
            </a:r>
            <a:endParaRPr lang="zh-CN" altLang="en-US" sz="2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88975" y="309245"/>
            <a:ext cx="11132820" cy="6369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just">
              <a:buNone/>
            </a:pPr>
            <a:endParaRPr lang="zh-CN" altLang="en-US" sz="28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ea typeface="ˎ̥"/>
              <a:sym typeface="+mn-ea"/>
            </a:endParaRPr>
          </a:p>
          <a:p>
            <a:pPr lvl="0" algn="just">
              <a:buNone/>
            </a:pP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                                   任务 一、家禽消化系统解剖生理特点</a:t>
            </a:r>
            <a:endParaRPr lang="zh-CN" altLang="en-US" sz="28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ea typeface="ˎ̥"/>
            </a:endParaRPr>
          </a:p>
          <a:p>
            <a:pPr lvl="0">
              <a:buClr>
                <a:srgbClr val="000000"/>
              </a:buClr>
              <a:buNone/>
            </a:pP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</a:t>
            </a:r>
            <a:endParaRPr lang="zh-CN" altLang="en-US" sz="28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lvl="0">
              <a:buClr>
                <a:srgbClr val="000000"/>
              </a:buClr>
              <a:buNone/>
            </a:pP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</a:t>
            </a: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一、家禽消化器官构造特点</a:t>
            </a:r>
            <a:endParaRPr lang="zh-CN" altLang="en-US" sz="28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ea typeface="ˎ̥"/>
              <a:sym typeface="+mn-ea"/>
            </a:endParaRPr>
          </a:p>
          <a:p>
            <a:pPr lvl="0">
              <a:buClr>
                <a:srgbClr val="000000"/>
              </a:buClr>
              <a:buNone/>
            </a:pP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（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一）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口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腔、  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咽、食管、嗉囊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</a:endParaRPr>
          </a:p>
          <a:p>
            <a:pPr lvl="0">
              <a:buClr>
                <a:srgbClr val="000000"/>
              </a:buClr>
              <a:buNone/>
            </a:pP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1</a:t>
            </a: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口咽：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无唇、齿、颊、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无软腭，以喙采食、味觉较差、以视觉觅食。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20000"/>
              </a:lnSpc>
              <a:buNone/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喙为高度角化的皮肤、具摄、碎食物功能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20000"/>
              </a:lnSpc>
              <a:buNone/>
            </a:pP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20000"/>
              </a:lnSpc>
              <a:buNone/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鸡：尖锐圆锥体。（右上图）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20000"/>
              </a:lnSpc>
              <a:buNone/>
            </a:pP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20000"/>
              </a:lnSpc>
              <a:buNone/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鸭鹅：钝圆、扁长铲状。（右下图</a:t>
            </a: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25000"/>
              </a:lnSpc>
              <a:buNone/>
            </a:pPr>
            <a:endParaRPr lang="en-US" altLang="zh-CN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>
              <a:lnSpc>
                <a:spcPct val="125000"/>
              </a:lnSpc>
              <a:buNone/>
            </a:pP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咽：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just">
              <a:lnSpc>
                <a:spcPct val="125000"/>
              </a:lnSpc>
              <a:buNone/>
            </a:pPr>
            <a:endParaRPr lang="zh-CN" altLang="en-US" sz="32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313180" y="4049395"/>
            <a:ext cx="136525" cy="835660"/>
          </a:xfrm>
          <a:prstGeom prst="leftBrace">
            <a:avLst>
              <a:gd name="adj1" fmla="val 27272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8" name="图片 7" descr="865731c5c9174c6d8497a3c4b1ff36df"/>
          <p:cNvPicPr>
            <a:picLocks noChangeAspect="1"/>
          </p:cNvPicPr>
          <p:nvPr/>
        </p:nvPicPr>
        <p:blipFill>
          <a:blip r:embed="rId1"/>
          <a:srcRect l="59071" t="-2163"/>
          <a:stretch>
            <a:fillRect/>
          </a:stretch>
        </p:blipFill>
        <p:spPr>
          <a:xfrm>
            <a:off x="8162925" y="3368040"/>
            <a:ext cx="2472690" cy="14274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l="11322" t="25612" r="69186" b="54110"/>
          <a:stretch>
            <a:fillRect/>
          </a:stretch>
        </p:blipFill>
        <p:spPr>
          <a:xfrm>
            <a:off x="8176895" y="4953000"/>
            <a:ext cx="2444115" cy="13131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55046c2a8df4199a0db2bfdad08432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705" y="1388745"/>
            <a:ext cx="4460240" cy="3867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9033" t="574" r="8461" b="143"/>
          <a:stretch>
            <a:fillRect/>
          </a:stretch>
        </p:blipFill>
        <p:spPr>
          <a:xfrm>
            <a:off x="6532880" y="1572260"/>
            <a:ext cx="3938270" cy="35153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51840" y="1508760"/>
            <a:ext cx="7608570" cy="48615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base">
              <a:lnSpc>
                <a:spcPct val="125000"/>
              </a:lnSpc>
            </a:pP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3.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食管和嗉囊：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1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）食管  宽大，分颈、胸段，在胸前口膨大成嗉囊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（</a:t>
            </a: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2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）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嗉囊   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            鸡、鸽  有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                         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         鸭、鹅：无    有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食管膨大部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        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ea typeface="ˎ̥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              功能：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贮存、湿润、软化食物。</a:t>
            </a:r>
            <a:endParaRPr lang="zh-CN" altLang="en-US" sz="3200" dirty="0">
              <a:solidFill>
                <a:schemeClr val="accent1">
                  <a:lumMod val="10000"/>
                </a:schemeClr>
              </a:solidFill>
              <a:latin typeface="宋体" panose="02010600030101010101" pitchFamily="2" charset="-122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32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ea typeface="ˎ̥"/>
                <a:sym typeface="+mn-ea"/>
              </a:rPr>
              <a:t>     </a:t>
            </a:r>
            <a:endParaRPr lang="zh-CN" altLang="en-US"/>
          </a:p>
        </p:txBody>
      </p:sp>
      <p:pic>
        <p:nvPicPr>
          <p:cNvPr id="5" name="图片 4" descr="鸡解剖图6.jpg"/>
          <p:cNvPicPr>
            <a:picLocks noGrp="1" noChangeAspect="1"/>
          </p:cNvPicPr>
          <p:nvPr isPhoto="1"/>
        </p:nvPicPr>
        <p:blipFill>
          <a:blip r:embed="rId1" cstate="print">
            <a:lum/>
          </a:blip>
          <a:srcRect l="-938" b="31801"/>
          <a:stretch>
            <a:fillRect/>
          </a:stretch>
        </p:blipFill>
        <p:spPr>
          <a:xfrm>
            <a:off x="8372475" y="2999740"/>
            <a:ext cx="3385820" cy="22091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8913495" y="5582920"/>
            <a:ext cx="109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400">
                <a:solidFill>
                  <a:schemeClr val="accent1">
                    <a:lumMod val="10000"/>
                  </a:schemeClr>
                </a:solidFill>
                <a:effectLst/>
                <a:sym typeface="+mn-ea"/>
              </a:rPr>
              <a:t>鸡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宋体" panose="02010600030101010101" pitchFamily="2" charset="-122"/>
                <a:sym typeface="+mn-ea"/>
              </a:rPr>
              <a:t>嗉囊 </a:t>
            </a:r>
            <a:endParaRPr lang="zh-CN" altLang="en-US" sz="2400">
              <a:solidFill>
                <a:srgbClr val="FF0000"/>
              </a:solidFill>
              <a:effectLst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2459990" y="3687445"/>
            <a:ext cx="136525" cy="835660"/>
          </a:xfrm>
          <a:prstGeom prst="leftBrace">
            <a:avLst>
              <a:gd name="adj1" fmla="val 27272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8826500" y="4530090"/>
            <a:ext cx="302260" cy="98044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28040" y="783590"/>
            <a:ext cx="10385425" cy="61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base">
              <a:lnSpc>
                <a:spcPct val="125000"/>
              </a:lnSpc>
            </a:pP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（二）胃   </a:t>
            </a: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分腺胃和肌胃</a:t>
            </a:r>
            <a:endParaRPr lang="zh-CN" altLang="en-US" sz="28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1.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腺胃  呈纺缍形，位于腹胸左侧，后以峡连肌胃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腔细、壁厚，胃腺开口于</a:t>
            </a:r>
            <a:r>
              <a:rPr lang="zh-CN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粘膜乳头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en-US" altLang="zh-CN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2.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肌胃（砂囊）：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形态位置：扁圆形坚实肌质器官，腹腔左下部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结构：背腹侧有厚的成对半球状侧肌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     前后端有薄成对中间肌                       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肌内表面被覆有黄色角质层  （鸡内金）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功能：可磨碎食物。</a:t>
            </a: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</a:t>
            </a:r>
            <a:endParaRPr lang="zh-CN" altLang="en-US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          </a:t>
            </a:r>
            <a:endParaRPr lang="zh-CN" altLang="en-US" sz="2400"/>
          </a:p>
          <a:p>
            <a:pPr algn="just" fontAlgn="base">
              <a:lnSpc>
                <a:spcPct val="125000"/>
              </a:lnSpc>
            </a:pPr>
            <a:endParaRPr lang="zh-CN" sz="2400" dirty="0">
              <a:solidFill>
                <a:schemeClr val="accent1">
                  <a:lumMod val="10000"/>
                </a:schemeClr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chemeClr val="accent1">
                    <a:lumMod val="10000"/>
                  </a:schemeClr>
                </a:solidFill>
                <a:latin typeface="Times New Roman" panose="02020603050405020304" pitchFamily="18" charset="0"/>
                <a:sym typeface="+mn-ea"/>
              </a:rPr>
              <a:t>                   </a:t>
            </a:r>
            <a:endParaRPr lang="zh-CN" altLang="en-US" sz="2400"/>
          </a:p>
        </p:txBody>
      </p:sp>
      <p:sp>
        <p:nvSpPr>
          <p:cNvPr id="1073743010" name="左大括号 1073743009"/>
          <p:cNvSpPr/>
          <p:nvPr/>
        </p:nvSpPr>
        <p:spPr>
          <a:xfrm>
            <a:off x="2088515" y="3837940"/>
            <a:ext cx="181610" cy="594360"/>
          </a:xfrm>
          <a:prstGeom prst="leftBrace">
            <a:avLst>
              <a:gd name="adj1" fmla="val 27272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3" name="图片 2" descr="鸡解剖图9.jpg"/>
          <p:cNvPicPr>
            <a:picLocks noGrp="1" noChangeAspect="1"/>
          </p:cNvPicPr>
          <p:nvPr isPhoto="1"/>
        </p:nvPicPr>
        <p:blipFill>
          <a:blip r:embed="rId1" cstate="print">
            <a:lum/>
          </a:blip>
          <a:srcRect l="29476" t="912"/>
          <a:stretch>
            <a:fillRect/>
          </a:stretch>
        </p:blipFill>
        <p:spPr>
          <a:xfrm>
            <a:off x="7679690" y="4122420"/>
            <a:ext cx="4101465" cy="175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鸡解剖图9.jpg"/>
          <p:cNvPicPr>
            <a:picLocks noGrp="1" noChangeAspect="1"/>
          </p:cNvPicPr>
          <p:nvPr isPhoto="1"/>
        </p:nvPicPr>
        <p:blipFill>
          <a:blip r:embed="rId1" cstate="print">
            <a:lum/>
          </a:blip>
          <a:srcRect l="-422" t="59900" r="73255" b="-189"/>
          <a:stretch>
            <a:fillRect/>
          </a:stretch>
        </p:blipFill>
        <p:spPr>
          <a:xfrm>
            <a:off x="7634605" y="5783580"/>
            <a:ext cx="3823335" cy="851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898765" y="422910"/>
            <a:ext cx="15709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400">
                <a:solidFill>
                  <a:schemeClr val="accent1">
                    <a:lumMod val="10000"/>
                  </a:schemeClr>
                </a:solidFill>
                <a:effectLst/>
                <a:sym typeface="+mn-ea"/>
              </a:rPr>
              <a:t>  </a:t>
            </a: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  <a:effectLst/>
                <a:sym typeface="+mn-ea"/>
              </a:rPr>
              <a:t>鸡胃粘膜</a:t>
            </a:r>
            <a:endParaRPr lang="zh-CN" altLang="en-US" sz="2400"/>
          </a:p>
        </p:txBody>
      </p:sp>
      <p:pic>
        <p:nvPicPr>
          <p:cNvPr id="6" name="图片 5" descr="鸡解剖图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r="57007" b="41081"/>
          <a:stretch>
            <a:fillRect/>
          </a:stretch>
        </p:blipFill>
        <p:spPr>
          <a:xfrm>
            <a:off x="7590790" y="2374265"/>
            <a:ext cx="3891280" cy="179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 descr="鸡解剖图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15733" t="86158" r="48172" b="1946"/>
          <a:stretch>
            <a:fillRect/>
          </a:stretch>
        </p:blipFill>
        <p:spPr>
          <a:xfrm>
            <a:off x="7437120" y="2296160"/>
            <a:ext cx="2701925" cy="64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220" y="805180"/>
            <a:ext cx="4124960" cy="15201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87730" y="624840"/>
            <a:ext cx="10581640" cy="2630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base">
              <a:lnSpc>
                <a:spcPct val="125000"/>
              </a:lnSpc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（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三）肠和泄殖腔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1.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小肠：基本同猪。、 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2.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肝：较大，位于腹腔前下部，分左右两叶，右叶脏面有胆囊。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3.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胰：淡黄色、长条分叶状腺体，位于十二指肠袢内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.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sym typeface="+mn-ea"/>
            </a:endParaRPr>
          </a:p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4.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大肠：两条盲肠发达，一条直肠，无结肠，后接泄殖腔。</a:t>
            </a:r>
            <a:endParaRPr lang="zh-CN" altLang="en-US" sz="2400"/>
          </a:p>
        </p:txBody>
      </p:sp>
      <p:pic>
        <p:nvPicPr>
          <p:cNvPr id="6" name="图片 5" descr="图片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945" y="3234055"/>
            <a:ext cx="2764790" cy="2985135"/>
          </a:xfrm>
          <a:prstGeom prst="rect">
            <a:avLst/>
          </a:prstGeom>
        </p:spPr>
      </p:pic>
      <p:pic>
        <p:nvPicPr>
          <p:cNvPr id="7" name="图片 6" descr="201608070514326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955" y="3372485"/>
            <a:ext cx="3048000" cy="2813685"/>
          </a:xfrm>
          <a:prstGeom prst="rect">
            <a:avLst/>
          </a:prstGeom>
        </p:spPr>
      </p:pic>
      <p:pic>
        <p:nvPicPr>
          <p:cNvPr id="8" name="图片 7" descr="图片8"/>
          <p:cNvPicPr>
            <a:picLocks noChangeAspect="1"/>
          </p:cNvPicPr>
          <p:nvPr/>
        </p:nvPicPr>
        <p:blipFill>
          <a:blip r:embed="rId3"/>
          <a:srcRect l="212" r="3851" b="21654"/>
          <a:stretch>
            <a:fillRect/>
          </a:stretch>
        </p:blipFill>
        <p:spPr>
          <a:xfrm>
            <a:off x="7951470" y="3512820"/>
            <a:ext cx="3879215" cy="2631440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H="1">
            <a:off x="859790" y="3669665"/>
            <a:ext cx="844550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851535" y="4279265"/>
            <a:ext cx="844550" cy="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775335" y="5033645"/>
            <a:ext cx="1684020" cy="3937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889635" y="4635500"/>
            <a:ext cx="1569720" cy="3048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783590" y="5480685"/>
            <a:ext cx="1901825" cy="1524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5800090" y="5366385"/>
            <a:ext cx="114300" cy="959485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5914390" y="5562600"/>
            <a:ext cx="444500" cy="687705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9548495" y="4165600"/>
            <a:ext cx="123190" cy="188849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9686925" y="4210685"/>
            <a:ext cx="1023620" cy="179832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9436100" y="621728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胰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640705" y="6171565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肝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97815" y="5324475"/>
            <a:ext cx="7924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 fontAlgn="base">
              <a:lnSpc>
                <a:spcPct val="125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直肠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43535" y="4874895"/>
            <a:ext cx="640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盲肠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1600" y="443547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回肠</a:t>
            </a: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52730" y="3997960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空肠</a:t>
            </a: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-67310" y="3455035"/>
            <a:ext cx="13874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十二指肠</a:t>
            </a:r>
            <a:endParaRPr lang="zh-CN" altLang="en-US"/>
          </a:p>
        </p:txBody>
      </p:sp>
      <p:cxnSp>
        <p:nvCxnSpPr>
          <p:cNvPr id="2" name="直接箭头连接符 1"/>
          <p:cNvCxnSpPr/>
          <p:nvPr/>
        </p:nvCxnSpPr>
        <p:spPr>
          <a:xfrm flipH="1">
            <a:off x="857250" y="4801870"/>
            <a:ext cx="1918970" cy="238125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鸡解剖图8.jpg"/>
          <p:cNvPicPr>
            <a:picLocks noGrp="1" noChangeAspect="1"/>
          </p:cNvPicPr>
          <p:nvPr isPhoto="1"/>
        </p:nvPicPr>
        <p:blipFill>
          <a:blip r:embed="rId1" cstate="print">
            <a:lum/>
          </a:blip>
          <a:stretch>
            <a:fillRect/>
          </a:stretch>
        </p:blipFill>
        <p:spPr>
          <a:xfrm>
            <a:off x="635000" y="1728470"/>
            <a:ext cx="5319395" cy="4017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 descr="鸡解剖图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972810" y="1808480"/>
            <a:ext cx="5671185" cy="3975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94690" y="729615"/>
            <a:ext cx="11088370" cy="2300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just">
              <a:lnSpc>
                <a:spcPct val="125000"/>
              </a:lnSpc>
              <a:buNone/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 5.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泄殖腔：是消化、泌尿、生殖末端的共用通道，由前向后分为粪道、泄殖道、肛道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sym typeface="+mn-ea"/>
            </a:endParaRPr>
          </a:p>
          <a:p>
            <a:pPr lvl="0" algn="just">
              <a:lnSpc>
                <a:spcPct val="125000"/>
              </a:lnSpc>
              <a:buNone/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             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ˎ̥"/>
            </a:endParaRPr>
          </a:p>
          <a:p>
            <a:pPr lvl="0" algn="just">
              <a:lnSpc>
                <a:spcPct val="120000"/>
              </a:lnSpc>
              <a:buNone/>
            </a:pPr>
            <a:endParaRPr lang="zh-CN" altLang="en-US" sz="2800"/>
          </a:p>
        </p:txBody>
      </p:sp>
      <p:sp>
        <p:nvSpPr>
          <p:cNvPr id="55308" name="文本框 55307"/>
          <p:cNvSpPr txBox="1"/>
          <p:nvPr/>
        </p:nvSpPr>
        <p:spPr>
          <a:xfrm>
            <a:off x="6236335" y="4106545"/>
            <a:ext cx="367284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just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粪道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´.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粪道泄殖道襞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泄殖腔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´. 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泄殖道肛道襞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肛道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肛门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括约肌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肛道背侧腺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腔上囊</a:t>
            </a: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5307" name="图片 55306" descr="F:\教案、教材\实用兽医教程\解剖教材扫描图\图像21'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41595" y="1972310"/>
            <a:ext cx="5848985" cy="19723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666865" y="5583555"/>
            <a:ext cx="3230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>
                <a:solidFill>
                  <a:schemeClr val="accent1">
                    <a:lumMod val="10000"/>
                  </a:schemeClr>
                </a:solidFill>
                <a:effectLst/>
                <a:sym typeface="+mn-ea"/>
              </a:rPr>
              <a:t>鸡泄殖腔正中矢状面示意图</a:t>
            </a:r>
            <a:endParaRPr lang="zh-CN" altLang="en-US" sz="2000"/>
          </a:p>
        </p:txBody>
      </p:sp>
      <p:pic>
        <p:nvPicPr>
          <p:cNvPr id="6" name="图片 5" descr="图片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270" y="2328545"/>
            <a:ext cx="2975610" cy="381508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3009265" y="5360035"/>
            <a:ext cx="1396365" cy="96520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122420" y="5251450"/>
            <a:ext cx="868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+mn-ea"/>
              </a:rPr>
              <a:t>泄殖腔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/>
        </p:nvSpPr>
        <p:spPr>
          <a:xfrm>
            <a:off x="950595" y="934085"/>
            <a:ext cx="10093960" cy="5351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9pPr>
          </a:lstStyle>
          <a:p>
            <a:pPr algn="l" fontAlgn="auto">
              <a:lnSpc>
                <a:spcPct val="100000"/>
              </a:lnSpc>
            </a:pPr>
            <a:r>
              <a:rPr lang="zh-CN" altLang="en-US" sz="2800"/>
              <a:t>二、家禽消化吸收生理特点</a:t>
            </a:r>
            <a:endParaRPr lang="zh-CN" altLang="en-US" sz="2800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（一）口腔的消化  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en-US" altLang="zh-CN"/>
              <a:t>     1.</a:t>
            </a:r>
            <a:r>
              <a:rPr lang="zh-CN" altLang="en-US"/>
              <a:t>口腔消化：较简单，主要依靠视觉、触觉寻觅食物，靠喙采食。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en-US" altLang="zh-CN"/>
              <a:t>     2.</a:t>
            </a:r>
            <a:r>
              <a:rPr lang="zh-CN" altLang="en-US"/>
              <a:t>吞咽：头抬举，借舌和食物作用，</a:t>
            </a:r>
            <a:r>
              <a:rPr lang="zh-CN" altLang="en-US">
                <a:sym typeface="+mn-ea"/>
              </a:rPr>
              <a:t>推送</a:t>
            </a:r>
            <a:r>
              <a:rPr lang="zh-CN" altLang="en-US"/>
              <a:t>食物进食管。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                       唾液呈弱酸性，含少量的淀粉酶。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（二）嗉囊消化 ：</a:t>
            </a:r>
            <a:r>
              <a:rPr lang="zh-CN" altLang="en-US">
                <a:sym typeface="+mn-ea"/>
              </a:rPr>
              <a:t>初步消化</a:t>
            </a:r>
            <a:r>
              <a:rPr lang="zh-CN" altLang="en-US"/>
              <a:t>糖类饲料。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                                    鸽育雏期，用嗉囊乳哺育幼鸽。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（三）腺胃消化    初步分解蛋白质。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（四）肌胃的消化  </a:t>
            </a:r>
            <a:r>
              <a:rPr lang="zh-CN" altLang="en-US">
                <a:sym typeface="+mn-ea"/>
              </a:rPr>
              <a:t>机械性磨碎粗硬饲料</a:t>
            </a:r>
            <a:endParaRPr lang="zh-CN" altLang="en-US">
              <a:sym typeface="+mn-ea"/>
            </a:endParaRPr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                                     收缩特点：饲料越坚硬，肌胃的收缩力越强。</a:t>
            </a:r>
            <a:endParaRPr lang="zh-CN" altLang="en-US"/>
          </a:p>
          <a:p>
            <a:pPr algn="l" fontAlgn="auto">
              <a:lnSpc>
                <a:spcPct val="100000"/>
              </a:lnSpc>
            </a:pPr>
            <a:r>
              <a:rPr lang="zh-CN" altLang="en-US"/>
              <a:t>                                    肌胃内容物干燥，pH2.0～3.5。</a:t>
            </a:r>
            <a:endParaRPr lang="zh-CN" altLang="en-US"/>
          </a:p>
        </p:txBody>
      </p:sp>
      <p:sp>
        <p:nvSpPr>
          <p:cNvPr id="2" name="左大括号 1"/>
          <p:cNvSpPr/>
          <p:nvPr/>
        </p:nvSpPr>
        <p:spPr>
          <a:xfrm>
            <a:off x="3302635" y="5119370"/>
            <a:ext cx="272415" cy="1153160"/>
          </a:xfrm>
          <a:prstGeom prst="leftBrace">
            <a:avLst>
              <a:gd name="adj1" fmla="val 27272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810260" y="1637665"/>
            <a:ext cx="10812780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6700" fontAlgn="auto">
              <a:lnSpc>
                <a:spcPct val="150000"/>
              </a:lnSpc>
            </a:pPr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（五）</a:t>
            </a:r>
            <a:r>
              <a:rPr lang="zh-CN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小肠的消化</a:t>
            </a:r>
            <a:r>
              <a:rPr lang="en-US" sz="2400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消化主要部位。小肠内的消化液有胰液、胆汁和小肠液。</a:t>
            </a:r>
            <a:endParaRPr lang="zh-CN" sz="24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                                小肠的运动：同家畜，蠕动、节律性分节运动和逆蠕动。</a:t>
            </a:r>
            <a:endParaRPr lang="zh-CN" altLang="en-US" sz="2400">
              <a:solidFill>
                <a:schemeClr val="accent1">
                  <a:lumMod val="10000"/>
                </a:schemeClr>
              </a:solidFill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（六）大肠的消化   主要在盲肠。</a:t>
            </a: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  <a:sym typeface="+mn-ea"/>
              </a:rPr>
              <a:t>大量的粗纤维饲料在</a:t>
            </a: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盲肠</a:t>
            </a: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  <a:sym typeface="+mn-ea"/>
              </a:rPr>
              <a:t>发酵分解。</a:t>
            </a:r>
            <a:endParaRPr lang="zh-CN" altLang="en-US" sz="2400">
              <a:solidFill>
                <a:schemeClr val="accent1">
                  <a:lumMod val="10000"/>
                </a:schemeClr>
              </a:solidFill>
              <a:sym typeface="+mn-ea"/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（七）吸收  主要在小肠</a:t>
            </a:r>
            <a:endParaRPr lang="zh-CN" altLang="en-US" sz="2400">
              <a:solidFill>
                <a:schemeClr val="accent1">
                  <a:lumMod val="10000"/>
                </a:schemeClr>
              </a:solidFill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        小肠：可吸收大部分营养物质</a:t>
            </a:r>
            <a:endParaRPr lang="zh-CN" altLang="en-US" sz="2400">
              <a:solidFill>
                <a:schemeClr val="accent1">
                  <a:lumMod val="10000"/>
                </a:schemeClr>
              </a:solidFill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        嗉囊、盲肠：吸收少量的水、无机盐和挥发性脂肪酸</a:t>
            </a:r>
            <a:endParaRPr lang="zh-CN" altLang="en-US" sz="2400">
              <a:solidFill>
                <a:schemeClr val="accent1">
                  <a:lumMod val="10000"/>
                </a:schemeClr>
              </a:solidFill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        直肠和泄殖腔：吸收较少的水和无机盐</a:t>
            </a:r>
            <a:endParaRPr lang="zh-CN" altLang="en-US" sz="2400">
              <a:solidFill>
                <a:schemeClr val="accent1">
                  <a:lumMod val="10000"/>
                </a:schemeClr>
              </a:solidFill>
            </a:endParaRPr>
          </a:p>
          <a:p>
            <a:pPr indent="266700" fontAlgn="auto">
              <a:lnSpc>
                <a:spcPct val="150000"/>
              </a:lnSpc>
            </a:pPr>
            <a:r>
              <a:rPr lang="zh-CN" altLang="en-US" sz="2400">
                <a:solidFill>
                  <a:schemeClr val="accent1">
                    <a:lumMod val="10000"/>
                  </a:schemeClr>
                </a:solidFill>
              </a:rPr>
              <a:t>        腺胃、肌胃：吸收能力较差。</a:t>
            </a:r>
            <a:endParaRPr lang="zh-CN" altLang="en-US" sz="240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627505" y="4153535"/>
            <a:ext cx="196850" cy="1757045"/>
          </a:xfrm>
          <a:prstGeom prst="leftBrace">
            <a:avLst>
              <a:gd name="adj1" fmla="val 27272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/>
        </p:nvSpPr>
        <p:spPr>
          <a:xfrm>
            <a:off x="1772920" y="272415"/>
            <a:ext cx="9144000" cy="629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</a:lstStyle>
          <a:p>
            <a:pPr algn="ctr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复习思考题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/>
        </p:nvSpPr>
        <p:spPr>
          <a:xfrm>
            <a:off x="923925" y="989965"/>
            <a:ext cx="9144000" cy="3208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9pPr>
          </a:lstStyle>
          <a:p>
            <a:pPr algn="l" fontAlgn="auto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一、家禽食管末端膨大部为_____，具有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_____、_______等功能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二、家禽口腔无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______、______、______等，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______采食。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三、家禽的胃分______和______；其中______可分泌胃液，______可磨碎食物，取代家畜牙齿功能。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四、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家禽大肠包括_____和_______ ，无 _____，其中______较发达。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五、家禽泄殖腔是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______、______和______的共用通道，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包括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______和______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REFSHAPE" val="195925836"/>
  <p:tag name="KSO_WM_UNIT_PLACING_PICTURE_USER_VIEWPORT" val="{&quot;height&quot;:3559,&quot;width&quot;:11065}"/>
</p:tagLst>
</file>

<file path=ppt/theme/theme1.xml><?xml version="1.0" encoding="utf-8"?>
<a:theme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F"/>
        </a:accent4>
        <a:accent5>
          <a:srgbClr val="E2F4FF"/>
        </a:accent5>
        <a:accent6>
          <a:srgbClr val="2D89E5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5FAF5"/>
        </a:accent3>
        <a:accent4>
          <a:srgbClr val="006866"/>
        </a:accent4>
        <a:accent5>
          <a:srgbClr val="F1F5F0"/>
        </a:accent5>
        <a:accent6>
          <a:srgbClr val="E589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B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9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E"/>
        </a:accent3>
        <a:accent4>
          <a:srgbClr val="545480"/>
        </a:accent4>
        <a:accent5>
          <a:srgbClr val="FFEDED"/>
        </a:accent5>
        <a:accent6>
          <a:srgbClr val="E589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D"/>
        </a:accent4>
        <a:accent5>
          <a:srgbClr val="E9F7FF"/>
        </a:accent5>
        <a:accent6>
          <a:srgbClr val="E589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DED"/>
        </a:accent3>
        <a:accent4>
          <a:srgbClr val="0057AF"/>
        </a:accent4>
        <a:accent5>
          <a:srgbClr val="FFFFE2"/>
        </a:accent5>
        <a:accent6>
          <a:srgbClr val="008989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22222"/>
        </a:accent4>
        <a:accent5>
          <a:srgbClr val="E1E1EA"/>
        </a:accent5>
        <a:accent6>
          <a:srgbClr val="E5B7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1851</Words>
  <Application>WPS 演示</Application>
  <PresentationFormat>宽屏</PresentationFormat>
  <Paragraphs>116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Calibri</vt:lpstr>
      <vt:lpstr>Times New Roman</vt:lpstr>
      <vt:lpstr>ˎ̥</vt:lpstr>
      <vt:lpstr>Segoe Print</vt:lpstr>
      <vt:lpstr>微软雅黑</vt:lpstr>
      <vt:lpstr>Arial Unicode MS</vt:lpstr>
      <vt:lpstr>古瓶荷花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周生生</cp:lastModifiedBy>
  <cp:revision>16</cp:revision>
  <dcterms:created xsi:type="dcterms:W3CDTF">2020-10-13T02:31:00Z</dcterms:created>
  <dcterms:modified xsi:type="dcterms:W3CDTF">2020-11-21T15:24:34Z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2052-11.1.0.9998</vt:lpwstr>
  </property>
</Properties>
</file>