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075" descr="610174_90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-3317"/>
          <a:stretch/>
        </p:blipFill>
        <p:spPr bwMode="auto">
          <a:xfrm>
            <a:off x="2627784" y="3535602"/>
            <a:ext cx="4513865" cy="3123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2108693" y="90872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2116480" y="2924944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CN" altLang="en-US" smtClean="0"/>
              <a:t>单击此处编辑母版副标题样式</a:t>
            </a:r>
            <a:endParaRPr kumimoji="0" lang="en-US"/>
          </a:p>
        </p:txBody>
      </p:sp>
      <p:sp>
        <p:nvSpPr>
          <p:cNvPr id="28" name="日期占位符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02C4276-68BD-4EA0-8D83-20921FFDD090}" type="datetimeFigureOut">
              <a:rPr lang="zh-CN" altLang="en-US" smtClean="0">
                <a:solidFill>
                  <a:srgbClr val="575F6D"/>
                </a:solidFill>
              </a:rPr>
              <a:pPr/>
              <a:t>2020/11/17</a:t>
            </a:fld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zh-CN" altLang="en-US" dirty="0">
              <a:solidFill>
                <a:srgbClr val="575F6D"/>
              </a:solidFill>
            </a:endParaRPr>
          </a:p>
        </p:txBody>
      </p:sp>
      <p:sp>
        <p:nvSpPr>
          <p:cNvPr id="10" name="矩形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矩形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矩形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直接连接符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直接连接符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直接连接符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直接连接符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直接连接符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直接连接符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7" name="矩形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椭圆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椭圆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椭圆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椭圆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椭圆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9" name="灯片编号占位符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30" name="TextBox 29"/>
          <p:cNvSpPr txBox="1"/>
          <p:nvPr userDrawn="1"/>
        </p:nvSpPr>
        <p:spPr>
          <a:xfrm>
            <a:off x="6525502" y="6457890"/>
            <a:ext cx="26184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rgbClr val="FE8637">
                    <a:lumMod val="75000"/>
                  </a:srgbClr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广东省高州农业学校</a:t>
            </a:r>
            <a:endParaRPr lang="zh-CN" altLang="en-US" sz="2000" b="1" dirty="0">
              <a:solidFill>
                <a:srgbClr val="FE8637">
                  <a:lumMod val="75000"/>
                </a:srgbClr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2" y="26729"/>
            <a:ext cx="1354058" cy="134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extBox 34"/>
          <p:cNvSpPr txBox="1"/>
          <p:nvPr userDrawn="1"/>
        </p:nvSpPr>
        <p:spPr>
          <a:xfrm>
            <a:off x="6052189" y="26729"/>
            <a:ext cx="3024336" cy="461665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prstClr val="black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宠物养护与疾病防治</a:t>
            </a:r>
            <a:endParaRPr lang="zh-CN" altLang="en-US" sz="2400" b="1" dirty="0">
              <a:solidFill>
                <a:prstClr val="black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691475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>
                <a:solidFill>
                  <a:srgbClr val="575F6D"/>
                </a:solidFill>
              </a:rPr>
              <a:pPr/>
              <a:t>2020/11/17</a:t>
            </a:fld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1578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>
                <a:solidFill>
                  <a:srgbClr val="575F6D"/>
                </a:solidFill>
              </a:rPr>
              <a:pPr/>
              <a:t>2020/11/17</a:t>
            </a:fld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6259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dirty="0" smtClean="0"/>
              <a:t>单击此处编辑母版标题样式</a:t>
            </a:r>
            <a:endParaRPr kumimoji="0" lang="en-US" dirty="0"/>
          </a:p>
        </p:txBody>
      </p:sp>
      <p:sp>
        <p:nvSpPr>
          <p:cNvPr id="8" name="内容占位符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>
                <a:solidFill>
                  <a:srgbClr val="575F6D"/>
                </a:solidFill>
              </a:rPr>
              <a:pPr/>
              <a:t>2020/11/17</a:t>
            </a:fld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0" name="页脚占位符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CN" altLang="en-US" dirty="0">
              <a:solidFill>
                <a:srgbClr val="575F6D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6291112" y="6418374"/>
            <a:ext cx="25464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rgbClr val="FE8637">
                    <a:lumMod val="75000"/>
                  </a:srgbClr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广东省高州农业学校</a:t>
            </a:r>
            <a:endParaRPr lang="zh-CN" altLang="en-US" sz="2000" b="1" dirty="0">
              <a:solidFill>
                <a:srgbClr val="FE8637">
                  <a:lumMod val="75000"/>
                </a:srgbClr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6052189" y="26729"/>
            <a:ext cx="3024336" cy="46166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prstClr val="black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宠物养护与疾病防治</a:t>
            </a:r>
            <a:endParaRPr lang="zh-CN" altLang="en-US" sz="2400" b="1" dirty="0">
              <a:solidFill>
                <a:prstClr val="black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2" y="26729"/>
            <a:ext cx="1354058" cy="134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23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02C4276-68BD-4EA0-8D83-20921FFDD090}" type="datetimeFigureOut">
              <a:rPr lang="zh-CN" altLang="en-US" smtClean="0">
                <a:solidFill>
                  <a:srgbClr val="FFF39D"/>
                </a:solidFill>
              </a:rPr>
              <a:pPr/>
              <a:t>2020/11/17</a:t>
            </a:fld>
            <a:endParaRPr lang="zh-CN" altLang="en-US">
              <a:solidFill>
                <a:srgbClr val="FFF39D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zh-CN" altLang="en-US">
              <a:solidFill>
                <a:srgbClr val="FFF39D"/>
              </a:solidFill>
            </a:endParaRPr>
          </a:p>
        </p:txBody>
      </p:sp>
      <p:sp>
        <p:nvSpPr>
          <p:cNvPr id="9" name="矩形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矩形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矩形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直接连接符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直接连接符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直接连接符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直接连接符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直接连接符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矩形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椭圆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椭圆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椭圆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椭圆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椭圆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直接连接符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39472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>
                <a:solidFill>
                  <a:srgbClr val="575F6D"/>
                </a:solidFill>
              </a:rPr>
              <a:pPr/>
              <a:t>2020/11/17</a:t>
            </a:fld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019685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>
                <a:solidFill>
                  <a:srgbClr val="575F6D"/>
                </a:solidFill>
              </a:rPr>
              <a:pPr/>
              <a:t>2020/11/17</a:t>
            </a:fld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13" name="内容占位符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12" name="文本占位符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14" name="文本占位符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194061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>
                <a:solidFill>
                  <a:srgbClr val="575F6D"/>
                </a:solidFill>
              </a:rPr>
              <a:pPr/>
              <a:t>2020/11/17</a:t>
            </a:fld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CN" altLang="en-US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712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>
                <a:solidFill>
                  <a:srgbClr val="575F6D"/>
                </a:solidFill>
              </a:rPr>
              <a:pPr/>
              <a:t>2020/11/17</a:t>
            </a:fld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6433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接连接符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8" name="直接连接符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直接连接符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直接连接符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内容占位符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21" name="日期占位符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>
                <a:solidFill>
                  <a:srgbClr val="575F6D"/>
                </a:solidFill>
              </a:rPr>
              <a:pPr/>
              <a:t>2020/11/17</a:t>
            </a:fld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22" name="灯片编号占位符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23" name="页脚占位符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CN" altLang="en-US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0446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zh-CN" altLang="en-US" smtClean="0"/>
              <a:t>单击图标添加图片</a:t>
            </a:r>
            <a:endParaRPr kumimoji="0" 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10" name="直接连接符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矩形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直接连接符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直接连接符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" name="直接连接符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7" name="日期占位符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>
                <a:solidFill>
                  <a:srgbClr val="575F6D"/>
                </a:solidFill>
              </a:rPr>
              <a:pPr/>
              <a:t>2020/11/17</a:t>
            </a:fld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21" name="页脚占位符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CN" altLang="en-US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6870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直接连接符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2" name="标题占位符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  <a:p>
            <a:pPr lvl="1" eaLnBrk="1" latinLnBrk="0" hangingPunct="1"/>
            <a:r>
              <a:rPr kumimoji="0" lang="zh-CN" altLang="en-US" smtClean="0"/>
              <a:t>第二级</a:t>
            </a:r>
          </a:p>
          <a:p>
            <a:pPr lvl="2" eaLnBrk="1" latinLnBrk="0" hangingPunct="1"/>
            <a:r>
              <a:rPr kumimoji="0" lang="zh-CN" altLang="en-US" smtClean="0"/>
              <a:t>第三级</a:t>
            </a:r>
          </a:p>
          <a:p>
            <a:pPr lvl="3" eaLnBrk="1" latinLnBrk="0" hangingPunct="1"/>
            <a:r>
              <a:rPr kumimoji="0" lang="zh-CN" altLang="en-US" smtClean="0"/>
              <a:t>第四级</a:t>
            </a:r>
          </a:p>
          <a:p>
            <a:pPr lvl="4" eaLnBrk="1" latinLnBrk="0" hangingPunct="1"/>
            <a:r>
              <a:rPr kumimoji="0" lang="zh-CN" altLang="en-US" smtClean="0"/>
              <a:t>第五级</a:t>
            </a:r>
            <a:endParaRPr kumimoji="0" lang="en-US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02C4276-68BD-4EA0-8D83-20921FFDD090}" type="datetimeFigureOut">
              <a:rPr lang="zh-CN" altLang="en-US" smtClean="0">
                <a:solidFill>
                  <a:srgbClr val="575F6D"/>
                </a:solidFill>
              </a:rPr>
              <a:pPr/>
              <a:t>2020/11/17</a:t>
            </a:fld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7" name="直接连接符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矩形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直接连接符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9118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108692" y="908720"/>
            <a:ext cx="6279731" cy="2304256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zh-CN" sz="5400" dirty="0" smtClean="0"/>
              <a:t>    </a:t>
            </a:r>
            <a:br>
              <a:rPr lang="en-US" altLang="zh-CN" sz="5400" dirty="0" smtClean="0"/>
            </a:br>
            <a:r>
              <a:rPr lang="en-US" altLang="zh-CN" sz="5400" dirty="0"/>
              <a:t/>
            </a:r>
            <a:br>
              <a:rPr lang="en-US" altLang="zh-CN" sz="5400" dirty="0"/>
            </a:br>
            <a:r>
              <a:rPr lang="zh-CN" altLang="en-US" sz="5400" dirty="0" smtClean="0"/>
              <a:t>任务</a:t>
            </a:r>
            <a:r>
              <a:rPr lang="en-US" altLang="zh-CN" sz="5400" dirty="0" smtClean="0"/>
              <a:t>6</a:t>
            </a:r>
            <a:br>
              <a:rPr lang="en-US" altLang="zh-CN" sz="5400" dirty="0" smtClean="0"/>
            </a:br>
            <a:r>
              <a:rPr lang="zh-CN" altLang="zh-CN" sz="5400" dirty="0" smtClean="0"/>
              <a:t>犬猫</a:t>
            </a:r>
            <a:r>
              <a:rPr lang="zh-CN" altLang="en-US" sz="5400" dirty="0" smtClean="0"/>
              <a:t>的导尿</a:t>
            </a:r>
            <a:endParaRPr lang="zh-CN" altLang="en-US" sz="5400" dirty="0"/>
          </a:p>
        </p:txBody>
      </p:sp>
    </p:spTree>
    <p:extLst>
      <p:ext uri="{BB962C8B-B14F-4D97-AF65-F5344CB8AC3E}">
        <p14:creationId xmlns:p14="http://schemas.microsoft.com/office/powerpoint/2010/main" val="12757074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CN" altLang="zh-CN" sz="3600" b="1" dirty="0" smtClean="0">
                <a:solidFill>
                  <a:srgbClr val="00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rPr>
              <a:t>导尿</a:t>
            </a:r>
            <a:r>
              <a:rPr lang="zh-CN" altLang="zh-CN" sz="3600" b="1" dirty="0">
                <a:solidFill>
                  <a:srgbClr val="00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rPr>
              <a:t>法</a:t>
            </a:r>
            <a:endParaRPr lang="zh-CN" altLang="en-US" sz="3600" b="1" dirty="0">
              <a:solidFill>
                <a:srgbClr val="00FF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147248" cy="4873752"/>
          </a:xfrm>
        </p:spPr>
        <p:txBody>
          <a:bodyPr>
            <a:normAutofit fontScale="92500" lnSpcReduction="10000"/>
          </a:bodyPr>
          <a:lstStyle/>
          <a:p>
            <a:r>
              <a:rPr lang="zh-CN" altLang="zh-CN" b="1" dirty="0"/>
              <a:t>导尿指用人工的方法诱导动物或用导尿管将尿液排除。临床上常用导尿法收集尿液化验、排尿，也可进行膀胱冲洗或给药</a:t>
            </a:r>
            <a:r>
              <a:rPr lang="zh-CN" altLang="zh-CN" dirty="0"/>
              <a:t>。</a:t>
            </a:r>
          </a:p>
          <a:p>
            <a:r>
              <a:rPr lang="en-US" altLang="zh-CN" b="1" dirty="0" smtClean="0">
                <a:solidFill>
                  <a:srgbClr val="0000FF"/>
                </a:solidFill>
              </a:rPr>
              <a:t>1</a:t>
            </a:r>
            <a:r>
              <a:rPr lang="zh-CN" altLang="zh-CN" b="1" dirty="0" smtClean="0">
                <a:solidFill>
                  <a:srgbClr val="0000FF"/>
                </a:solidFill>
              </a:rPr>
              <a:t>、</a:t>
            </a:r>
            <a:r>
              <a:rPr lang="zh-CN" altLang="zh-CN" b="1" dirty="0">
                <a:solidFill>
                  <a:srgbClr val="0000FF"/>
                </a:solidFill>
              </a:rPr>
              <a:t>公犬导尿法</a:t>
            </a:r>
            <a:endParaRPr lang="zh-CN" altLang="zh-CN" dirty="0">
              <a:solidFill>
                <a:srgbClr val="0000FF"/>
              </a:solidFill>
            </a:endParaRPr>
          </a:p>
          <a:p>
            <a:r>
              <a:rPr lang="zh-CN" altLang="zh-CN" b="1" dirty="0"/>
              <a:t>犬施以侧卧保定，上后肢前方转位，暴露腹底部，长腿犬也可站立保定。助手一手将阴茎包皮向后退缩，一手在阴囊前方将阴茎向前推，露出龟头，用低刺激消毒液（</a:t>
            </a:r>
            <a:r>
              <a:rPr lang="en-US" altLang="zh-CN" b="1" dirty="0"/>
              <a:t>0.1%</a:t>
            </a:r>
            <a:r>
              <a:rPr lang="zh-CN" altLang="zh-CN" b="1" dirty="0"/>
              <a:t>新洁尔灭）清洗尿道外口，并将导尿管前端涂以少量润滑剂。导尿管、注射器和其它用具应煮沸消毒，操作者应外科洗手消毒。操作者一手固定阴茎龟头，一手持导尿管从尿道口内插入尿道或用止血钳夹持导尿管徐徐推进。导尿管通过坐骨弓尿道弯曲部时，可用手指按压会阴部皮肤以便导尿管通过，缓慢插至膀胱，即有尿液排出，其外端置于盛尿器内以收集尿液，或</a:t>
            </a:r>
            <a:r>
              <a:rPr lang="en-US" altLang="zh-CN" b="1" dirty="0"/>
              <a:t>                              </a:t>
            </a:r>
            <a:endParaRPr lang="zh-CN" altLang="zh-CN" b="1" dirty="0"/>
          </a:p>
          <a:p>
            <a:r>
              <a:rPr lang="zh-CN" altLang="zh-CN" b="1" dirty="0"/>
              <a:t>连接</a:t>
            </a:r>
            <a:r>
              <a:rPr lang="en-US" altLang="zh-CN" b="1" dirty="0"/>
              <a:t>20mL</a:t>
            </a:r>
            <a:r>
              <a:rPr lang="zh-CN" altLang="zh-CN" b="1" dirty="0"/>
              <a:t>注射器抽吸。抽吸完毕，注入抗菌素溶液于膀胱内，拔出导尿管。</a:t>
            </a:r>
            <a:endParaRPr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1008010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7931224" cy="5205192"/>
          </a:xfrm>
        </p:spPr>
        <p:txBody>
          <a:bodyPr/>
          <a:lstStyle/>
          <a:p>
            <a:r>
              <a:rPr lang="en-US" altLang="zh-CN" b="1" dirty="0" smtClean="0">
                <a:solidFill>
                  <a:srgbClr val="0000FF"/>
                </a:solidFill>
              </a:rPr>
              <a:t>2</a:t>
            </a:r>
            <a:r>
              <a:rPr lang="zh-CN" altLang="zh-CN" b="1" dirty="0" smtClean="0">
                <a:solidFill>
                  <a:srgbClr val="0000FF"/>
                </a:solidFill>
              </a:rPr>
              <a:t>、</a:t>
            </a:r>
            <a:r>
              <a:rPr lang="zh-CN" altLang="zh-CN" b="1" dirty="0">
                <a:solidFill>
                  <a:srgbClr val="0000FF"/>
                </a:solidFill>
              </a:rPr>
              <a:t>公猫导尿法</a:t>
            </a:r>
            <a:endParaRPr lang="zh-CN" altLang="zh-CN" dirty="0">
              <a:solidFill>
                <a:srgbClr val="0000FF"/>
              </a:solidFill>
            </a:endParaRPr>
          </a:p>
          <a:p>
            <a:r>
              <a:rPr lang="zh-CN" altLang="zh-CN" b="1" dirty="0"/>
              <a:t>先肌肉注射氯胺酮使猫镇静；动物仰卧保定，两后肢前方转位</a:t>
            </a:r>
            <a:r>
              <a:rPr lang="zh-CN" altLang="zh-CN" b="1" dirty="0" smtClean="0"/>
              <a:t>。</a:t>
            </a:r>
            <a:endParaRPr lang="en-US" altLang="zh-CN" b="1" dirty="0" smtClean="0"/>
          </a:p>
          <a:p>
            <a:r>
              <a:rPr lang="zh-CN" altLang="zh-CN" b="1" dirty="0" smtClean="0"/>
              <a:t>尿道外口</a:t>
            </a:r>
            <a:r>
              <a:rPr lang="zh-CN" altLang="zh-CN" b="1" dirty="0"/>
              <a:t>清洗消毒</a:t>
            </a:r>
            <a:r>
              <a:rPr lang="zh-CN" altLang="zh-CN" b="1" dirty="0" smtClean="0"/>
              <a:t>。</a:t>
            </a:r>
            <a:endParaRPr lang="en-US" altLang="zh-CN" b="1" dirty="0" smtClean="0"/>
          </a:p>
          <a:p>
            <a:r>
              <a:rPr lang="zh-CN" altLang="zh-CN" b="1" dirty="0" smtClean="0"/>
              <a:t>操作</a:t>
            </a:r>
            <a:r>
              <a:rPr lang="zh-CN" altLang="zh-CN" b="1" dirty="0"/>
              <a:t>者将阴茎鞘向后推，拉出阴茎，在尿道外口周围喷洒</a:t>
            </a:r>
            <a:r>
              <a:rPr lang="en-US" altLang="zh-CN" b="1" dirty="0"/>
              <a:t>1%</a:t>
            </a:r>
            <a:r>
              <a:rPr lang="zh-CN" altLang="zh-CN" b="1" dirty="0"/>
              <a:t>盐酸地卡因溶液。选择适宜的灭菌导尿管，其顶端涂以润滑剂，经尿道外口插入，渐渐向膀胱内推进。导尿管应与脊柱平行插入，用力要均匀，不可硬行通过尿道。如尿道内有尿石阻塞，可先向尿道内注射生理盐水或稀醋酸</a:t>
            </a:r>
            <a:r>
              <a:rPr lang="en-US" altLang="zh-CN" b="1" dirty="0"/>
              <a:t>3~5mL</a:t>
            </a:r>
            <a:r>
              <a:rPr lang="zh-CN" altLang="zh-CN" b="1" dirty="0"/>
              <a:t>，冲洗尿道内凝结物，确保导尿管通过。导尿管一旦进入膀胱，即有尿液流出</a:t>
            </a:r>
            <a:r>
              <a:rPr lang="zh-CN" altLang="zh-CN" b="1" dirty="0" smtClean="0"/>
              <a:t>。</a:t>
            </a:r>
            <a:endParaRPr lang="en-US" altLang="zh-CN" b="1" dirty="0" smtClean="0"/>
          </a:p>
          <a:p>
            <a:r>
              <a:rPr lang="zh-CN" altLang="zh-CN" b="1" dirty="0" smtClean="0"/>
              <a:t>导尿</a:t>
            </a:r>
            <a:r>
              <a:rPr lang="zh-CN" altLang="zh-CN" b="1" dirty="0"/>
              <a:t>完毕向膀胱内注入抗菌素溶液，然后拔出导尿管。</a:t>
            </a:r>
            <a:endParaRPr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19345627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zh-CN" dirty="0"/>
              <a:t> </a:t>
            </a:r>
            <a:r>
              <a:rPr lang="en-US" altLang="zh-CN" dirty="0" smtClean="0"/>
              <a:t>      </a:t>
            </a:r>
            <a:r>
              <a:rPr lang="zh-CN" altLang="zh-CN" dirty="0" smtClean="0"/>
              <a:t>公</a:t>
            </a:r>
            <a:r>
              <a:rPr lang="zh-CN" altLang="zh-CN" dirty="0"/>
              <a:t>犬导尿</a:t>
            </a:r>
            <a:r>
              <a:rPr lang="zh-CN" altLang="zh-CN" dirty="0" smtClean="0"/>
              <a:t>法</a:t>
            </a:r>
            <a:r>
              <a:rPr lang="en-US" altLang="zh-CN" dirty="0" smtClean="0"/>
              <a:t>                      </a:t>
            </a:r>
            <a:r>
              <a:rPr lang="zh-CN" altLang="zh-CN" dirty="0" smtClean="0"/>
              <a:t>公</a:t>
            </a:r>
            <a:r>
              <a:rPr lang="zh-CN" altLang="zh-CN" dirty="0"/>
              <a:t>猫导尿法</a:t>
            </a:r>
            <a:endParaRPr lang="zh-CN" altLang="en-US" dirty="0"/>
          </a:p>
        </p:txBody>
      </p:sp>
      <p:pic>
        <p:nvPicPr>
          <p:cNvPr id="4" name="图片 3" descr="公犬导尿法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71844"/>
            <a:ext cx="3960440" cy="37293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图片 4" descr="公猫导尿法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0309" y="1633529"/>
            <a:ext cx="3818115" cy="36676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011713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539552" y="1196752"/>
            <a:ext cx="8003232" cy="5349208"/>
          </a:xfrm>
        </p:spPr>
        <p:txBody>
          <a:bodyPr>
            <a:normAutofit fontScale="92500" lnSpcReduction="10000"/>
          </a:bodyPr>
          <a:lstStyle/>
          <a:p>
            <a:r>
              <a:rPr lang="en-US" altLang="zh-CN" b="1" dirty="0" smtClean="0">
                <a:solidFill>
                  <a:srgbClr val="0000FF"/>
                </a:solidFill>
              </a:rPr>
              <a:t>3</a:t>
            </a:r>
            <a:r>
              <a:rPr lang="zh-CN" altLang="zh-CN" b="1" dirty="0" smtClean="0">
                <a:solidFill>
                  <a:srgbClr val="0000FF"/>
                </a:solidFill>
              </a:rPr>
              <a:t>、</a:t>
            </a:r>
            <a:r>
              <a:rPr lang="zh-CN" altLang="zh-CN" b="1" dirty="0">
                <a:solidFill>
                  <a:srgbClr val="0000FF"/>
                </a:solidFill>
              </a:rPr>
              <a:t>母犬导尿法</a:t>
            </a:r>
            <a:endParaRPr lang="zh-CN" altLang="zh-CN" dirty="0">
              <a:solidFill>
                <a:srgbClr val="0000FF"/>
              </a:solidFill>
            </a:endParaRPr>
          </a:p>
          <a:p>
            <a:r>
              <a:rPr lang="zh-CN" altLang="zh-CN" b="1" dirty="0"/>
              <a:t>术前准好导尿管（可用人用橡胶导尿管）、注射器、润滑剂、照明光源、</a:t>
            </a:r>
            <a:r>
              <a:rPr lang="en-US" altLang="zh-CN" b="1" dirty="0"/>
              <a:t>0.1%</a:t>
            </a:r>
            <a:r>
              <a:rPr lang="zh-CN" altLang="zh-CN" b="1" dirty="0"/>
              <a:t>新洁尔灭溶液、</a:t>
            </a:r>
            <a:r>
              <a:rPr lang="en-US" altLang="zh-CN" b="1" dirty="0"/>
              <a:t>2%</a:t>
            </a:r>
            <a:r>
              <a:rPr lang="zh-CN" altLang="zh-CN" b="1" dirty="0"/>
              <a:t>盐酸利多卡因、收集尿液的容器。</a:t>
            </a:r>
          </a:p>
          <a:p>
            <a:r>
              <a:rPr lang="zh-CN" altLang="zh-CN" b="1" dirty="0"/>
              <a:t>犬以站立保定，先用</a:t>
            </a:r>
            <a:r>
              <a:rPr lang="en-US" altLang="zh-CN" b="1" dirty="0"/>
              <a:t>0.1%</a:t>
            </a:r>
            <a:r>
              <a:rPr lang="zh-CN" altLang="zh-CN" b="1" dirty="0"/>
              <a:t>新洁尔灭溶液清清洗阴门，然后用</a:t>
            </a:r>
            <a:r>
              <a:rPr lang="en-US" altLang="zh-CN" b="1" dirty="0"/>
              <a:t>2%</a:t>
            </a:r>
            <a:r>
              <a:rPr lang="zh-CN" altLang="zh-CN" b="1" dirty="0"/>
              <a:t>盐酸利多卡因溶液滴入阴道内进行表面麻醉。操作者戴灭菌乳胶手套，将导尿管顶端涂以润滑剂。一手食指伸入阴道，沿尿生殖前庭底壁向前触摸尿道结节（其后方为尿道外口），另一手持导尿管插入阴门内，在前食指的引导下，向前下方缓缓插入尿道外口直至膀胱内。</a:t>
            </a:r>
          </a:p>
          <a:p>
            <a:r>
              <a:rPr lang="zh-CN" altLang="zh-CN" b="1" dirty="0"/>
              <a:t>对于去势母犬，采用上述导尿法，其导尿管较难插入尿道外口。故动物应仰卧保定，两后肢前方转位。用附有光源的阴道开口器或鼻孔开张器打开阴道，观察尿道结节和尿道外口，再插入导尿管。接注射器抽吸或自动放出尿液。导尿完毕向膀胱内注入抗菌素药液，然后拔出导尿管，解除保定。</a:t>
            </a:r>
            <a:endParaRPr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870636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67544" y="1340768"/>
            <a:ext cx="7467600" cy="487375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0000FF"/>
                </a:solidFill>
              </a:rPr>
              <a:t>4</a:t>
            </a:r>
            <a:r>
              <a:rPr lang="zh-CN" altLang="zh-CN" b="1" dirty="0" smtClean="0">
                <a:solidFill>
                  <a:srgbClr val="0000FF"/>
                </a:solidFill>
              </a:rPr>
              <a:t>、</a:t>
            </a:r>
            <a:r>
              <a:rPr lang="zh-CN" altLang="zh-CN" b="1" dirty="0">
                <a:solidFill>
                  <a:srgbClr val="0000FF"/>
                </a:solidFill>
              </a:rPr>
              <a:t>母猫导尿法</a:t>
            </a:r>
            <a:endParaRPr lang="zh-CN" altLang="zh-CN" dirty="0">
              <a:solidFill>
                <a:srgbClr val="0000FF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zh-CN" b="1" dirty="0"/>
              <a:t>母猫的保定与麻醉同母犬</a:t>
            </a:r>
            <a:r>
              <a:rPr lang="zh-CN" altLang="zh-CN" b="1" dirty="0" smtClean="0"/>
              <a:t>。</a:t>
            </a:r>
            <a:endParaRPr lang="en-US" altLang="zh-CN" b="1" dirty="0"/>
          </a:p>
          <a:p>
            <a:pPr>
              <a:lnSpc>
                <a:spcPct val="150000"/>
              </a:lnSpc>
            </a:pPr>
            <a:r>
              <a:rPr lang="zh-CN" altLang="zh-CN" b="1" dirty="0" smtClean="0"/>
              <a:t>导尿</a:t>
            </a:r>
            <a:r>
              <a:rPr lang="zh-CN" altLang="zh-CN" b="1" dirty="0"/>
              <a:t>前，先用</a:t>
            </a:r>
            <a:r>
              <a:rPr lang="en-US" altLang="zh-CN" b="1" dirty="0"/>
              <a:t>0.1%</a:t>
            </a:r>
            <a:r>
              <a:rPr lang="zh-CN" altLang="zh-CN" b="1" dirty="0"/>
              <a:t>新洁尔灭溶液清清洗阴门，然后用</a:t>
            </a:r>
            <a:r>
              <a:rPr lang="en-US" altLang="zh-CN" b="1" dirty="0"/>
              <a:t>1%</a:t>
            </a:r>
            <a:r>
              <a:rPr lang="zh-CN" altLang="zh-CN" b="1" dirty="0"/>
              <a:t>盐酸地卡因溶液喷洒尿生殖前庭和阴道黏膜。将猫尾拉向一侧，助手捏住并向后拉。操作者一手持导尿管，沿阴道底壁前伸，另一手食指伸入阴道触摸尿道结节，引导导尿管插入尿道外口。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166051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d67fc157f14ec51972b431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" t="4092" r="1905" b="49431"/>
          <a:stretch/>
        </p:blipFill>
        <p:spPr bwMode="auto">
          <a:xfrm>
            <a:off x="683568" y="3802743"/>
            <a:ext cx="7431088" cy="2656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284" y="1916832"/>
            <a:ext cx="1485200" cy="1993125"/>
          </a:xfrm>
          <a:prstGeom prst="rect">
            <a:avLst/>
          </a:prstGeom>
        </p:spPr>
      </p:pic>
      <p:sp>
        <p:nvSpPr>
          <p:cNvPr id="6" name="文本框 1"/>
          <p:cNvSpPr txBox="1"/>
          <p:nvPr/>
        </p:nvSpPr>
        <p:spPr>
          <a:xfrm>
            <a:off x="3286804" y="2332458"/>
            <a:ext cx="26468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b="1" dirty="0">
                <a:solidFill>
                  <a:srgbClr val="09B3AF"/>
                </a:solidFill>
                <a:latin typeface="张海山锐谐体" panose="02000000000000000000" pitchFamily="2" charset="-122"/>
                <a:ea typeface="张海山锐谐体" panose="02000000000000000000" pitchFamily="2" charset="-122"/>
              </a:rPr>
              <a:t>谢谢观看</a:t>
            </a:r>
            <a:endParaRPr lang="zh-CN" altLang="en-US" sz="4800" b="1" dirty="0">
              <a:solidFill>
                <a:srgbClr val="09B3AF"/>
              </a:solidFill>
              <a:latin typeface="张海山锐谐体" panose="02000000000000000000" pitchFamily="2" charset="-122"/>
              <a:ea typeface="张海山锐谐体" panose="02000000000000000000" pitchFamily="2" charset="-122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2580327" y="3371856"/>
            <a:ext cx="416780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/>
            <a:r>
              <a:rPr lang="zh-CN" altLang="zh-CN" sz="2800" dirty="0">
                <a:solidFill>
                  <a:srgbClr val="88988A"/>
                </a:solidFill>
              </a:rPr>
              <a:t>THANKS FOR COMING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389778">
            <a:off x="6372239" y="2216438"/>
            <a:ext cx="1707898" cy="1801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709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2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凸显">
  <a:themeElements>
    <a:clrScheme name="凸显">
      <a:dk1>
        <a:sysClr val="windowText" lastClr="000000"/>
      </a:dk1>
      <a:lt1>
        <a:sysClr val="window" lastClr="CCE8C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凸显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凸显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699</Words>
  <Application>Microsoft Office PowerPoint</Application>
  <PresentationFormat>全屏显示(4:3)</PresentationFormat>
  <Paragraphs>21</Paragraphs>
  <Slides>7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8" baseType="lpstr">
      <vt:lpstr>凸显</vt:lpstr>
      <vt:lpstr>      任务6 犬猫的导尿</vt:lpstr>
      <vt:lpstr>导尿法</vt:lpstr>
      <vt:lpstr>PowerPoint 演示文稿</vt:lpstr>
      <vt:lpstr>       公犬导尿法                      公猫导尿法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任务6 犬猫的导尿</dc:title>
  <dc:creator>丁晓</dc:creator>
  <cp:lastModifiedBy>丁晓</cp:lastModifiedBy>
  <cp:revision>1</cp:revision>
  <dcterms:created xsi:type="dcterms:W3CDTF">2020-11-17T09:08:32Z</dcterms:created>
  <dcterms:modified xsi:type="dcterms:W3CDTF">2020-11-17T09:09:11Z</dcterms:modified>
</cp:coreProperties>
</file>