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256" r:id="rId3"/>
    <p:sldId id="257" r:id="rId4"/>
    <p:sldId id="279" r:id="rId5"/>
    <p:sldId id="297" r:id="rId6"/>
    <p:sldId id="311" r:id="rId7"/>
    <p:sldId id="316" r:id="rId8"/>
    <p:sldId id="310" r:id="rId9"/>
    <p:sldId id="312" r:id="rId10"/>
    <p:sldId id="313" r:id="rId11"/>
    <p:sldId id="371" r:id="rId12"/>
    <p:sldId id="317" r:id="rId13"/>
    <p:sldId id="319" r:id="rId14"/>
    <p:sldId id="399" r:id="rId15"/>
    <p:sldId id="320" r:id="rId16"/>
    <p:sldId id="321" r:id="rId17"/>
    <p:sldId id="398" r:id="rId18"/>
    <p:sldId id="397" r:id="rId19"/>
    <p:sldId id="324" r:id="rId20"/>
    <p:sldId id="325" r:id="rId21"/>
    <p:sldId id="326" r:id="rId22"/>
    <p:sldId id="423" r:id="rId23"/>
    <p:sldId id="424" r:id="rId24"/>
    <p:sldId id="314" r:id="rId25"/>
    <p:sldId id="327" r:id="rId26"/>
    <p:sldId id="331" r:id="rId27"/>
    <p:sldId id="395" r:id="rId28"/>
    <p:sldId id="396" r:id="rId29"/>
    <p:sldId id="330" r:id="rId30"/>
    <p:sldId id="443" r:id="rId31"/>
    <p:sldId id="329" r:id="rId32"/>
    <p:sldId id="365" r:id="rId33"/>
    <p:sldId id="440" r:id="rId34"/>
    <p:sldId id="449" r:id="rId35"/>
    <p:sldId id="441" r:id="rId36"/>
    <p:sldId id="445" r:id="rId37"/>
    <p:sldId id="446" r:id="rId38"/>
    <p:sldId id="447" r:id="rId39"/>
    <p:sldId id="367" r:id="rId40"/>
    <p:sldId id="442" r:id="rId41"/>
    <p:sldId id="451" r:id="rId42"/>
    <p:sldId id="452" r:id="rId43"/>
    <p:sldId id="454" r:id="rId44"/>
    <p:sldId id="455" r:id="rId45"/>
    <p:sldId id="370" r:id="rId4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87C"/>
    <a:srgbClr val="FF99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90" y="-96"/>
      </p:cViewPr>
      <p:guideLst>
        <p:guide orient="horz" pos="219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0" Type="http://schemas.openxmlformats.org/officeDocument/2006/relationships/tableStyles" Target="tableStyles.xml"/><Relationship Id="rId5" Type="http://schemas.openxmlformats.org/officeDocument/2006/relationships/slide" Target="slides/slide3.xml"/><Relationship Id="rId49" Type="http://schemas.openxmlformats.org/officeDocument/2006/relationships/viewProps" Target="viewProps.xml"/><Relationship Id="rId48" Type="http://schemas.openxmlformats.org/officeDocument/2006/relationships/presProps" Target="presProps.xml"/><Relationship Id="rId47" Type="http://schemas.openxmlformats.org/officeDocument/2006/relationships/notesMaster" Target="notesMasters/notesMaster1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2C8B3-F9D7-4422-8C0E-9194A35BF3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42B054-0CF9-400F-B234-20538BCD45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bg>
      <p:bgPr>
        <a:solidFill>
          <a:srgbClr val="73CB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 userDrawn="1"/>
        </p:nvSpPr>
        <p:spPr>
          <a:xfrm>
            <a:off x="0" y="5929314"/>
            <a:ext cx="12192000" cy="928687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6" descr="bs_0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485" y="1928813"/>
            <a:ext cx="4218516" cy="473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2" descr="sb_06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2" y="5143501"/>
            <a:ext cx="1350433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428718" y="428604"/>
            <a:ext cx="6191249" cy="178593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bg>
      <p:bgPr>
        <a:solidFill>
          <a:srgbClr val="F0D7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 userDrawn="1"/>
        </p:nvSpPr>
        <p:spPr>
          <a:xfrm>
            <a:off x="0" y="5929314"/>
            <a:ext cx="12192000" cy="928687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7" descr="返校2_03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4214814"/>
            <a:ext cx="4191000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12" descr="sb_06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2" y="5286376"/>
            <a:ext cx="1350433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428718" y="428604"/>
            <a:ext cx="6191249" cy="178593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bg>
      <p:bgPr>
        <a:solidFill>
          <a:srgbClr val="73CB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5"/>
          <p:cNvSpPr/>
          <p:nvPr userDrawn="1"/>
        </p:nvSpPr>
        <p:spPr>
          <a:xfrm>
            <a:off x="0" y="5929314"/>
            <a:ext cx="12192000" cy="928687"/>
          </a:xfrm>
          <a:prstGeom prst="rect">
            <a:avLst/>
          </a:prstGeom>
          <a:solidFill>
            <a:srgbClr val="3B4A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任意多边形 8"/>
          <p:cNvSpPr/>
          <p:nvPr userDrawn="1"/>
        </p:nvSpPr>
        <p:spPr>
          <a:xfrm>
            <a:off x="8572500" y="357188"/>
            <a:ext cx="3048000" cy="1643062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-1" fmla="*/ 4693 w 43200"/>
              <a:gd name="connsiteY0-2" fmla="*/ 26177 h 43200"/>
              <a:gd name="connsiteX1-3" fmla="*/ 2160 w 43200"/>
              <a:gd name="connsiteY1-4" fmla="*/ 25380 h 43200"/>
              <a:gd name="connsiteX2-5" fmla="*/ 6928 w 43200"/>
              <a:gd name="connsiteY2-6" fmla="*/ 34899 h 43200"/>
              <a:gd name="connsiteX3-7" fmla="*/ 5820 w 43200"/>
              <a:gd name="connsiteY3-8" fmla="*/ 35280 h 43200"/>
              <a:gd name="connsiteX4-9" fmla="*/ 16478 w 43200"/>
              <a:gd name="connsiteY4-10" fmla="*/ 39090 h 43200"/>
              <a:gd name="connsiteX5-11" fmla="*/ 15810 w 43200"/>
              <a:gd name="connsiteY5-12" fmla="*/ 37350 h 43200"/>
              <a:gd name="connsiteX6-13" fmla="*/ 28827 w 43200"/>
              <a:gd name="connsiteY6-14" fmla="*/ 34751 h 43200"/>
              <a:gd name="connsiteX7-15" fmla="*/ 28560 w 43200"/>
              <a:gd name="connsiteY7-16" fmla="*/ 36660 h 43200"/>
              <a:gd name="connsiteX8-17" fmla="*/ 34129 w 43200"/>
              <a:gd name="connsiteY8-18" fmla="*/ 22954 h 43200"/>
              <a:gd name="connsiteX9-19" fmla="*/ 37380 w 43200"/>
              <a:gd name="connsiteY9-20" fmla="*/ 30090 h 43200"/>
              <a:gd name="connsiteX10-21" fmla="*/ 41798 w 43200"/>
              <a:gd name="connsiteY10-22" fmla="*/ 15354 h 43200"/>
              <a:gd name="connsiteX11-23" fmla="*/ 40350 w 43200"/>
              <a:gd name="connsiteY11-24" fmla="*/ 18030 h 43200"/>
              <a:gd name="connsiteX12-25" fmla="*/ 38324 w 43200"/>
              <a:gd name="connsiteY12-26" fmla="*/ 5426 h 43200"/>
              <a:gd name="connsiteX13-27" fmla="*/ 38400 w 43200"/>
              <a:gd name="connsiteY13-28" fmla="*/ 6690 h 43200"/>
              <a:gd name="connsiteX14-29" fmla="*/ 29078 w 43200"/>
              <a:gd name="connsiteY14-30" fmla="*/ 3952 h 43200"/>
              <a:gd name="connsiteX15-31" fmla="*/ 29820 w 43200"/>
              <a:gd name="connsiteY15-32" fmla="*/ 2340 h 43200"/>
              <a:gd name="connsiteX16-33" fmla="*/ 22141 w 43200"/>
              <a:gd name="connsiteY16-34" fmla="*/ 4720 h 43200"/>
              <a:gd name="connsiteX17-35" fmla="*/ 22500 w 43200"/>
              <a:gd name="connsiteY17-36" fmla="*/ 3330 h 43200"/>
              <a:gd name="connsiteX18-37" fmla="*/ 14000 w 43200"/>
              <a:gd name="connsiteY18-38" fmla="*/ 5192 h 43200"/>
              <a:gd name="connsiteX19-39" fmla="*/ 15300 w 43200"/>
              <a:gd name="connsiteY19-40" fmla="*/ 6540 h 43200"/>
              <a:gd name="connsiteX20-41" fmla="*/ 4127 w 43200"/>
              <a:gd name="connsiteY20-42" fmla="*/ 15789 h 43200"/>
              <a:gd name="connsiteX21-43" fmla="*/ 3900 w 43200"/>
              <a:gd name="connsiteY21-44" fmla="*/ 14370 h 43200"/>
              <a:gd name="connsiteX0-45" fmla="*/ 4113 w 43733"/>
              <a:gd name="connsiteY0-46" fmla="*/ 14830 h 44465"/>
              <a:gd name="connsiteX1-47" fmla="*/ 5836 w 43733"/>
              <a:gd name="connsiteY1-48" fmla="*/ 7367 h 44465"/>
              <a:gd name="connsiteX2-49" fmla="*/ 14218 w 43733"/>
              <a:gd name="connsiteY2-50" fmla="*/ 5662 h 44465"/>
              <a:gd name="connsiteX3-51" fmla="*/ 22669 w 43733"/>
              <a:gd name="connsiteY3-52" fmla="*/ 3892 h 44465"/>
              <a:gd name="connsiteX4-53" fmla="*/ 25962 w 43733"/>
              <a:gd name="connsiteY4-54" fmla="*/ 660 h 44465"/>
              <a:gd name="connsiteX5-55" fmla="*/ 30046 w 43733"/>
              <a:gd name="connsiteY5-56" fmla="*/ 2941 h 44465"/>
              <a:gd name="connsiteX6-57" fmla="*/ 35676 w 43733"/>
              <a:gd name="connsiteY6-58" fmla="*/ 1150 h 44465"/>
              <a:gd name="connsiteX7-59" fmla="*/ 38531 w 43733"/>
              <a:gd name="connsiteY7-60" fmla="*/ 6036 h 44465"/>
              <a:gd name="connsiteX8-61" fmla="*/ 42195 w 43733"/>
              <a:gd name="connsiteY8-62" fmla="*/ 10778 h 44465"/>
              <a:gd name="connsiteX9-63" fmla="*/ 42031 w 43733"/>
              <a:gd name="connsiteY9-64" fmla="*/ 15920 h 44465"/>
              <a:gd name="connsiteX10-65" fmla="*/ 43229 w 43733"/>
              <a:gd name="connsiteY10-66" fmla="*/ 23782 h 44465"/>
              <a:gd name="connsiteX11-67" fmla="*/ 37617 w 43733"/>
              <a:gd name="connsiteY11-68" fmla="*/ 30664 h 44465"/>
              <a:gd name="connsiteX12-69" fmla="*/ 35608 w 43733"/>
              <a:gd name="connsiteY12-70" fmla="*/ 36561 h 44465"/>
              <a:gd name="connsiteX13-71" fmla="*/ 28768 w 43733"/>
              <a:gd name="connsiteY13-72" fmla="*/ 37275 h 44465"/>
              <a:gd name="connsiteX14-73" fmla="*/ 23880 w 43733"/>
              <a:gd name="connsiteY14-74" fmla="*/ 43566 h 44465"/>
              <a:gd name="connsiteX15-75" fmla="*/ 16693 w 43733"/>
              <a:gd name="connsiteY15-76" fmla="*/ 39726 h 44465"/>
              <a:gd name="connsiteX16-77" fmla="*/ 6017 w 43733"/>
              <a:gd name="connsiteY16-78" fmla="*/ 35932 h 44465"/>
              <a:gd name="connsiteX17-79" fmla="*/ 1323 w 43733"/>
              <a:gd name="connsiteY17-80" fmla="*/ 31710 h 44465"/>
              <a:gd name="connsiteX18-81" fmla="*/ 2326 w 43733"/>
              <a:gd name="connsiteY18-82" fmla="*/ 26011 h 44465"/>
              <a:gd name="connsiteX19-83" fmla="*/ 208 w 43733"/>
              <a:gd name="connsiteY19-84" fmla="*/ 20164 h 44465"/>
              <a:gd name="connsiteX20-85" fmla="*/ 4076 w 43733"/>
              <a:gd name="connsiteY20-86" fmla="*/ 14967 h 44465"/>
              <a:gd name="connsiteX21-87" fmla="*/ 4113 w 43733"/>
              <a:gd name="connsiteY21-88" fmla="*/ 14830 h 44465"/>
              <a:gd name="connsiteX0-89" fmla="*/ 4906 w 43733"/>
              <a:gd name="connsiteY0-90" fmla="*/ 26637 h 44465"/>
              <a:gd name="connsiteX1-91" fmla="*/ 2373 w 43733"/>
              <a:gd name="connsiteY1-92" fmla="*/ 25840 h 44465"/>
              <a:gd name="connsiteX2-93" fmla="*/ 7141 w 43733"/>
              <a:gd name="connsiteY2-94" fmla="*/ 35359 h 44465"/>
              <a:gd name="connsiteX3-95" fmla="*/ 6033 w 43733"/>
              <a:gd name="connsiteY3-96" fmla="*/ 35740 h 44465"/>
              <a:gd name="connsiteX4-97" fmla="*/ 16691 w 43733"/>
              <a:gd name="connsiteY4-98" fmla="*/ 39550 h 44465"/>
              <a:gd name="connsiteX5-99" fmla="*/ 16023 w 43733"/>
              <a:gd name="connsiteY5-100" fmla="*/ 37810 h 44465"/>
              <a:gd name="connsiteX6-101" fmla="*/ 29040 w 43733"/>
              <a:gd name="connsiteY6-102" fmla="*/ 35211 h 44465"/>
              <a:gd name="connsiteX7-103" fmla="*/ 28773 w 43733"/>
              <a:gd name="connsiteY7-104" fmla="*/ 37120 h 44465"/>
              <a:gd name="connsiteX8-105" fmla="*/ 34342 w 43733"/>
              <a:gd name="connsiteY8-106" fmla="*/ 23414 h 44465"/>
              <a:gd name="connsiteX9-107" fmla="*/ 37593 w 43733"/>
              <a:gd name="connsiteY9-108" fmla="*/ 30550 h 44465"/>
              <a:gd name="connsiteX10-109" fmla="*/ 42011 w 43733"/>
              <a:gd name="connsiteY10-110" fmla="*/ 15814 h 44465"/>
              <a:gd name="connsiteX11-111" fmla="*/ 40563 w 43733"/>
              <a:gd name="connsiteY11-112" fmla="*/ 18490 h 44465"/>
              <a:gd name="connsiteX12-113" fmla="*/ 38537 w 43733"/>
              <a:gd name="connsiteY12-114" fmla="*/ 5886 h 44465"/>
              <a:gd name="connsiteX13-115" fmla="*/ 38613 w 43733"/>
              <a:gd name="connsiteY13-116" fmla="*/ 7150 h 44465"/>
              <a:gd name="connsiteX14-117" fmla="*/ 29291 w 43733"/>
              <a:gd name="connsiteY14-118" fmla="*/ 4412 h 44465"/>
              <a:gd name="connsiteX15-119" fmla="*/ 30033 w 43733"/>
              <a:gd name="connsiteY15-120" fmla="*/ 2800 h 44465"/>
              <a:gd name="connsiteX16-121" fmla="*/ 22354 w 43733"/>
              <a:gd name="connsiteY16-122" fmla="*/ 5180 h 44465"/>
              <a:gd name="connsiteX17-123" fmla="*/ 22713 w 43733"/>
              <a:gd name="connsiteY17-124" fmla="*/ 3790 h 44465"/>
              <a:gd name="connsiteX18-125" fmla="*/ 14213 w 43733"/>
              <a:gd name="connsiteY18-126" fmla="*/ 5652 h 44465"/>
              <a:gd name="connsiteX19-127" fmla="*/ 15513 w 43733"/>
              <a:gd name="connsiteY19-128" fmla="*/ 7000 h 44465"/>
              <a:gd name="connsiteX20-129" fmla="*/ 4340 w 43733"/>
              <a:gd name="connsiteY20-130" fmla="*/ 16249 h 44465"/>
              <a:gd name="connsiteX21-131" fmla="*/ 4113 w 43733"/>
              <a:gd name="connsiteY21-132" fmla="*/ 14830 h 444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43733" h="44465">
                <a:moveTo>
                  <a:pt x="4113" y="14830"/>
                </a:moveTo>
                <a:cubicBezTo>
                  <a:pt x="3842" y="12117"/>
                  <a:pt x="4474" y="9381"/>
                  <a:pt x="5836" y="7367"/>
                </a:cubicBezTo>
                <a:cubicBezTo>
                  <a:pt x="7988" y="4186"/>
                  <a:pt x="11477" y="3477"/>
                  <a:pt x="14218" y="5662"/>
                </a:cubicBezTo>
                <a:cubicBezTo>
                  <a:pt x="15891" y="1369"/>
                  <a:pt x="20127" y="482"/>
                  <a:pt x="22669" y="3892"/>
                </a:cubicBezTo>
                <a:cubicBezTo>
                  <a:pt x="23310" y="2143"/>
                  <a:pt x="24541" y="934"/>
                  <a:pt x="25962" y="660"/>
                </a:cubicBezTo>
                <a:cubicBezTo>
                  <a:pt x="27526" y="358"/>
                  <a:pt x="29088" y="1230"/>
                  <a:pt x="30046" y="2941"/>
                </a:cubicBezTo>
                <a:cubicBezTo>
                  <a:pt x="31428" y="727"/>
                  <a:pt x="33714" y="0"/>
                  <a:pt x="35676" y="1150"/>
                </a:cubicBezTo>
                <a:cubicBezTo>
                  <a:pt x="37171" y="2026"/>
                  <a:pt x="38243" y="3860"/>
                  <a:pt x="38531" y="6036"/>
                </a:cubicBezTo>
                <a:cubicBezTo>
                  <a:pt x="40259" y="6678"/>
                  <a:pt x="41635" y="8458"/>
                  <a:pt x="42195" y="10778"/>
                </a:cubicBezTo>
                <a:cubicBezTo>
                  <a:pt x="42602" y="12462"/>
                  <a:pt x="42544" y="14291"/>
                  <a:pt x="42031" y="15920"/>
                </a:cubicBezTo>
                <a:cubicBezTo>
                  <a:pt x="43292" y="18154"/>
                  <a:pt x="43733" y="21050"/>
                  <a:pt x="43229" y="23782"/>
                </a:cubicBezTo>
                <a:cubicBezTo>
                  <a:pt x="42559" y="27414"/>
                  <a:pt x="40341" y="30134"/>
                  <a:pt x="37617" y="30664"/>
                </a:cubicBezTo>
                <a:cubicBezTo>
                  <a:pt x="37604" y="32931"/>
                  <a:pt x="36871" y="35081"/>
                  <a:pt x="35608" y="36561"/>
                </a:cubicBezTo>
                <a:cubicBezTo>
                  <a:pt x="33689" y="38810"/>
                  <a:pt x="30917" y="39099"/>
                  <a:pt x="28768" y="37275"/>
                </a:cubicBezTo>
                <a:cubicBezTo>
                  <a:pt x="28073" y="40408"/>
                  <a:pt x="26212" y="42803"/>
                  <a:pt x="23880" y="43566"/>
                </a:cubicBezTo>
                <a:cubicBezTo>
                  <a:pt x="21132" y="44465"/>
                  <a:pt x="18264" y="42933"/>
                  <a:pt x="16693" y="39726"/>
                </a:cubicBezTo>
                <a:cubicBezTo>
                  <a:pt x="12985" y="42770"/>
                  <a:pt x="8169" y="41059"/>
                  <a:pt x="6017" y="35932"/>
                </a:cubicBezTo>
                <a:cubicBezTo>
                  <a:pt x="3903" y="36269"/>
                  <a:pt x="1918" y="34484"/>
                  <a:pt x="1323" y="31710"/>
                </a:cubicBezTo>
                <a:cubicBezTo>
                  <a:pt x="892" y="29703"/>
                  <a:pt x="1273" y="27537"/>
                  <a:pt x="2326" y="26011"/>
                </a:cubicBezTo>
                <a:cubicBezTo>
                  <a:pt x="832" y="24814"/>
                  <a:pt x="0" y="22517"/>
                  <a:pt x="208" y="20164"/>
                </a:cubicBezTo>
                <a:cubicBezTo>
                  <a:pt x="452" y="17409"/>
                  <a:pt x="2058" y="15251"/>
                  <a:pt x="4076" y="14967"/>
                </a:cubicBezTo>
                <a:cubicBezTo>
                  <a:pt x="4088" y="14921"/>
                  <a:pt x="4101" y="14876"/>
                  <a:pt x="4113" y="14830"/>
                </a:cubicBezTo>
                <a:close/>
              </a:path>
              <a:path w="43733" h="44465" fill="none" extrusionOk="0">
                <a:moveTo>
                  <a:pt x="4906" y="26637"/>
                </a:moveTo>
                <a:cubicBezTo>
                  <a:pt x="4022" y="26731"/>
                  <a:pt x="3138" y="26453"/>
                  <a:pt x="2373" y="25840"/>
                </a:cubicBezTo>
                <a:moveTo>
                  <a:pt x="7141" y="35359"/>
                </a:moveTo>
                <a:cubicBezTo>
                  <a:pt x="6786" y="35552"/>
                  <a:pt x="6413" y="35680"/>
                  <a:pt x="6033" y="35740"/>
                </a:cubicBezTo>
                <a:moveTo>
                  <a:pt x="16691" y="39550"/>
                </a:moveTo>
                <a:cubicBezTo>
                  <a:pt x="16424" y="39004"/>
                  <a:pt x="16200" y="38421"/>
                  <a:pt x="16023" y="37810"/>
                </a:cubicBezTo>
                <a:moveTo>
                  <a:pt x="29040" y="35211"/>
                </a:moveTo>
                <a:cubicBezTo>
                  <a:pt x="29001" y="35858"/>
                  <a:pt x="28911" y="36498"/>
                  <a:pt x="28773" y="37120"/>
                </a:cubicBezTo>
                <a:moveTo>
                  <a:pt x="34342" y="23414"/>
                </a:moveTo>
                <a:cubicBezTo>
                  <a:pt x="36346" y="24742"/>
                  <a:pt x="37611" y="27518"/>
                  <a:pt x="37593" y="30550"/>
                </a:cubicBezTo>
                <a:moveTo>
                  <a:pt x="42011" y="15814"/>
                </a:moveTo>
                <a:cubicBezTo>
                  <a:pt x="41686" y="16846"/>
                  <a:pt x="41191" y="17762"/>
                  <a:pt x="40563" y="18490"/>
                </a:cubicBezTo>
                <a:moveTo>
                  <a:pt x="38537" y="5886"/>
                </a:moveTo>
                <a:cubicBezTo>
                  <a:pt x="38592" y="6303"/>
                  <a:pt x="38618" y="6726"/>
                  <a:pt x="38613" y="7150"/>
                </a:cubicBezTo>
                <a:moveTo>
                  <a:pt x="29291" y="4412"/>
                </a:moveTo>
                <a:cubicBezTo>
                  <a:pt x="29480" y="3829"/>
                  <a:pt x="29729" y="3286"/>
                  <a:pt x="30033" y="2800"/>
                </a:cubicBezTo>
                <a:moveTo>
                  <a:pt x="22354" y="5180"/>
                </a:moveTo>
                <a:cubicBezTo>
                  <a:pt x="22431" y="4698"/>
                  <a:pt x="22552" y="4231"/>
                  <a:pt x="22713" y="3790"/>
                </a:cubicBezTo>
                <a:moveTo>
                  <a:pt x="14213" y="5652"/>
                </a:moveTo>
                <a:cubicBezTo>
                  <a:pt x="14685" y="6028"/>
                  <a:pt x="15121" y="6481"/>
                  <a:pt x="15513" y="7000"/>
                </a:cubicBezTo>
                <a:moveTo>
                  <a:pt x="4340" y="16249"/>
                </a:moveTo>
                <a:cubicBezTo>
                  <a:pt x="4237" y="15785"/>
                  <a:pt x="4161" y="15311"/>
                  <a:pt x="4113" y="1483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任意多边形 9"/>
          <p:cNvSpPr/>
          <p:nvPr userDrawn="1"/>
        </p:nvSpPr>
        <p:spPr>
          <a:xfrm>
            <a:off x="7143751" y="3857626"/>
            <a:ext cx="1905000" cy="1089025"/>
          </a:xfrm>
          <a:custGeom>
            <a:avLst/>
            <a:gdLst>
              <a:gd name="connsiteX0" fmla="*/ 3900 w 43200"/>
              <a:gd name="connsiteY0" fmla="*/ 14370 h 43200"/>
              <a:gd name="connsiteX1" fmla="*/ 5623 w 43200"/>
              <a:gd name="connsiteY1" fmla="*/ 6907 h 43200"/>
              <a:gd name="connsiteX2" fmla="*/ 14005 w 43200"/>
              <a:gd name="connsiteY2" fmla="*/ 5202 h 43200"/>
              <a:gd name="connsiteX3" fmla="*/ 22456 w 43200"/>
              <a:gd name="connsiteY3" fmla="*/ 3432 h 43200"/>
              <a:gd name="connsiteX4" fmla="*/ 25749 w 43200"/>
              <a:gd name="connsiteY4" fmla="*/ 200 h 43200"/>
              <a:gd name="connsiteX5" fmla="*/ 29833 w 43200"/>
              <a:gd name="connsiteY5" fmla="*/ 2481 h 43200"/>
              <a:gd name="connsiteX6" fmla="*/ 35463 w 43200"/>
              <a:gd name="connsiteY6" fmla="*/ 690 h 43200"/>
              <a:gd name="connsiteX7" fmla="*/ 38318 w 43200"/>
              <a:gd name="connsiteY7" fmla="*/ 5576 h 43200"/>
              <a:gd name="connsiteX8" fmla="*/ 41982 w 43200"/>
              <a:gd name="connsiteY8" fmla="*/ 10318 h 43200"/>
              <a:gd name="connsiteX9" fmla="*/ 41818 w 43200"/>
              <a:gd name="connsiteY9" fmla="*/ 15460 h 43200"/>
              <a:gd name="connsiteX10" fmla="*/ 43016 w 43200"/>
              <a:gd name="connsiteY10" fmla="*/ 23322 h 43200"/>
              <a:gd name="connsiteX11" fmla="*/ 37404 w 43200"/>
              <a:gd name="connsiteY11" fmla="*/ 30204 h 43200"/>
              <a:gd name="connsiteX12" fmla="*/ 35395 w 43200"/>
              <a:gd name="connsiteY12" fmla="*/ 36101 h 43200"/>
              <a:gd name="connsiteX13" fmla="*/ 28555 w 43200"/>
              <a:gd name="connsiteY13" fmla="*/ 36815 h 43200"/>
              <a:gd name="connsiteX14" fmla="*/ 23667 w 43200"/>
              <a:gd name="connsiteY14" fmla="*/ 43106 h 43200"/>
              <a:gd name="connsiteX15" fmla="*/ 16480 w 43200"/>
              <a:gd name="connsiteY15" fmla="*/ 39266 h 43200"/>
              <a:gd name="connsiteX16" fmla="*/ 5804 w 43200"/>
              <a:gd name="connsiteY16" fmla="*/ 35472 h 43200"/>
              <a:gd name="connsiteX17" fmla="*/ 1110 w 43200"/>
              <a:gd name="connsiteY17" fmla="*/ 31250 h 43200"/>
              <a:gd name="connsiteX18" fmla="*/ 2113 w 43200"/>
              <a:gd name="connsiteY18" fmla="*/ 25551 h 43200"/>
              <a:gd name="connsiteX19" fmla="*/ -5 w 43200"/>
              <a:gd name="connsiteY19" fmla="*/ 19704 h 43200"/>
              <a:gd name="connsiteX20" fmla="*/ 3863 w 43200"/>
              <a:gd name="connsiteY20" fmla="*/ 14507 h 43200"/>
              <a:gd name="connsiteX21" fmla="*/ 3900 w 43200"/>
              <a:gd name="connsiteY21" fmla="*/ 14370 h 43200"/>
              <a:gd name="connsiteX0-1" fmla="*/ 4693 w 43200"/>
              <a:gd name="connsiteY0-2" fmla="*/ 26177 h 43200"/>
              <a:gd name="connsiteX1-3" fmla="*/ 2160 w 43200"/>
              <a:gd name="connsiteY1-4" fmla="*/ 25380 h 43200"/>
              <a:gd name="connsiteX2-5" fmla="*/ 6928 w 43200"/>
              <a:gd name="connsiteY2-6" fmla="*/ 34899 h 43200"/>
              <a:gd name="connsiteX3-7" fmla="*/ 5820 w 43200"/>
              <a:gd name="connsiteY3-8" fmla="*/ 35280 h 43200"/>
              <a:gd name="connsiteX4-9" fmla="*/ 16478 w 43200"/>
              <a:gd name="connsiteY4-10" fmla="*/ 39090 h 43200"/>
              <a:gd name="connsiteX5-11" fmla="*/ 15810 w 43200"/>
              <a:gd name="connsiteY5-12" fmla="*/ 37350 h 43200"/>
              <a:gd name="connsiteX6-13" fmla="*/ 28827 w 43200"/>
              <a:gd name="connsiteY6-14" fmla="*/ 34751 h 43200"/>
              <a:gd name="connsiteX7-15" fmla="*/ 28560 w 43200"/>
              <a:gd name="connsiteY7-16" fmla="*/ 36660 h 43200"/>
              <a:gd name="connsiteX8-17" fmla="*/ 34129 w 43200"/>
              <a:gd name="connsiteY8-18" fmla="*/ 22954 h 43200"/>
              <a:gd name="connsiteX9-19" fmla="*/ 37380 w 43200"/>
              <a:gd name="connsiteY9-20" fmla="*/ 30090 h 43200"/>
              <a:gd name="connsiteX10-21" fmla="*/ 41798 w 43200"/>
              <a:gd name="connsiteY10-22" fmla="*/ 15354 h 43200"/>
              <a:gd name="connsiteX11-23" fmla="*/ 40350 w 43200"/>
              <a:gd name="connsiteY11-24" fmla="*/ 18030 h 43200"/>
              <a:gd name="connsiteX12-25" fmla="*/ 38324 w 43200"/>
              <a:gd name="connsiteY12-26" fmla="*/ 5426 h 43200"/>
              <a:gd name="connsiteX13-27" fmla="*/ 38400 w 43200"/>
              <a:gd name="connsiteY13-28" fmla="*/ 6690 h 43200"/>
              <a:gd name="connsiteX14-29" fmla="*/ 29078 w 43200"/>
              <a:gd name="connsiteY14-30" fmla="*/ 3952 h 43200"/>
              <a:gd name="connsiteX15-31" fmla="*/ 29820 w 43200"/>
              <a:gd name="connsiteY15-32" fmla="*/ 2340 h 43200"/>
              <a:gd name="connsiteX16-33" fmla="*/ 22141 w 43200"/>
              <a:gd name="connsiteY16-34" fmla="*/ 4720 h 43200"/>
              <a:gd name="connsiteX17-35" fmla="*/ 22500 w 43200"/>
              <a:gd name="connsiteY17-36" fmla="*/ 3330 h 43200"/>
              <a:gd name="connsiteX18-37" fmla="*/ 14000 w 43200"/>
              <a:gd name="connsiteY18-38" fmla="*/ 5192 h 43200"/>
              <a:gd name="connsiteX19-39" fmla="*/ 15300 w 43200"/>
              <a:gd name="connsiteY19-40" fmla="*/ 6540 h 43200"/>
              <a:gd name="connsiteX20-41" fmla="*/ 4127 w 43200"/>
              <a:gd name="connsiteY20-42" fmla="*/ 15789 h 43200"/>
              <a:gd name="connsiteX21-43" fmla="*/ 3900 w 43200"/>
              <a:gd name="connsiteY21-44" fmla="*/ 14370 h 43200"/>
              <a:gd name="connsiteX0-45" fmla="*/ 4113 w 43733"/>
              <a:gd name="connsiteY0-46" fmla="*/ 14830 h 44465"/>
              <a:gd name="connsiteX1-47" fmla="*/ 5836 w 43733"/>
              <a:gd name="connsiteY1-48" fmla="*/ 7367 h 44465"/>
              <a:gd name="connsiteX2-49" fmla="*/ 14218 w 43733"/>
              <a:gd name="connsiteY2-50" fmla="*/ 5662 h 44465"/>
              <a:gd name="connsiteX3-51" fmla="*/ 22669 w 43733"/>
              <a:gd name="connsiteY3-52" fmla="*/ 3892 h 44465"/>
              <a:gd name="connsiteX4-53" fmla="*/ 25962 w 43733"/>
              <a:gd name="connsiteY4-54" fmla="*/ 660 h 44465"/>
              <a:gd name="connsiteX5-55" fmla="*/ 30046 w 43733"/>
              <a:gd name="connsiteY5-56" fmla="*/ 2941 h 44465"/>
              <a:gd name="connsiteX6-57" fmla="*/ 35676 w 43733"/>
              <a:gd name="connsiteY6-58" fmla="*/ 1150 h 44465"/>
              <a:gd name="connsiteX7-59" fmla="*/ 38531 w 43733"/>
              <a:gd name="connsiteY7-60" fmla="*/ 6036 h 44465"/>
              <a:gd name="connsiteX8-61" fmla="*/ 42195 w 43733"/>
              <a:gd name="connsiteY8-62" fmla="*/ 10778 h 44465"/>
              <a:gd name="connsiteX9-63" fmla="*/ 42031 w 43733"/>
              <a:gd name="connsiteY9-64" fmla="*/ 15920 h 44465"/>
              <a:gd name="connsiteX10-65" fmla="*/ 43229 w 43733"/>
              <a:gd name="connsiteY10-66" fmla="*/ 23782 h 44465"/>
              <a:gd name="connsiteX11-67" fmla="*/ 37617 w 43733"/>
              <a:gd name="connsiteY11-68" fmla="*/ 30664 h 44465"/>
              <a:gd name="connsiteX12-69" fmla="*/ 35608 w 43733"/>
              <a:gd name="connsiteY12-70" fmla="*/ 36561 h 44465"/>
              <a:gd name="connsiteX13-71" fmla="*/ 28768 w 43733"/>
              <a:gd name="connsiteY13-72" fmla="*/ 37275 h 44465"/>
              <a:gd name="connsiteX14-73" fmla="*/ 23880 w 43733"/>
              <a:gd name="connsiteY14-74" fmla="*/ 43566 h 44465"/>
              <a:gd name="connsiteX15-75" fmla="*/ 16693 w 43733"/>
              <a:gd name="connsiteY15-76" fmla="*/ 39726 h 44465"/>
              <a:gd name="connsiteX16-77" fmla="*/ 6017 w 43733"/>
              <a:gd name="connsiteY16-78" fmla="*/ 35932 h 44465"/>
              <a:gd name="connsiteX17-79" fmla="*/ 1323 w 43733"/>
              <a:gd name="connsiteY17-80" fmla="*/ 31710 h 44465"/>
              <a:gd name="connsiteX18-81" fmla="*/ 2326 w 43733"/>
              <a:gd name="connsiteY18-82" fmla="*/ 26011 h 44465"/>
              <a:gd name="connsiteX19-83" fmla="*/ 208 w 43733"/>
              <a:gd name="connsiteY19-84" fmla="*/ 20164 h 44465"/>
              <a:gd name="connsiteX20-85" fmla="*/ 4076 w 43733"/>
              <a:gd name="connsiteY20-86" fmla="*/ 14967 h 44465"/>
              <a:gd name="connsiteX21-87" fmla="*/ 4113 w 43733"/>
              <a:gd name="connsiteY21-88" fmla="*/ 14830 h 44465"/>
              <a:gd name="connsiteX0-89" fmla="*/ 4906 w 43733"/>
              <a:gd name="connsiteY0-90" fmla="*/ 26637 h 44465"/>
              <a:gd name="connsiteX1-91" fmla="*/ 2373 w 43733"/>
              <a:gd name="connsiteY1-92" fmla="*/ 25840 h 44465"/>
              <a:gd name="connsiteX2-93" fmla="*/ 7141 w 43733"/>
              <a:gd name="connsiteY2-94" fmla="*/ 35359 h 44465"/>
              <a:gd name="connsiteX3-95" fmla="*/ 6033 w 43733"/>
              <a:gd name="connsiteY3-96" fmla="*/ 35740 h 44465"/>
              <a:gd name="connsiteX4-97" fmla="*/ 16691 w 43733"/>
              <a:gd name="connsiteY4-98" fmla="*/ 39550 h 44465"/>
              <a:gd name="connsiteX5-99" fmla="*/ 16023 w 43733"/>
              <a:gd name="connsiteY5-100" fmla="*/ 37810 h 44465"/>
              <a:gd name="connsiteX6-101" fmla="*/ 29040 w 43733"/>
              <a:gd name="connsiteY6-102" fmla="*/ 35211 h 44465"/>
              <a:gd name="connsiteX7-103" fmla="*/ 28773 w 43733"/>
              <a:gd name="connsiteY7-104" fmla="*/ 37120 h 44465"/>
              <a:gd name="connsiteX8-105" fmla="*/ 34342 w 43733"/>
              <a:gd name="connsiteY8-106" fmla="*/ 23414 h 44465"/>
              <a:gd name="connsiteX9-107" fmla="*/ 37593 w 43733"/>
              <a:gd name="connsiteY9-108" fmla="*/ 30550 h 44465"/>
              <a:gd name="connsiteX10-109" fmla="*/ 42011 w 43733"/>
              <a:gd name="connsiteY10-110" fmla="*/ 15814 h 44465"/>
              <a:gd name="connsiteX11-111" fmla="*/ 40563 w 43733"/>
              <a:gd name="connsiteY11-112" fmla="*/ 18490 h 44465"/>
              <a:gd name="connsiteX12-113" fmla="*/ 38537 w 43733"/>
              <a:gd name="connsiteY12-114" fmla="*/ 5886 h 44465"/>
              <a:gd name="connsiteX13-115" fmla="*/ 38613 w 43733"/>
              <a:gd name="connsiteY13-116" fmla="*/ 7150 h 44465"/>
              <a:gd name="connsiteX14-117" fmla="*/ 29291 w 43733"/>
              <a:gd name="connsiteY14-118" fmla="*/ 4412 h 44465"/>
              <a:gd name="connsiteX15-119" fmla="*/ 30033 w 43733"/>
              <a:gd name="connsiteY15-120" fmla="*/ 2800 h 44465"/>
              <a:gd name="connsiteX16-121" fmla="*/ 22354 w 43733"/>
              <a:gd name="connsiteY16-122" fmla="*/ 5180 h 44465"/>
              <a:gd name="connsiteX17-123" fmla="*/ 22713 w 43733"/>
              <a:gd name="connsiteY17-124" fmla="*/ 3790 h 44465"/>
              <a:gd name="connsiteX18-125" fmla="*/ 14213 w 43733"/>
              <a:gd name="connsiteY18-126" fmla="*/ 5652 h 44465"/>
              <a:gd name="connsiteX19-127" fmla="*/ 15513 w 43733"/>
              <a:gd name="connsiteY19-128" fmla="*/ 7000 h 44465"/>
              <a:gd name="connsiteX20-129" fmla="*/ 4340 w 43733"/>
              <a:gd name="connsiteY20-130" fmla="*/ 16249 h 44465"/>
              <a:gd name="connsiteX21-131" fmla="*/ 4113 w 43733"/>
              <a:gd name="connsiteY21-132" fmla="*/ 14830 h 4446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43733" h="44465">
                <a:moveTo>
                  <a:pt x="4113" y="14830"/>
                </a:moveTo>
                <a:cubicBezTo>
                  <a:pt x="3842" y="12117"/>
                  <a:pt x="4474" y="9381"/>
                  <a:pt x="5836" y="7367"/>
                </a:cubicBezTo>
                <a:cubicBezTo>
                  <a:pt x="7988" y="4186"/>
                  <a:pt x="11477" y="3477"/>
                  <a:pt x="14218" y="5662"/>
                </a:cubicBezTo>
                <a:cubicBezTo>
                  <a:pt x="15891" y="1369"/>
                  <a:pt x="20127" y="482"/>
                  <a:pt x="22669" y="3892"/>
                </a:cubicBezTo>
                <a:cubicBezTo>
                  <a:pt x="23310" y="2143"/>
                  <a:pt x="24541" y="934"/>
                  <a:pt x="25962" y="660"/>
                </a:cubicBezTo>
                <a:cubicBezTo>
                  <a:pt x="27526" y="358"/>
                  <a:pt x="29088" y="1230"/>
                  <a:pt x="30046" y="2941"/>
                </a:cubicBezTo>
                <a:cubicBezTo>
                  <a:pt x="31428" y="727"/>
                  <a:pt x="33714" y="0"/>
                  <a:pt x="35676" y="1150"/>
                </a:cubicBezTo>
                <a:cubicBezTo>
                  <a:pt x="37171" y="2026"/>
                  <a:pt x="38243" y="3860"/>
                  <a:pt x="38531" y="6036"/>
                </a:cubicBezTo>
                <a:cubicBezTo>
                  <a:pt x="40259" y="6678"/>
                  <a:pt x="41635" y="8458"/>
                  <a:pt x="42195" y="10778"/>
                </a:cubicBezTo>
                <a:cubicBezTo>
                  <a:pt x="42602" y="12462"/>
                  <a:pt x="42544" y="14291"/>
                  <a:pt x="42031" y="15920"/>
                </a:cubicBezTo>
                <a:cubicBezTo>
                  <a:pt x="43292" y="18154"/>
                  <a:pt x="43733" y="21050"/>
                  <a:pt x="43229" y="23782"/>
                </a:cubicBezTo>
                <a:cubicBezTo>
                  <a:pt x="42559" y="27414"/>
                  <a:pt x="40341" y="30134"/>
                  <a:pt x="37617" y="30664"/>
                </a:cubicBezTo>
                <a:cubicBezTo>
                  <a:pt x="37604" y="32931"/>
                  <a:pt x="36871" y="35081"/>
                  <a:pt x="35608" y="36561"/>
                </a:cubicBezTo>
                <a:cubicBezTo>
                  <a:pt x="33689" y="38810"/>
                  <a:pt x="30917" y="39099"/>
                  <a:pt x="28768" y="37275"/>
                </a:cubicBezTo>
                <a:cubicBezTo>
                  <a:pt x="28073" y="40408"/>
                  <a:pt x="26212" y="42803"/>
                  <a:pt x="23880" y="43566"/>
                </a:cubicBezTo>
                <a:cubicBezTo>
                  <a:pt x="21132" y="44465"/>
                  <a:pt x="18264" y="42933"/>
                  <a:pt x="16693" y="39726"/>
                </a:cubicBezTo>
                <a:cubicBezTo>
                  <a:pt x="12985" y="42770"/>
                  <a:pt x="8169" y="41059"/>
                  <a:pt x="6017" y="35932"/>
                </a:cubicBezTo>
                <a:cubicBezTo>
                  <a:pt x="3903" y="36269"/>
                  <a:pt x="1918" y="34484"/>
                  <a:pt x="1323" y="31710"/>
                </a:cubicBezTo>
                <a:cubicBezTo>
                  <a:pt x="892" y="29703"/>
                  <a:pt x="1273" y="27537"/>
                  <a:pt x="2326" y="26011"/>
                </a:cubicBezTo>
                <a:cubicBezTo>
                  <a:pt x="832" y="24814"/>
                  <a:pt x="0" y="22517"/>
                  <a:pt x="208" y="20164"/>
                </a:cubicBezTo>
                <a:cubicBezTo>
                  <a:pt x="452" y="17409"/>
                  <a:pt x="2058" y="15251"/>
                  <a:pt x="4076" y="14967"/>
                </a:cubicBezTo>
                <a:cubicBezTo>
                  <a:pt x="4088" y="14921"/>
                  <a:pt x="4101" y="14876"/>
                  <a:pt x="4113" y="14830"/>
                </a:cubicBezTo>
                <a:close/>
              </a:path>
              <a:path w="43733" h="44465" fill="none" extrusionOk="0">
                <a:moveTo>
                  <a:pt x="4906" y="26637"/>
                </a:moveTo>
                <a:cubicBezTo>
                  <a:pt x="4022" y="26731"/>
                  <a:pt x="3138" y="26453"/>
                  <a:pt x="2373" y="25840"/>
                </a:cubicBezTo>
                <a:moveTo>
                  <a:pt x="7141" y="35359"/>
                </a:moveTo>
                <a:cubicBezTo>
                  <a:pt x="6786" y="35552"/>
                  <a:pt x="6413" y="35680"/>
                  <a:pt x="6033" y="35740"/>
                </a:cubicBezTo>
                <a:moveTo>
                  <a:pt x="16691" y="39550"/>
                </a:moveTo>
                <a:cubicBezTo>
                  <a:pt x="16424" y="39004"/>
                  <a:pt x="16200" y="38421"/>
                  <a:pt x="16023" y="37810"/>
                </a:cubicBezTo>
                <a:moveTo>
                  <a:pt x="29040" y="35211"/>
                </a:moveTo>
                <a:cubicBezTo>
                  <a:pt x="29001" y="35858"/>
                  <a:pt x="28911" y="36498"/>
                  <a:pt x="28773" y="37120"/>
                </a:cubicBezTo>
                <a:moveTo>
                  <a:pt x="34342" y="23414"/>
                </a:moveTo>
                <a:cubicBezTo>
                  <a:pt x="36346" y="24742"/>
                  <a:pt x="37611" y="27518"/>
                  <a:pt x="37593" y="30550"/>
                </a:cubicBezTo>
                <a:moveTo>
                  <a:pt x="42011" y="15814"/>
                </a:moveTo>
                <a:cubicBezTo>
                  <a:pt x="41686" y="16846"/>
                  <a:pt x="41191" y="17762"/>
                  <a:pt x="40563" y="18490"/>
                </a:cubicBezTo>
                <a:moveTo>
                  <a:pt x="38537" y="5886"/>
                </a:moveTo>
                <a:cubicBezTo>
                  <a:pt x="38592" y="6303"/>
                  <a:pt x="38618" y="6726"/>
                  <a:pt x="38613" y="7150"/>
                </a:cubicBezTo>
                <a:moveTo>
                  <a:pt x="29291" y="4412"/>
                </a:moveTo>
                <a:cubicBezTo>
                  <a:pt x="29480" y="3829"/>
                  <a:pt x="29729" y="3286"/>
                  <a:pt x="30033" y="2800"/>
                </a:cubicBezTo>
                <a:moveTo>
                  <a:pt x="22354" y="5180"/>
                </a:moveTo>
                <a:cubicBezTo>
                  <a:pt x="22431" y="4698"/>
                  <a:pt x="22552" y="4231"/>
                  <a:pt x="22713" y="3790"/>
                </a:cubicBezTo>
                <a:moveTo>
                  <a:pt x="14213" y="5652"/>
                </a:moveTo>
                <a:cubicBezTo>
                  <a:pt x="14685" y="6028"/>
                  <a:pt x="15121" y="6481"/>
                  <a:pt x="15513" y="7000"/>
                </a:cubicBezTo>
                <a:moveTo>
                  <a:pt x="4340" y="16249"/>
                </a:moveTo>
                <a:cubicBezTo>
                  <a:pt x="4237" y="15785"/>
                  <a:pt x="4161" y="15311"/>
                  <a:pt x="4113" y="1483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" name="图片 12" descr="sb_06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0" y="4929189"/>
            <a:ext cx="1526117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5" descr="未标题-1_13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14563"/>
            <a:ext cx="2000251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占位符 14"/>
          <p:cNvSpPr>
            <a:spLocks noGrp="1"/>
          </p:cNvSpPr>
          <p:nvPr>
            <p:ph type="body" sz="quarter" idx="10"/>
          </p:nvPr>
        </p:nvSpPr>
        <p:spPr>
          <a:xfrm>
            <a:off x="1428718" y="428604"/>
            <a:ext cx="6191249" cy="178593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F6B169-E305-4F7B-8A65-ACE2B101B8F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8EFB3-8ED2-4592-A1CC-D9AB0090536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hyperlink" Target="http://image.baidu.com/" TargetMode="External"/><Relationship Id="rId2" Type="http://schemas.openxmlformats.org/officeDocument/2006/relationships/image" Target="NULL" TargetMode="External"/><Relationship Id="rId1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梯形 6"/>
          <p:cNvSpPr/>
          <p:nvPr/>
        </p:nvSpPr>
        <p:spPr>
          <a:xfrm>
            <a:off x="4333876" y="3857625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971926"/>
            <a:ext cx="12192000" cy="2886074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4395213" y="4462700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bg1"/>
                </a:solidFill>
              </a:rPr>
              <a:t>网络营销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14" name="TextBox 976"/>
          <p:cNvSpPr txBox="1"/>
          <p:nvPr/>
        </p:nvSpPr>
        <p:spPr>
          <a:xfrm>
            <a:off x="2923165" y="2476648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 smtClean="0"/>
              <a:t>青年教师大赛</a:t>
            </a:r>
            <a:endParaRPr lang="zh-CN" altLang="en-US" sz="2800" b="1" dirty="0" smtClean="0"/>
          </a:p>
        </p:txBody>
      </p:sp>
      <p:pic>
        <p:nvPicPr>
          <p:cNvPr id="25614" name="Picture 14" descr="http://becu.dianshanglianmeng.cn/Templates/dianshang/images/472444_131214073_2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12192000" cy="3982065"/>
          </a:xfrm>
          <a:prstGeom prst="rect">
            <a:avLst/>
          </a:prstGeom>
          <a:noFill/>
        </p:spPr>
      </p:pic>
      <p:sp>
        <p:nvSpPr>
          <p:cNvPr id="100" name="文本框 99"/>
          <p:cNvSpPr txBox="1"/>
          <p:nvPr/>
        </p:nvSpPr>
        <p:spPr>
          <a:xfrm>
            <a:off x="3230880" y="3301365"/>
            <a:ext cx="67386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p>
            <a:pPr indent="0"/>
            <a:r>
              <a:rPr lang="zh-CN" altLang="en-US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广东省第五届高校（高职）青年教师教学大赛</a:t>
            </a:r>
            <a:endParaRPr lang="zh-CN" altLang="en-US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569997" y="1458351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801906"/>
            <a:ext cx="12192000" cy="5056094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739205" y="1458351"/>
            <a:ext cx="3185832" cy="1329578"/>
          </a:xfrm>
          <a:prstGeom prst="trapezoid">
            <a:avLst>
              <a:gd name="adj" fmla="val 9829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45383" y="3191896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创建网络营销导向型企业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4827" y="3266011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45383" y="3998102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开展网络市场调研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4827" y="4072217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45383" y="4804308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分析网络营销目标市场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4827" y="4878423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03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245383" y="5610514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制定网络营销战略与计划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4827" y="5684629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04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6" name="TextBox 44"/>
          <p:cNvSpPr txBox="1"/>
          <p:nvPr/>
        </p:nvSpPr>
        <p:spPr>
          <a:xfrm>
            <a:off x="1266298" y="1812312"/>
            <a:ext cx="2214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</a:rPr>
              <a:t>项目索引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179151" y="2503638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建设网络营销平台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394350" y="2548256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05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105409" y="3241058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实施网络营销组合策略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64853" y="3315173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06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105409" y="4047264"/>
            <a:ext cx="3156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 开展企业网络推广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64853" y="4121379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07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105409" y="4853470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创意网络营销策划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364853" y="4927585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08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105409" y="5659676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管理网络营销活动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364853" y="5733791"/>
            <a:ext cx="661182" cy="42203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09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90577" y="171450"/>
            <a:ext cx="1538286" cy="124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梯形 6"/>
          <p:cNvSpPr/>
          <p:nvPr/>
        </p:nvSpPr>
        <p:spPr>
          <a:xfrm>
            <a:off x="4333876" y="3857625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2471738"/>
            <a:ext cx="12192000" cy="2386012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梯形 4"/>
          <p:cNvSpPr/>
          <p:nvPr/>
        </p:nvSpPr>
        <p:spPr>
          <a:xfrm flipV="1">
            <a:off x="4317346" y="2228850"/>
            <a:ext cx="3185832" cy="819150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459339" y="2423494"/>
            <a:ext cx="971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项目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1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TextBox 976"/>
          <p:cNvSpPr txBox="1"/>
          <p:nvPr/>
        </p:nvSpPr>
        <p:spPr>
          <a:xfrm>
            <a:off x="4793527" y="5991373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高等教育出版社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1815846" y="5743575"/>
            <a:ext cx="1149096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2566219" y="3500438"/>
            <a:ext cx="66810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</a:rPr>
              <a:t>创建网络营销导向型企业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471" y="235974"/>
            <a:ext cx="2466975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74"/>
          <p:cNvSpPr>
            <a:spLocks noChangeAspect="1"/>
          </p:cNvSpPr>
          <p:nvPr/>
        </p:nvSpPr>
        <p:spPr bwMode="auto">
          <a:xfrm>
            <a:off x="5165362" y="2702469"/>
            <a:ext cx="2129143" cy="1800000"/>
          </a:xfrm>
          <a:custGeom>
            <a:avLst/>
            <a:gdLst>
              <a:gd name="T0" fmla="*/ 59 w 175"/>
              <a:gd name="T1" fmla="*/ 29 h 148"/>
              <a:gd name="T2" fmla="*/ 59 w 175"/>
              <a:gd name="T3" fmla="*/ 0 h 148"/>
              <a:gd name="T4" fmla="*/ 0 w 175"/>
              <a:gd name="T5" fmla="*/ 49 h 148"/>
              <a:gd name="T6" fmla="*/ 59 w 175"/>
              <a:gd name="T7" fmla="*/ 99 h 148"/>
              <a:gd name="T8" fmla="*/ 59 w 175"/>
              <a:gd name="T9" fmla="*/ 71 h 148"/>
              <a:gd name="T10" fmla="*/ 59 w 175"/>
              <a:gd name="T11" fmla="*/ 148 h 148"/>
              <a:gd name="T12" fmla="*/ 59 w 175"/>
              <a:gd name="T13" fmla="*/ 2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rgbClr val="1F48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" name="Freeform 874"/>
          <p:cNvSpPr>
            <a:spLocks noChangeAspect="1"/>
          </p:cNvSpPr>
          <p:nvPr/>
        </p:nvSpPr>
        <p:spPr bwMode="auto">
          <a:xfrm flipH="1" flipV="1">
            <a:off x="4552683" y="4297364"/>
            <a:ext cx="2129143" cy="1800000"/>
          </a:xfrm>
          <a:custGeom>
            <a:avLst/>
            <a:gdLst>
              <a:gd name="T0" fmla="*/ 59 w 175"/>
              <a:gd name="T1" fmla="*/ 29 h 148"/>
              <a:gd name="T2" fmla="*/ 59 w 175"/>
              <a:gd name="T3" fmla="*/ 0 h 148"/>
              <a:gd name="T4" fmla="*/ 0 w 175"/>
              <a:gd name="T5" fmla="*/ 49 h 148"/>
              <a:gd name="T6" fmla="*/ 59 w 175"/>
              <a:gd name="T7" fmla="*/ 99 h 148"/>
              <a:gd name="T8" fmla="*/ 59 w 175"/>
              <a:gd name="T9" fmla="*/ 71 h 148"/>
              <a:gd name="T10" fmla="*/ 59 w 175"/>
              <a:gd name="T11" fmla="*/ 148 h 148"/>
              <a:gd name="T12" fmla="*/ 59 w 175"/>
              <a:gd name="T13" fmla="*/ 29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9" name="TextBox 17"/>
          <p:cNvSpPr txBox="1"/>
          <p:nvPr/>
        </p:nvSpPr>
        <p:spPr>
          <a:xfrm>
            <a:off x="8217960" y="2702598"/>
            <a:ext cx="1884045" cy="489585"/>
          </a:xfrm>
          <a:prstGeom prst="rect">
            <a:avLst/>
          </a:prstGeom>
          <a:solidFill>
            <a:srgbClr val="FF9900"/>
          </a:solidFill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     能力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目标    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488555" y="3336290"/>
            <a:ext cx="4510405" cy="1188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1.能够区分网络营销与传统营销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2.能够运用网络营销方法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1" name="TextBox 17"/>
          <p:cNvSpPr txBox="1"/>
          <p:nvPr/>
        </p:nvSpPr>
        <p:spPr>
          <a:xfrm>
            <a:off x="1255360" y="2702598"/>
            <a:ext cx="2326913" cy="492438"/>
          </a:xfrm>
          <a:prstGeom prst="rect">
            <a:avLst/>
          </a:prstGeom>
          <a:solidFill>
            <a:srgbClr val="1F487C"/>
          </a:solidFill>
        </p:spPr>
        <p:txBody>
          <a:bodyPr wrap="none" lIns="121917" tIns="60958" rIns="121917" bIns="60958" rtlCol="0">
            <a:spAutoFit/>
          </a:bodyPr>
          <a:lstStyle/>
          <a:p>
            <a:pPr algn="r"/>
            <a:r>
              <a:rPr lang="zh-CN" altLang="en-US" sz="2400" b="1" dirty="0" smtClean="0">
                <a:solidFill>
                  <a:schemeClr val="bg1"/>
                </a:solidFill>
              </a:rPr>
              <a:t>     知识目标    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8015" y="3524250"/>
            <a:ext cx="4636135" cy="1508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1.熟悉网络营销包含的内容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2.了解网络营销的特点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r">
              <a:lnSpc>
                <a:spcPct val="150000"/>
              </a:lnSpc>
            </a:pPr>
            <a:r>
              <a:rPr lang="en-US" altLang="zh-CN" sz="1400" i="0" dirty="0" smtClean="0">
                <a:solidFill>
                  <a:srgbClr val="1B2831"/>
                </a:solidFill>
                <a:effectLst/>
                <a:latin typeface="Helvetica" panose="020B0604020202020204" pitchFamily="34" charset="0"/>
              </a:rPr>
              <a:t>. </a:t>
            </a:r>
            <a:endParaRPr lang="zh-CN" altLang="en-US" sz="1400" dirty="0">
              <a:solidFill>
                <a:srgbClr val="1B2831"/>
              </a:solidFill>
            </a:endParaRPr>
          </a:p>
        </p:txBody>
      </p:sp>
      <p:sp>
        <p:nvSpPr>
          <p:cNvPr id="13" name="Freeform 886"/>
          <p:cNvSpPr/>
          <p:nvPr/>
        </p:nvSpPr>
        <p:spPr bwMode="auto">
          <a:xfrm rot="10800000">
            <a:off x="6836799" y="5248164"/>
            <a:ext cx="442913" cy="633413"/>
          </a:xfrm>
          <a:custGeom>
            <a:avLst/>
            <a:gdLst>
              <a:gd name="T0" fmla="*/ 118 w 118"/>
              <a:gd name="T1" fmla="*/ 65 h 169"/>
              <a:gd name="T2" fmla="*/ 109 w 118"/>
              <a:gd name="T3" fmla="*/ 51 h 169"/>
              <a:gd name="T4" fmla="*/ 109 w 118"/>
              <a:gd name="T5" fmla="*/ 51 h 169"/>
              <a:gd name="T6" fmla="*/ 116 w 118"/>
              <a:gd name="T7" fmla="*/ 39 h 169"/>
              <a:gd name="T8" fmla="*/ 107 w 118"/>
              <a:gd name="T9" fmla="*/ 26 h 169"/>
              <a:gd name="T10" fmla="*/ 101 w 118"/>
              <a:gd name="T11" fmla="*/ 26 h 169"/>
              <a:gd name="T12" fmla="*/ 107 w 118"/>
              <a:gd name="T13" fmla="*/ 13 h 169"/>
              <a:gd name="T14" fmla="*/ 99 w 118"/>
              <a:gd name="T15" fmla="*/ 0 h 169"/>
              <a:gd name="T16" fmla="*/ 37 w 118"/>
              <a:gd name="T17" fmla="*/ 0 h 169"/>
              <a:gd name="T18" fmla="*/ 0 w 118"/>
              <a:gd name="T19" fmla="*/ 37 h 169"/>
              <a:gd name="T20" fmla="*/ 0 w 118"/>
              <a:gd name="T21" fmla="*/ 76 h 169"/>
              <a:gd name="T22" fmla="*/ 20 w 118"/>
              <a:gd name="T23" fmla="*/ 107 h 169"/>
              <a:gd name="T24" fmla="*/ 54 w 118"/>
              <a:gd name="T25" fmla="*/ 150 h 169"/>
              <a:gd name="T26" fmla="*/ 54 w 118"/>
              <a:gd name="T27" fmla="*/ 166 h 169"/>
              <a:gd name="T28" fmla="*/ 82 w 118"/>
              <a:gd name="T29" fmla="*/ 143 h 169"/>
              <a:gd name="T30" fmla="*/ 78 w 118"/>
              <a:gd name="T31" fmla="*/ 107 h 169"/>
              <a:gd name="T32" fmla="*/ 100 w 118"/>
              <a:gd name="T33" fmla="*/ 107 h 169"/>
              <a:gd name="T34" fmla="*/ 110 w 118"/>
              <a:gd name="T35" fmla="*/ 92 h 169"/>
              <a:gd name="T36" fmla="*/ 103 w 118"/>
              <a:gd name="T37" fmla="*/ 78 h 169"/>
              <a:gd name="T38" fmla="*/ 109 w 118"/>
              <a:gd name="T39" fmla="*/ 78 h 169"/>
              <a:gd name="T40" fmla="*/ 118 w 118"/>
              <a:gd name="T41" fmla="*/ 6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8" h="169">
                <a:moveTo>
                  <a:pt x="118" y="65"/>
                </a:moveTo>
                <a:cubicBezTo>
                  <a:pt x="118" y="57"/>
                  <a:pt x="117" y="51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15" y="51"/>
                  <a:pt x="116" y="45"/>
                  <a:pt x="116" y="39"/>
                </a:cubicBezTo>
                <a:cubicBezTo>
                  <a:pt x="116" y="32"/>
                  <a:pt x="115" y="26"/>
                  <a:pt x="107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6" y="24"/>
                  <a:pt x="107" y="19"/>
                  <a:pt x="107" y="13"/>
                </a:cubicBezTo>
                <a:cubicBezTo>
                  <a:pt x="107" y="6"/>
                  <a:pt x="106" y="0"/>
                  <a:pt x="9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16" y="0"/>
                  <a:pt x="0" y="16"/>
                  <a:pt x="0" y="37"/>
                </a:cubicBezTo>
                <a:cubicBezTo>
                  <a:pt x="0" y="37"/>
                  <a:pt x="0" y="76"/>
                  <a:pt x="0" y="76"/>
                </a:cubicBezTo>
                <a:cubicBezTo>
                  <a:pt x="0" y="91"/>
                  <a:pt x="8" y="102"/>
                  <a:pt x="20" y="107"/>
                </a:cubicBezTo>
                <a:cubicBezTo>
                  <a:pt x="30" y="113"/>
                  <a:pt x="50" y="129"/>
                  <a:pt x="54" y="150"/>
                </a:cubicBezTo>
                <a:cubicBezTo>
                  <a:pt x="54" y="158"/>
                  <a:pt x="54" y="166"/>
                  <a:pt x="54" y="166"/>
                </a:cubicBezTo>
                <a:cubicBezTo>
                  <a:pt x="54" y="166"/>
                  <a:pt x="82" y="169"/>
                  <a:pt x="82" y="143"/>
                </a:cubicBezTo>
                <a:cubicBezTo>
                  <a:pt x="82" y="113"/>
                  <a:pt x="62" y="108"/>
                  <a:pt x="78" y="107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108" y="107"/>
                  <a:pt x="110" y="100"/>
                  <a:pt x="110" y="92"/>
                </a:cubicBezTo>
                <a:cubicBezTo>
                  <a:pt x="110" y="85"/>
                  <a:pt x="109" y="80"/>
                  <a:pt x="103" y="78"/>
                </a:cubicBezTo>
                <a:cubicBezTo>
                  <a:pt x="109" y="78"/>
                  <a:pt x="109" y="78"/>
                  <a:pt x="109" y="78"/>
                </a:cubicBezTo>
                <a:cubicBezTo>
                  <a:pt x="117" y="78"/>
                  <a:pt x="118" y="72"/>
                  <a:pt x="118" y="65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" name="Freeform 886"/>
          <p:cNvSpPr/>
          <p:nvPr/>
        </p:nvSpPr>
        <p:spPr bwMode="auto">
          <a:xfrm flipH="1" flipV="1">
            <a:off x="4721797" y="2702598"/>
            <a:ext cx="442913" cy="633413"/>
          </a:xfrm>
          <a:custGeom>
            <a:avLst/>
            <a:gdLst>
              <a:gd name="T0" fmla="*/ 118 w 118"/>
              <a:gd name="T1" fmla="*/ 65 h 169"/>
              <a:gd name="T2" fmla="*/ 109 w 118"/>
              <a:gd name="T3" fmla="*/ 51 h 169"/>
              <a:gd name="T4" fmla="*/ 109 w 118"/>
              <a:gd name="T5" fmla="*/ 51 h 169"/>
              <a:gd name="T6" fmla="*/ 116 w 118"/>
              <a:gd name="T7" fmla="*/ 39 h 169"/>
              <a:gd name="T8" fmla="*/ 107 w 118"/>
              <a:gd name="T9" fmla="*/ 26 h 169"/>
              <a:gd name="T10" fmla="*/ 101 w 118"/>
              <a:gd name="T11" fmla="*/ 26 h 169"/>
              <a:gd name="T12" fmla="*/ 107 w 118"/>
              <a:gd name="T13" fmla="*/ 13 h 169"/>
              <a:gd name="T14" fmla="*/ 99 w 118"/>
              <a:gd name="T15" fmla="*/ 0 h 169"/>
              <a:gd name="T16" fmla="*/ 37 w 118"/>
              <a:gd name="T17" fmla="*/ 0 h 169"/>
              <a:gd name="T18" fmla="*/ 0 w 118"/>
              <a:gd name="T19" fmla="*/ 37 h 169"/>
              <a:gd name="T20" fmla="*/ 0 w 118"/>
              <a:gd name="T21" fmla="*/ 76 h 169"/>
              <a:gd name="T22" fmla="*/ 20 w 118"/>
              <a:gd name="T23" fmla="*/ 107 h 169"/>
              <a:gd name="T24" fmla="*/ 54 w 118"/>
              <a:gd name="T25" fmla="*/ 150 h 169"/>
              <a:gd name="T26" fmla="*/ 54 w 118"/>
              <a:gd name="T27" fmla="*/ 166 h 169"/>
              <a:gd name="T28" fmla="*/ 82 w 118"/>
              <a:gd name="T29" fmla="*/ 143 h 169"/>
              <a:gd name="T30" fmla="*/ 78 w 118"/>
              <a:gd name="T31" fmla="*/ 107 h 169"/>
              <a:gd name="T32" fmla="*/ 100 w 118"/>
              <a:gd name="T33" fmla="*/ 107 h 169"/>
              <a:gd name="T34" fmla="*/ 110 w 118"/>
              <a:gd name="T35" fmla="*/ 92 h 169"/>
              <a:gd name="T36" fmla="*/ 103 w 118"/>
              <a:gd name="T37" fmla="*/ 78 h 169"/>
              <a:gd name="T38" fmla="*/ 109 w 118"/>
              <a:gd name="T39" fmla="*/ 78 h 169"/>
              <a:gd name="T40" fmla="*/ 118 w 118"/>
              <a:gd name="T41" fmla="*/ 65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18" h="169">
                <a:moveTo>
                  <a:pt x="118" y="65"/>
                </a:moveTo>
                <a:cubicBezTo>
                  <a:pt x="118" y="57"/>
                  <a:pt x="117" y="51"/>
                  <a:pt x="109" y="51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15" y="51"/>
                  <a:pt x="116" y="45"/>
                  <a:pt x="116" y="39"/>
                </a:cubicBezTo>
                <a:cubicBezTo>
                  <a:pt x="116" y="32"/>
                  <a:pt x="115" y="26"/>
                  <a:pt x="107" y="26"/>
                </a:cubicBezTo>
                <a:cubicBezTo>
                  <a:pt x="101" y="26"/>
                  <a:pt x="101" y="26"/>
                  <a:pt x="101" y="26"/>
                </a:cubicBezTo>
                <a:cubicBezTo>
                  <a:pt x="106" y="24"/>
                  <a:pt x="107" y="19"/>
                  <a:pt x="107" y="13"/>
                </a:cubicBezTo>
                <a:cubicBezTo>
                  <a:pt x="107" y="6"/>
                  <a:pt x="106" y="0"/>
                  <a:pt x="99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16" y="0"/>
                  <a:pt x="0" y="16"/>
                  <a:pt x="0" y="37"/>
                </a:cubicBezTo>
                <a:cubicBezTo>
                  <a:pt x="0" y="37"/>
                  <a:pt x="0" y="76"/>
                  <a:pt x="0" y="76"/>
                </a:cubicBezTo>
                <a:cubicBezTo>
                  <a:pt x="0" y="91"/>
                  <a:pt x="8" y="102"/>
                  <a:pt x="20" y="107"/>
                </a:cubicBezTo>
                <a:cubicBezTo>
                  <a:pt x="30" y="113"/>
                  <a:pt x="50" y="129"/>
                  <a:pt x="54" y="150"/>
                </a:cubicBezTo>
                <a:cubicBezTo>
                  <a:pt x="54" y="158"/>
                  <a:pt x="54" y="166"/>
                  <a:pt x="54" y="166"/>
                </a:cubicBezTo>
                <a:cubicBezTo>
                  <a:pt x="54" y="166"/>
                  <a:pt x="82" y="169"/>
                  <a:pt x="82" y="143"/>
                </a:cubicBezTo>
                <a:cubicBezTo>
                  <a:pt x="82" y="113"/>
                  <a:pt x="62" y="108"/>
                  <a:pt x="78" y="107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108" y="107"/>
                  <a:pt x="110" y="100"/>
                  <a:pt x="110" y="92"/>
                </a:cubicBezTo>
                <a:cubicBezTo>
                  <a:pt x="110" y="85"/>
                  <a:pt x="109" y="80"/>
                  <a:pt x="103" y="78"/>
                </a:cubicBezTo>
                <a:cubicBezTo>
                  <a:pt x="109" y="78"/>
                  <a:pt x="109" y="78"/>
                  <a:pt x="109" y="78"/>
                </a:cubicBezTo>
                <a:cubicBezTo>
                  <a:pt x="117" y="78"/>
                  <a:pt x="118" y="72"/>
                  <a:pt x="118" y="65"/>
                </a:cubicBezTo>
                <a:close/>
              </a:path>
            </a:pathLst>
          </a:custGeom>
          <a:solidFill>
            <a:srgbClr val="1F48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" name="梯形 14"/>
          <p:cNvSpPr/>
          <p:nvPr/>
        </p:nvSpPr>
        <p:spPr>
          <a:xfrm>
            <a:off x="227097" y="343926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0" y="730344"/>
            <a:ext cx="12192000" cy="869856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</a:rPr>
              <a:t>创建网络营销导向型企业</a:t>
            </a:r>
            <a:r>
              <a:rPr lang="en-US" altLang="zh-CN" sz="105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endParaRPr lang="en-US" altLang="zh-CN" sz="105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梯形 16"/>
          <p:cNvSpPr/>
          <p:nvPr/>
        </p:nvSpPr>
        <p:spPr>
          <a:xfrm flipV="1">
            <a:off x="396305" y="343926"/>
            <a:ext cx="3185832" cy="948571"/>
          </a:xfrm>
          <a:prstGeom prst="trapezoid">
            <a:avLst>
              <a:gd name="adj" fmla="val 1987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4"/>
          <p:cNvSpPr txBox="1"/>
          <p:nvPr/>
        </p:nvSpPr>
        <p:spPr>
          <a:xfrm>
            <a:off x="956759" y="510614"/>
            <a:ext cx="1233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</a:rPr>
              <a:t>项目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1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extBox 17"/>
          <p:cNvSpPr txBox="1"/>
          <p:nvPr/>
        </p:nvSpPr>
        <p:spPr>
          <a:xfrm>
            <a:off x="8217960" y="4658398"/>
            <a:ext cx="1884045" cy="489585"/>
          </a:xfrm>
          <a:prstGeom prst="rect">
            <a:avLst/>
          </a:prstGeom>
          <a:solidFill>
            <a:srgbClr val="FF9900"/>
          </a:solidFill>
        </p:spPr>
        <p:txBody>
          <a:bodyPr wrap="none" lIns="121917" tIns="60958" rIns="121917" bIns="60958" rtlCol="0">
            <a:spAutoFit/>
          </a:bodyPr>
          <a:p>
            <a:r>
              <a:rPr lang="zh-CN" altLang="en-US" sz="2400" b="1" dirty="0" smtClean="0">
                <a:solidFill>
                  <a:schemeClr val="bg1"/>
                </a:solidFill>
              </a:rPr>
              <a:t>     素质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目标    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66025" y="5332095"/>
            <a:ext cx="4510405" cy="64516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提高分析问题和解决问题的能力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227097" y="94551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80969"/>
            <a:ext cx="12192000" cy="869856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</a:rPr>
              <a:t>知识结构</a:t>
            </a:r>
            <a:endParaRPr lang="zh-CN" altLang="en-US" sz="28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zh-CN" sz="105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endParaRPr lang="en-US" altLang="zh-CN" sz="105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梯形 3"/>
          <p:cNvSpPr/>
          <p:nvPr/>
        </p:nvSpPr>
        <p:spPr>
          <a:xfrm flipV="1">
            <a:off x="396305" y="94551"/>
            <a:ext cx="3185832" cy="948571"/>
          </a:xfrm>
          <a:prstGeom prst="trapezoid">
            <a:avLst>
              <a:gd name="adj" fmla="val 1987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56759" y="261239"/>
            <a:ext cx="12330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</a:rPr>
              <a:t>项目</a:t>
            </a:r>
            <a:r>
              <a:rPr lang="en-US" altLang="zh-CN" sz="3200" b="1" dirty="0" smtClean="0">
                <a:solidFill>
                  <a:schemeClr val="bg1"/>
                </a:solidFill>
              </a:rPr>
              <a:t>1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grpSp>
        <p:nvGrpSpPr>
          <p:cNvPr id="17" name="组合 16"/>
          <p:cNvGrpSpPr>
            <a:grpSpLocks noChangeAspect="1"/>
          </p:cNvGrpSpPr>
          <p:nvPr/>
        </p:nvGrpSpPr>
        <p:grpSpPr>
          <a:xfrm>
            <a:off x="146759" y="4448834"/>
            <a:ext cx="1619999" cy="2160000"/>
            <a:chOff x="5816601" y="-11436350"/>
            <a:chExt cx="404813" cy="53975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8" name="Freeform 178"/>
            <p:cNvSpPr/>
            <p:nvPr/>
          </p:nvSpPr>
          <p:spPr bwMode="auto">
            <a:xfrm>
              <a:off x="5816601" y="-11345862"/>
              <a:ext cx="404813" cy="449263"/>
            </a:xfrm>
            <a:custGeom>
              <a:avLst/>
              <a:gdLst>
                <a:gd name="T0" fmla="*/ 43 w 255"/>
                <a:gd name="T1" fmla="*/ 92 h 283"/>
                <a:gd name="T2" fmla="*/ 99 w 255"/>
                <a:gd name="T3" fmla="*/ 35 h 283"/>
                <a:gd name="T4" fmla="*/ 128 w 255"/>
                <a:gd name="T5" fmla="*/ 35 h 283"/>
                <a:gd name="T6" fmla="*/ 85 w 255"/>
                <a:gd name="T7" fmla="*/ 113 h 283"/>
                <a:gd name="T8" fmla="*/ 85 w 255"/>
                <a:gd name="T9" fmla="*/ 198 h 283"/>
                <a:gd name="T10" fmla="*/ 0 w 255"/>
                <a:gd name="T11" fmla="*/ 198 h 283"/>
                <a:gd name="T12" fmla="*/ 0 w 255"/>
                <a:gd name="T13" fmla="*/ 227 h 283"/>
                <a:gd name="T14" fmla="*/ 113 w 255"/>
                <a:gd name="T15" fmla="*/ 227 h 283"/>
                <a:gd name="T16" fmla="*/ 113 w 255"/>
                <a:gd name="T17" fmla="*/ 141 h 283"/>
                <a:gd name="T18" fmla="*/ 170 w 255"/>
                <a:gd name="T19" fmla="*/ 191 h 283"/>
                <a:gd name="T20" fmla="*/ 170 w 255"/>
                <a:gd name="T21" fmla="*/ 283 h 283"/>
                <a:gd name="T22" fmla="*/ 199 w 255"/>
                <a:gd name="T23" fmla="*/ 283 h 283"/>
                <a:gd name="T24" fmla="*/ 199 w 255"/>
                <a:gd name="T25" fmla="*/ 170 h 283"/>
                <a:gd name="T26" fmla="*/ 142 w 255"/>
                <a:gd name="T27" fmla="*/ 120 h 283"/>
                <a:gd name="T28" fmla="*/ 156 w 255"/>
                <a:gd name="T29" fmla="*/ 85 h 283"/>
                <a:gd name="T30" fmla="*/ 170 w 255"/>
                <a:gd name="T31" fmla="*/ 99 h 283"/>
                <a:gd name="T32" fmla="*/ 255 w 255"/>
                <a:gd name="T33" fmla="*/ 99 h 283"/>
                <a:gd name="T34" fmla="*/ 255 w 255"/>
                <a:gd name="T35" fmla="*/ 71 h 283"/>
                <a:gd name="T36" fmla="*/ 184 w 255"/>
                <a:gd name="T37" fmla="*/ 71 h 283"/>
                <a:gd name="T38" fmla="*/ 184 w 255"/>
                <a:gd name="T39" fmla="*/ 0 h 283"/>
                <a:gd name="T40" fmla="*/ 85 w 255"/>
                <a:gd name="T41" fmla="*/ 0 h 283"/>
                <a:gd name="T42" fmla="*/ 28 w 255"/>
                <a:gd name="T43" fmla="*/ 78 h 283"/>
                <a:gd name="T44" fmla="*/ 43 w 255"/>
                <a:gd name="T45" fmla="*/ 92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5" h="283">
                  <a:moveTo>
                    <a:pt x="43" y="92"/>
                  </a:moveTo>
                  <a:lnTo>
                    <a:pt x="99" y="35"/>
                  </a:lnTo>
                  <a:lnTo>
                    <a:pt x="128" y="35"/>
                  </a:lnTo>
                  <a:lnTo>
                    <a:pt x="85" y="113"/>
                  </a:lnTo>
                  <a:lnTo>
                    <a:pt x="85" y="198"/>
                  </a:lnTo>
                  <a:lnTo>
                    <a:pt x="0" y="198"/>
                  </a:lnTo>
                  <a:lnTo>
                    <a:pt x="0" y="227"/>
                  </a:lnTo>
                  <a:lnTo>
                    <a:pt x="113" y="227"/>
                  </a:lnTo>
                  <a:lnTo>
                    <a:pt x="113" y="141"/>
                  </a:lnTo>
                  <a:lnTo>
                    <a:pt x="170" y="191"/>
                  </a:lnTo>
                  <a:lnTo>
                    <a:pt x="170" y="283"/>
                  </a:lnTo>
                  <a:lnTo>
                    <a:pt x="199" y="283"/>
                  </a:lnTo>
                  <a:lnTo>
                    <a:pt x="199" y="170"/>
                  </a:lnTo>
                  <a:lnTo>
                    <a:pt x="142" y="120"/>
                  </a:lnTo>
                  <a:lnTo>
                    <a:pt x="156" y="85"/>
                  </a:lnTo>
                  <a:lnTo>
                    <a:pt x="170" y="99"/>
                  </a:lnTo>
                  <a:lnTo>
                    <a:pt x="255" y="99"/>
                  </a:lnTo>
                  <a:lnTo>
                    <a:pt x="255" y="71"/>
                  </a:lnTo>
                  <a:lnTo>
                    <a:pt x="184" y="71"/>
                  </a:lnTo>
                  <a:lnTo>
                    <a:pt x="184" y="0"/>
                  </a:lnTo>
                  <a:lnTo>
                    <a:pt x="85" y="0"/>
                  </a:lnTo>
                  <a:lnTo>
                    <a:pt x="28" y="78"/>
                  </a:lnTo>
                  <a:lnTo>
                    <a:pt x="43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Oval 179"/>
            <p:cNvSpPr>
              <a:spLocks noChangeArrowheads="1"/>
            </p:cNvSpPr>
            <p:nvPr/>
          </p:nvSpPr>
          <p:spPr bwMode="auto">
            <a:xfrm>
              <a:off x="6086475" y="-11436350"/>
              <a:ext cx="90488" cy="90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pic>
        <p:nvPicPr>
          <p:cNvPr id="1026" name="图片 31" descr="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095" y="1350645"/>
            <a:ext cx="7370445" cy="525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1" y="463025"/>
            <a:ext cx="86725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95147" y="311400"/>
            <a:ext cx="1735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学习指南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32884" y="609181"/>
            <a:ext cx="3917092" cy="5539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任务</a:t>
            </a:r>
            <a:r>
              <a:rPr lang="en-US" sz="2800" dirty="0" smtClean="0">
                <a:solidFill>
                  <a:schemeClr val="bg1"/>
                </a:solidFill>
              </a:rPr>
              <a:t>1.1   </a:t>
            </a:r>
            <a:r>
              <a:rPr lang="zh-CN" altLang="en-US" sz="2800" dirty="0" smtClean="0">
                <a:solidFill>
                  <a:schemeClr val="bg1"/>
                </a:solidFill>
              </a:rPr>
              <a:t>认识网络营销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53840" y="2139280"/>
            <a:ext cx="1896240" cy="27171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latin typeface="+mj-ea"/>
                <a:ea typeface="+mj-ea"/>
              </a:rPr>
              <a:t>1</a:t>
            </a:r>
            <a:r>
              <a:rPr lang="en-US" sz="2400" b="1" dirty="0" smtClean="0">
                <a:latin typeface="+mj-ea"/>
                <a:ea typeface="+mj-ea"/>
              </a:rPr>
              <a:t>.1.1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54194" y="4074459"/>
            <a:ext cx="1045712" cy="1045712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455441" y="4104512"/>
            <a:ext cx="1045712" cy="1045712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347884" y="2139280"/>
            <a:ext cx="1045712" cy="1045712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488225" y="2139280"/>
            <a:ext cx="1045712" cy="1045712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717026" y="2297486"/>
            <a:ext cx="608013" cy="676275"/>
            <a:chOff x="6735763" y="10544176"/>
            <a:chExt cx="608013" cy="676275"/>
          </a:xfrm>
          <a:solidFill>
            <a:schemeClr val="bg1"/>
          </a:solidFill>
        </p:grpSpPr>
        <p:sp>
          <p:nvSpPr>
            <p:cNvPr id="15" name="Freeform 1008"/>
            <p:cNvSpPr/>
            <p:nvPr/>
          </p:nvSpPr>
          <p:spPr bwMode="auto">
            <a:xfrm>
              <a:off x="6735763" y="10544176"/>
              <a:ext cx="608013" cy="153988"/>
            </a:xfrm>
            <a:custGeom>
              <a:avLst/>
              <a:gdLst>
                <a:gd name="T0" fmla="*/ 0 w 383"/>
                <a:gd name="T1" fmla="*/ 97 h 97"/>
                <a:gd name="T2" fmla="*/ 383 w 383"/>
                <a:gd name="T3" fmla="*/ 97 h 97"/>
                <a:gd name="T4" fmla="*/ 192 w 383"/>
                <a:gd name="T5" fmla="*/ 0 h 97"/>
                <a:gd name="T6" fmla="*/ 0 w 383"/>
                <a:gd name="T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3" h="97">
                  <a:moveTo>
                    <a:pt x="0" y="97"/>
                  </a:moveTo>
                  <a:lnTo>
                    <a:pt x="383" y="97"/>
                  </a:lnTo>
                  <a:lnTo>
                    <a:pt x="192" y="0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6" name="Rectangle 1010"/>
            <p:cNvSpPr>
              <a:spLocks noChangeArrowheads="1"/>
            </p:cNvSpPr>
            <p:nvPr/>
          </p:nvSpPr>
          <p:spPr bwMode="auto">
            <a:xfrm>
              <a:off x="6777039" y="10750551"/>
              <a:ext cx="98425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7" name="Rectangle 1011"/>
            <p:cNvSpPr>
              <a:spLocks noChangeArrowheads="1"/>
            </p:cNvSpPr>
            <p:nvPr/>
          </p:nvSpPr>
          <p:spPr bwMode="auto">
            <a:xfrm>
              <a:off x="6983414" y="10750551"/>
              <a:ext cx="98425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8" name="Rectangle 1012"/>
            <p:cNvSpPr>
              <a:spLocks noChangeArrowheads="1"/>
            </p:cNvSpPr>
            <p:nvPr/>
          </p:nvSpPr>
          <p:spPr bwMode="auto">
            <a:xfrm>
              <a:off x="7189789" y="10750551"/>
              <a:ext cx="98425" cy="2857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19" name="Freeform 1013"/>
            <p:cNvSpPr/>
            <p:nvPr/>
          </p:nvSpPr>
          <p:spPr bwMode="auto">
            <a:xfrm>
              <a:off x="6740526" y="11080751"/>
              <a:ext cx="187325" cy="87313"/>
            </a:xfrm>
            <a:custGeom>
              <a:avLst/>
              <a:gdLst>
                <a:gd name="T0" fmla="*/ 50 w 50"/>
                <a:gd name="T1" fmla="*/ 6 h 23"/>
                <a:gd name="T2" fmla="*/ 44 w 50"/>
                <a:gd name="T3" fmla="*/ 0 h 23"/>
                <a:gd name="T4" fmla="*/ 6 w 50"/>
                <a:gd name="T5" fmla="*/ 0 h 23"/>
                <a:gd name="T6" fmla="*/ 0 w 50"/>
                <a:gd name="T7" fmla="*/ 6 h 23"/>
                <a:gd name="T8" fmla="*/ 0 w 50"/>
                <a:gd name="T9" fmla="*/ 17 h 23"/>
                <a:gd name="T10" fmla="*/ 6 w 50"/>
                <a:gd name="T11" fmla="*/ 23 h 23"/>
                <a:gd name="T12" fmla="*/ 44 w 50"/>
                <a:gd name="T13" fmla="*/ 23 h 23"/>
                <a:gd name="T14" fmla="*/ 50 w 50"/>
                <a:gd name="T15" fmla="*/ 17 h 23"/>
                <a:gd name="T16" fmla="*/ 50 w 50"/>
                <a:gd name="T17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3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0" name="Freeform 1014"/>
            <p:cNvSpPr/>
            <p:nvPr/>
          </p:nvSpPr>
          <p:spPr bwMode="auto">
            <a:xfrm>
              <a:off x="7148514" y="11080751"/>
              <a:ext cx="187325" cy="87313"/>
            </a:xfrm>
            <a:custGeom>
              <a:avLst/>
              <a:gdLst>
                <a:gd name="T0" fmla="*/ 50 w 50"/>
                <a:gd name="T1" fmla="*/ 6 h 23"/>
                <a:gd name="T2" fmla="*/ 44 w 50"/>
                <a:gd name="T3" fmla="*/ 0 h 23"/>
                <a:gd name="T4" fmla="*/ 6 w 50"/>
                <a:gd name="T5" fmla="*/ 0 h 23"/>
                <a:gd name="T6" fmla="*/ 0 w 50"/>
                <a:gd name="T7" fmla="*/ 6 h 23"/>
                <a:gd name="T8" fmla="*/ 0 w 50"/>
                <a:gd name="T9" fmla="*/ 17 h 23"/>
                <a:gd name="T10" fmla="*/ 6 w 50"/>
                <a:gd name="T11" fmla="*/ 23 h 23"/>
                <a:gd name="T12" fmla="*/ 44 w 50"/>
                <a:gd name="T13" fmla="*/ 23 h 23"/>
                <a:gd name="T14" fmla="*/ 50 w 50"/>
                <a:gd name="T15" fmla="*/ 17 h 23"/>
                <a:gd name="T16" fmla="*/ 50 w 50"/>
                <a:gd name="T17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23">
                  <a:moveTo>
                    <a:pt x="50" y="6"/>
                  </a:moveTo>
                  <a:cubicBezTo>
                    <a:pt x="50" y="3"/>
                    <a:pt x="47" y="0"/>
                    <a:pt x="44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2" y="23"/>
                    <a:pt x="6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7" y="23"/>
                    <a:pt x="50" y="20"/>
                    <a:pt x="50" y="17"/>
                  </a:cubicBezTo>
                  <a:lnTo>
                    <a:pt x="5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1" name="Freeform 1015"/>
            <p:cNvSpPr/>
            <p:nvPr/>
          </p:nvSpPr>
          <p:spPr bwMode="auto">
            <a:xfrm>
              <a:off x="6950075" y="11080751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2" name="Freeform 1016"/>
            <p:cNvSpPr/>
            <p:nvPr/>
          </p:nvSpPr>
          <p:spPr bwMode="auto">
            <a:xfrm>
              <a:off x="6950075" y="11141076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3" name="Freeform 1017"/>
            <p:cNvSpPr/>
            <p:nvPr/>
          </p:nvSpPr>
          <p:spPr bwMode="auto">
            <a:xfrm>
              <a:off x="6950075" y="11201401"/>
              <a:ext cx="173038" cy="19050"/>
            </a:xfrm>
            <a:custGeom>
              <a:avLst/>
              <a:gdLst>
                <a:gd name="T0" fmla="*/ 46 w 46"/>
                <a:gd name="T1" fmla="*/ 3 h 5"/>
                <a:gd name="T2" fmla="*/ 42 w 46"/>
                <a:gd name="T3" fmla="*/ 0 h 5"/>
                <a:gd name="T4" fmla="*/ 3 w 46"/>
                <a:gd name="T5" fmla="*/ 0 h 5"/>
                <a:gd name="T6" fmla="*/ 0 w 46"/>
                <a:gd name="T7" fmla="*/ 3 h 5"/>
                <a:gd name="T8" fmla="*/ 0 w 46"/>
                <a:gd name="T9" fmla="*/ 3 h 5"/>
                <a:gd name="T10" fmla="*/ 3 w 46"/>
                <a:gd name="T11" fmla="*/ 5 h 5"/>
                <a:gd name="T12" fmla="*/ 42 w 46"/>
                <a:gd name="T13" fmla="*/ 5 h 5"/>
                <a:gd name="T14" fmla="*/ 46 w 46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5">
                  <a:moveTo>
                    <a:pt x="46" y="3"/>
                  </a:moveTo>
                  <a:cubicBezTo>
                    <a:pt x="46" y="1"/>
                    <a:pt x="45" y="0"/>
                    <a:pt x="4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5" y="5"/>
                    <a:pt x="46" y="4"/>
                    <a:pt x="4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565814" y="2410992"/>
            <a:ext cx="646112" cy="449263"/>
            <a:chOff x="7767638" y="10672763"/>
            <a:chExt cx="646112" cy="449263"/>
          </a:xfrm>
          <a:solidFill>
            <a:schemeClr val="bg1"/>
          </a:solidFill>
        </p:grpSpPr>
        <p:sp>
          <p:nvSpPr>
            <p:cNvPr id="25" name="Freeform 1018"/>
            <p:cNvSpPr/>
            <p:nvPr/>
          </p:nvSpPr>
          <p:spPr bwMode="auto">
            <a:xfrm>
              <a:off x="7959725" y="10672763"/>
              <a:ext cx="261938" cy="123825"/>
            </a:xfrm>
            <a:custGeom>
              <a:avLst/>
              <a:gdLst>
                <a:gd name="T0" fmla="*/ 70 w 70"/>
                <a:gd name="T1" fmla="*/ 26 h 33"/>
                <a:gd name="T2" fmla="*/ 63 w 70"/>
                <a:gd name="T3" fmla="*/ 33 h 33"/>
                <a:gd name="T4" fmla="*/ 7 w 70"/>
                <a:gd name="T5" fmla="*/ 33 h 33"/>
                <a:gd name="T6" fmla="*/ 0 w 70"/>
                <a:gd name="T7" fmla="*/ 26 h 33"/>
                <a:gd name="T8" fmla="*/ 0 w 70"/>
                <a:gd name="T9" fmla="*/ 8 h 33"/>
                <a:gd name="T10" fmla="*/ 7 w 70"/>
                <a:gd name="T11" fmla="*/ 0 h 33"/>
                <a:gd name="T12" fmla="*/ 63 w 70"/>
                <a:gd name="T13" fmla="*/ 0 h 33"/>
                <a:gd name="T14" fmla="*/ 70 w 70"/>
                <a:gd name="T15" fmla="*/ 8 h 33"/>
                <a:gd name="T16" fmla="*/ 70 w 70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3">
                  <a:moveTo>
                    <a:pt x="70" y="26"/>
                  </a:moveTo>
                  <a:cubicBezTo>
                    <a:pt x="70" y="30"/>
                    <a:pt x="67" y="33"/>
                    <a:pt x="63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3" y="33"/>
                    <a:pt x="0" y="30"/>
                    <a:pt x="0" y="2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70" y="4"/>
                    <a:pt x="70" y="8"/>
                  </a:cubicBezTo>
                  <a:lnTo>
                    <a:pt x="7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6" name="Freeform 1019"/>
            <p:cNvSpPr/>
            <p:nvPr/>
          </p:nvSpPr>
          <p:spPr bwMode="auto">
            <a:xfrm>
              <a:off x="7767638" y="10995026"/>
              <a:ext cx="184150" cy="127000"/>
            </a:xfrm>
            <a:custGeom>
              <a:avLst/>
              <a:gdLst>
                <a:gd name="T0" fmla="*/ 49 w 49"/>
                <a:gd name="T1" fmla="*/ 7 h 34"/>
                <a:gd name="T2" fmla="*/ 42 w 49"/>
                <a:gd name="T3" fmla="*/ 0 h 34"/>
                <a:gd name="T4" fmla="*/ 8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8 w 49"/>
                <a:gd name="T11" fmla="*/ 34 h 34"/>
                <a:gd name="T12" fmla="*/ 42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6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6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" name="Freeform 1020"/>
            <p:cNvSpPr/>
            <p:nvPr/>
          </p:nvSpPr>
          <p:spPr bwMode="auto">
            <a:xfrm>
              <a:off x="8001000" y="10995026"/>
              <a:ext cx="179388" cy="127000"/>
            </a:xfrm>
            <a:custGeom>
              <a:avLst/>
              <a:gdLst>
                <a:gd name="T0" fmla="*/ 48 w 48"/>
                <a:gd name="T1" fmla="*/ 7 h 34"/>
                <a:gd name="T2" fmla="*/ 41 w 48"/>
                <a:gd name="T3" fmla="*/ 0 h 34"/>
                <a:gd name="T4" fmla="*/ 7 w 48"/>
                <a:gd name="T5" fmla="*/ 0 h 34"/>
                <a:gd name="T6" fmla="*/ 0 w 48"/>
                <a:gd name="T7" fmla="*/ 7 h 34"/>
                <a:gd name="T8" fmla="*/ 0 w 48"/>
                <a:gd name="T9" fmla="*/ 26 h 34"/>
                <a:gd name="T10" fmla="*/ 7 w 48"/>
                <a:gd name="T11" fmla="*/ 34 h 34"/>
                <a:gd name="T12" fmla="*/ 41 w 48"/>
                <a:gd name="T13" fmla="*/ 34 h 34"/>
                <a:gd name="T14" fmla="*/ 48 w 48"/>
                <a:gd name="T15" fmla="*/ 26 h 34"/>
                <a:gd name="T16" fmla="*/ 48 w 48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4">
                  <a:moveTo>
                    <a:pt x="48" y="7"/>
                  </a:moveTo>
                  <a:cubicBezTo>
                    <a:pt x="48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8" y="30"/>
                    <a:pt x="48" y="26"/>
                  </a:cubicBezTo>
                  <a:lnTo>
                    <a:pt x="4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0" name="Freeform 1021"/>
            <p:cNvSpPr/>
            <p:nvPr/>
          </p:nvSpPr>
          <p:spPr bwMode="auto">
            <a:xfrm>
              <a:off x="8229600" y="10995026"/>
              <a:ext cx="184150" cy="127000"/>
            </a:xfrm>
            <a:custGeom>
              <a:avLst/>
              <a:gdLst>
                <a:gd name="T0" fmla="*/ 49 w 49"/>
                <a:gd name="T1" fmla="*/ 7 h 34"/>
                <a:gd name="T2" fmla="*/ 41 w 49"/>
                <a:gd name="T3" fmla="*/ 0 h 34"/>
                <a:gd name="T4" fmla="*/ 7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7 w 49"/>
                <a:gd name="T11" fmla="*/ 34 h 34"/>
                <a:gd name="T12" fmla="*/ 41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1" name="Freeform 1022"/>
            <p:cNvSpPr/>
            <p:nvPr/>
          </p:nvSpPr>
          <p:spPr bwMode="auto">
            <a:xfrm>
              <a:off x="7835901" y="10821988"/>
              <a:ext cx="498475" cy="150813"/>
            </a:xfrm>
            <a:custGeom>
              <a:avLst/>
              <a:gdLst>
                <a:gd name="T0" fmla="*/ 123 w 133"/>
                <a:gd name="T1" fmla="*/ 17 h 40"/>
                <a:gd name="T2" fmla="*/ 72 w 133"/>
                <a:gd name="T3" fmla="*/ 17 h 40"/>
                <a:gd name="T4" fmla="*/ 72 w 133"/>
                <a:gd name="T5" fmla="*/ 0 h 40"/>
                <a:gd name="T6" fmla="*/ 65 w 133"/>
                <a:gd name="T7" fmla="*/ 0 h 40"/>
                <a:gd name="T8" fmla="*/ 65 w 133"/>
                <a:gd name="T9" fmla="*/ 17 h 40"/>
                <a:gd name="T10" fmla="*/ 10 w 133"/>
                <a:gd name="T11" fmla="*/ 17 h 40"/>
                <a:gd name="T12" fmla="*/ 0 w 133"/>
                <a:gd name="T13" fmla="*/ 26 h 40"/>
                <a:gd name="T14" fmla="*/ 0 w 133"/>
                <a:gd name="T15" fmla="*/ 40 h 40"/>
                <a:gd name="T16" fmla="*/ 5 w 133"/>
                <a:gd name="T17" fmla="*/ 40 h 40"/>
                <a:gd name="T18" fmla="*/ 5 w 133"/>
                <a:gd name="T19" fmla="*/ 26 h 40"/>
                <a:gd name="T20" fmla="*/ 10 w 133"/>
                <a:gd name="T21" fmla="*/ 22 h 40"/>
                <a:gd name="T22" fmla="*/ 65 w 133"/>
                <a:gd name="T23" fmla="*/ 22 h 40"/>
                <a:gd name="T24" fmla="*/ 65 w 133"/>
                <a:gd name="T25" fmla="*/ 40 h 40"/>
                <a:gd name="T26" fmla="*/ 72 w 133"/>
                <a:gd name="T27" fmla="*/ 40 h 40"/>
                <a:gd name="T28" fmla="*/ 72 w 133"/>
                <a:gd name="T29" fmla="*/ 22 h 40"/>
                <a:gd name="T30" fmla="*/ 123 w 133"/>
                <a:gd name="T31" fmla="*/ 22 h 40"/>
                <a:gd name="T32" fmla="*/ 128 w 133"/>
                <a:gd name="T33" fmla="*/ 26 h 40"/>
                <a:gd name="T34" fmla="*/ 128 w 133"/>
                <a:gd name="T35" fmla="*/ 40 h 40"/>
                <a:gd name="T36" fmla="*/ 133 w 133"/>
                <a:gd name="T37" fmla="*/ 40 h 40"/>
                <a:gd name="T38" fmla="*/ 133 w 133"/>
                <a:gd name="T39" fmla="*/ 26 h 40"/>
                <a:gd name="T40" fmla="*/ 123 w 133"/>
                <a:gd name="T4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3" h="40">
                  <a:moveTo>
                    <a:pt x="123" y="17"/>
                  </a:moveTo>
                  <a:cubicBezTo>
                    <a:pt x="72" y="17"/>
                    <a:pt x="72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4" y="17"/>
                    <a:pt x="0" y="21"/>
                    <a:pt x="0" y="2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4"/>
                    <a:pt x="7" y="22"/>
                    <a:pt x="10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5" y="22"/>
                    <a:pt x="128" y="24"/>
                    <a:pt x="128" y="26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3" y="21"/>
                    <a:pt x="128" y="17"/>
                    <a:pt x="12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32" name="Freeform 898"/>
          <p:cNvSpPr>
            <a:spLocks noEditPoints="1"/>
          </p:cNvSpPr>
          <p:nvPr/>
        </p:nvSpPr>
        <p:spPr bwMode="auto">
          <a:xfrm>
            <a:off x="1627332" y="4341672"/>
            <a:ext cx="787400" cy="541338"/>
          </a:xfrm>
          <a:custGeom>
            <a:avLst/>
            <a:gdLst>
              <a:gd name="T0" fmla="*/ 107 w 210"/>
              <a:gd name="T1" fmla="*/ 101 h 144"/>
              <a:gd name="T2" fmla="*/ 94 w 210"/>
              <a:gd name="T3" fmla="*/ 89 h 144"/>
              <a:gd name="T4" fmla="*/ 94 w 210"/>
              <a:gd name="T5" fmla="*/ 80 h 144"/>
              <a:gd name="T6" fmla="*/ 100 w 210"/>
              <a:gd name="T7" fmla="*/ 67 h 144"/>
              <a:gd name="T8" fmla="*/ 102 w 210"/>
              <a:gd name="T9" fmla="*/ 50 h 144"/>
              <a:gd name="T10" fmla="*/ 101 w 210"/>
              <a:gd name="T11" fmla="*/ 32 h 144"/>
              <a:gd name="T12" fmla="*/ 96 w 210"/>
              <a:gd name="T13" fmla="*/ 11 h 144"/>
              <a:gd name="T14" fmla="*/ 88 w 210"/>
              <a:gd name="T15" fmla="*/ 7 h 144"/>
              <a:gd name="T16" fmla="*/ 46 w 210"/>
              <a:gd name="T17" fmla="*/ 45 h 144"/>
              <a:gd name="T18" fmla="*/ 48 w 210"/>
              <a:gd name="T19" fmla="*/ 69 h 144"/>
              <a:gd name="T20" fmla="*/ 53 w 210"/>
              <a:gd name="T21" fmla="*/ 81 h 144"/>
              <a:gd name="T22" fmla="*/ 54 w 210"/>
              <a:gd name="T23" fmla="*/ 89 h 144"/>
              <a:gd name="T24" fmla="*/ 41 w 210"/>
              <a:gd name="T25" fmla="*/ 101 h 144"/>
              <a:gd name="T26" fmla="*/ 1 w 210"/>
              <a:gd name="T27" fmla="*/ 122 h 144"/>
              <a:gd name="T28" fmla="*/ 147 w 210"/>
              <a:gd name="T29" fmla="*/ 144 h 144"/>
              <a:gd name="T30" fmla="*/ 130 w 210"/>
              <a:gd name="T31" fmla="*/ 111 h 144"/>
              <a:gd name="T32" fmla="*/ 155 w 210"/>
              <a:gd name="T33" fmla="*/ 103 h 144"/>
              <a:gd name="T34" fmla="*/ 146 w 210"/>
              <a:gd name="T35" fmla="*/ 95 h 144"/>
              <a:gd name="T36" fmla="*/ 146 w 210"/>
              <a:gd name="T37" fmla="*/ 88 h 144"/>
              <a:gd name="T38" fmla="*/ 150 w 210"/>
              <a:gd name="T39" fmla="*/ 79 h 144"/>
              <a:gd name="T40" fmla="*/ 152 w 210"/>
              <a:gd name="T41" fmla="*/ 67 h 144"/>
              <a:gd name="T42" fmla="*/ 151 w 210"/>
              <a:gd name="T43" fmla="*/ 54 h 144"/>
              <a:gd name="T44" fmla="*/ 147 w 210"/>
              <a:gd name="T45" fmla="*/ 39 h 144"/>
              <a:gd name="T46" fmla="*/ 142 w 210"/>
              <a:gd name="T47" fmla="*/ 36 h 144"/>
              <a:gd name="T48" fmla="*/ 111 w 210"/>
              <a:gd name="T49" fmla="*/ 63 h 144"/>
              <a:gd name="T50" fmla="*/ 113 w 210"/>
              <a:gd name="T51" fmla="*/ 80 h 144"/>
              <a:gd name="T52" fmla="*/ 116 w 210"/>
              <a:gd name="T53" fmla="*/ 89 h 144"/>
              <a:gd name="T54" fmla="*/ 117 w 210"/>
              <a:gd name="T55" fmla="*/ 95 h 144"/>
              <a:gd name="T56" fmla="*/ 122 w 210"/>
              <a:gd name="T57" fmla="*/ 104 h 144"/>
              <a:gd name="T58" fmla="*/ 136 w 210"/>
              <a:gd name="T59" fmla="*/ 109 h 144"/>
              <a:gd name="T60" fmla="*/ 151 w 210"/>
              <a:gd name="T61" fmla="*/ 121 h 144"/>
              <a:gd name="T62" fmla="*/ 151 w 210"/>
              <a:gd name="T63" fmla="*/ 130 h 144"/>
              <a:gd name="T64" fmla="*/ 184 w 210"/>
              <a:gd name="T65" fmla="*/ 134 h 144"/>
              <a:gd name="T66" fmla="*/ 171 w 210"/>
              <a:gd name="T67" fmla="*/ 110 h 144"/>
              <a:gd name="T68" fmla="*/ 201 w 210"/>
              <a:gd name="T69" fmla="*/ 108 h 144"/>
              <a:gd name="T70" fmla="*/ 186 w 210"/>
              <a:gd name="T71" fmla="*/ 102 h 144"/>
              <a:gd name="T72" fmla="*/ 181 w 210"/>
              <a:gd name="T73" fmla="*/ 97 h 144"/>
              <a:gd name="T74" fmla="*/ 184 w 210"/>
              <a:gd name="T75" fmla="*/ 88 h 144"/>
              <a:gd name="T76" fmla="*/ 187 w 210"/>
              <a:gd name="T77" fmla="*/ 83 h 144"/>
              <a:gd name="T78" fmla="*/ 186 w 210"/>
              <a:gd name="T79" fmla="*/ 76 h 144"/>
              <a:gd name="T80" fmla="*/ 186 w 210"/>
              <a:gd name="T81" fmla="*/ 61 h 144"/>
              <a:gd name="T82" fmla="*/ 182 w 210"/>
              <a:gd name="T83" fmla="*/ 58 h 144"/>
              <a:gd name="T84" fmla="*/ 165 w 210"/>
              <a:gd name="T85" fmla="*/ 57 h 144"/>
              <a:gd name="T86" fmla="*/ 158 w 210"/>
              <a:gd name="T87" fmla="*/ 79 h 144"/>
              <a:gd name="T88" fmla="*/ 162 w 210"/>
              <a:gd name="T89" fmla="*/ 87 h 144"/>
              <a:gd name="T90" fmla="*/ 165 w 210"/>
              <a:gd name="T91" fmla="*/ 97 h 144"/>
              <a:gd name="T92" fmla="*/ 161 w 210"/>
              <a:gd name="T93" fmla="*/ 102 h 144"/>
              <a:gd name="T94" fmla="*/ 173 w 210"/>
              <a:gd name="T95" fmla="*/ 107 h 144"/>
              <a:gd name="T96" fmla="*/ 187 w 210"/>
              <a:gd name="T97" fmla="*/ 117 h 144"/>
              <a:gd name="T98" fmla="*/ 187 w 210"/>
              <a:gd name="T99" fmla="*/ 118 h 144"/>
              <a:gd name="T100" fmla="*/ 187 w 210"/>
              <a:gd name="T101" fmla="*/ 125 h 144"/>
              <a:gd name="T102" fmla="*/ 210 w 210"/>
              <a:gd name="T103" fmla="*/ 11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0" h="144">
                <a:moveTo>
                  <a:pt x="130" y="111"/>
                </a:moveTo>
                <a:cubicBezTo>
                  <a:pt x="122" y="108"/>
                  <a:pt x="114" y="104"/>
                  <a:pt x="107" y="101"/>
                </a:cubicBezTo>
                <a:cubicBezTo>
                  <a:pt x="105" y="100"/>
                  <a:pt x="102" y="100"/>
                  <a:pt x="100" y="99"/>
                </a:cubicBezTo>
                <a:cubicBezTo>
                  <a:pt x="98" y="98"/>
                  <a:pt x="95" y="92"/>
                  <a:pt x="94" y="89"/>
                </a:cubicBezTo>
                <a:cubicBezTo>
                  <a:pt x="93" y="89"/>
                  <a:pt x="91" y="89"/>
                  <a:pt x="90" y="88"/>
                </a:cubicBezTo>
                <a:cubicBezTo>
                  <a:pt x="90" y="84"/>
                  <a:pt x="93" y="84"/>
                  <a:pt x="94" y="80"/>
                </a:cubicBezTo>
                <a:cubicBezTo>
                  <a:pt x="95" y="77"/>
                  <a:pt x="94" y="73"/>
                  <a:pt x="96" y="71"/>
                </a:cubicBezTo>
                <a:cubicBezTo>
                  <a:pt x="97" y="69"/>
                  <a:pt x="99" y="69"/>
                  <a:pt x="100" y="67"/>
                </a:cubicBezTo>
                <a:cubicBezTo>
                  <a:pt x="101" y="66"/>
                  <a:pt x="102" y="63"/>
                  <a:pt x="102" y="61"/>
                </a:cubicBezTo>
                <a:cubicBezTo>
                  <a:pt x="103" y="58"/>
                  <a:pt x="103" y="53"/>
                  <a:pt x="102" y="50"/>
                </a:cubicBezTo>
                <a:cubicBezTo>
                  <a:pt x="101" y="48"/>
                  <a:pt x="100" y="48"/>
                  <a:pt x="100" y="46"/>
                </a:cubicBezTo>
                <a:cubicBezTo>
                  <a:pt x="100" y="43"/>
                  <a:pt x="101" y="34"/>
                  <a:pt x="101" y="32"/>
                </a:cubicBezTo>
                <a:cubicBezTo>
                  <a:pt x="101" y="26"/>
                  <a:pt x="101" y="22"/>
                  <a:pt x="100" y="17"/>
                </a:cubicBezTo>
                <a:cubicBezTo>
                  <a:pt x="100" y="17"/>
                  <a:pt x="98" y="12"/>
                  <a:pt x="96" y="11"/>
                </a:cubicBezTo>
                <a:cubicBezTo>
                  <a:pt x="91" y="10"/>
                  <a:pt x="91" y="10"/>
                  <a:pt x="91" y="10"/>
                </a:cubicBezTo>
                <a:cubicBezTo>
                  <a:pt x="88" y="7"/>
                  <a:pt x="88" y="7"/>
                  <a:pt x="88" y="7"/>
                </a:cubicBezTo>
                <a:cubicBezTo>
                  <a:pt x="77" y="0"/>
                  <a:pt x="64" y="5"/>
                  <a:pt x="57" y="8"/>
                </a:cubicBezTo>
                <a:cubicBezTo>
                  <a:pt x="48" y="11"/>
                  <a:pt x="41" y="25"/>
                  <a:pt x="46" y="45"/>
                </a:cubicBezTo>
                <a:cubicBezTo>
                  <a:pt x="46" y="49"/>
                  <a:pt x="44" y="50"/>
                  <a:pt x="44" y="52"/>
                </a:cubicBezTo>
                <a:cubicBezTo>
                  <a:pt x="44" y="56"/>
                  <a:pt x="44" y="66"/>
                  <a:pt x="48" y="69"/>
                </a:cubicBezTo>
                <a:cubicBezTo>
                  <a:pt x="49" y="69"/>
                  <a:pt x="51" y="70"/>
                  <a:pt x="51" y="69"/>
                </a:cubicBezTo>
                <a:cubicBezTo>
                  <a:pt x="52" y="73"/>
                  <a:pt x="52" y="77"/>
                  <a:pt x="53" y="81"/>
                </a:cubicBezTo>
                <a:cubicBezTo>
                  <a:pt x="54" y="84"/>
                  <a:pt x="56" y="84"/>
                  <a:pt x="57" y="88"/>
                </a:cubicBezTo>
                <a:cubicBezTo>
                  <a:pt x="54" y="89"/>
                  <a:pt x="54" y="89"/>
                  <a:pt x="54" y="89"/>
                </a:cubicBezTo>
                <a:cubicBezTo>
                  <a:pt x="52" y="92"/>
                  <a:pt x="50" y="98"/>
                  <a:pt x="47" y="99"/>
                </a:cubicBezTo>
                <a:cubicBezTo>
                  <a:pt x="45" y="100"/>
                  <a:pt x="43" y="100"/>
                  <a:pt x="41" y="101"/>
                </a:cubicBezTo>
                <a:cubicBezTo>
                  <a:pt x="34" y="104"/>
                  <a:pt x="25" y="108"/>
                  <a:pt x="18" y="111"/>
                </a:cubicBezTo>
                <a:cubicBezTo>
                  <a:pt x="11" y="114"/>
                  <a:pt x="3" y="115"/>
                  <a:pt x="1" y="122"/>
                </a:cubicBezTo>
                <a:cubicBezTo>
                  <a:pt x="1" y="127"/>
                  <a:pt x="0" y="138"/>
                  <a:pt x="0" y="144"/>
                </a:cubicBezTo>
                <a:cubicBezTo>
                  <a:pt x="147" y="144"/>
                  <a:pt x="147" y="144"/>
                  <a:pt x="147" y="144"/>
                </a:cubicBezTo>
                <a:cubicBezTo>
                  <a:pt x="147" y="138"/>
                  <a:pt x="147" y="127"/>
                  <a:pt x="147" y="122"/>
                </a:cubicBezTo>
                <a:cubicBezTo>
                  <a:pt x="145" y="115"/>
                  <a:pt x="137" y="114"/>
                  <a:pt x="130" y="111"/>
                </a:cubicBezTo>
                <a:close/>
                <a:moveTo>
                  <a:pt x="171" y="110"/>
                </a:moveTo>
                <a:cubicBezTo>
                  <a:pt x="166" y="108"/>
                  <a:pt x="160" y="105"/>
                  <a:pt x="155" y="103"/>
                </a:cubicBezTo>
                <a:cubicBezTo>
                  <a:pt x="153" y="103"/>
                  <a:pt x="152" y="102"/>
                  <a:pt x="150" y="102"/>
                </a:cubicBezTo>
                <a:cubicBezTo>
                  <a:pt x="149" y="101"/>
                  <a:pt x="147" y="97"/>
                  <a:pt x="146" y="95"/>
                </a:cubicBezTo>
                <a:cubicBezTo>
                  <a:pt x="145" y="94"/>
                  <a:pt x="144" y="94"/>
                  <a:pt x="143" y="94"/>
                </a:cubicBezTo>
                <a:cubicBezTo>
                  <a:pt x="143" y="91"/>
                  <a:pt x="145" y="91"/>
                  <a:pt x="146" y="88"/>
                </a:cubicBezTo>
                <a:cubicBezTo>
                  <a:pt x="147" y="86"/>
                  <a:pt x="146" y="84"/>
                  <a:pt x="147" y="82"/>
                </a:cubicBezTo>
                <a:cubicBezTo>
                  <a:pt x="148" y="80"/>
                  <a:pt x="150" y="80"/>
                  <a:pt x="150" y="79"/>
                </a:cubicBezTo>
                <a:cubicBezTo>
                  <a:pt x="151" y="78"/>
                  <a:pt x="152" y="76"/>
                  <a:pt x="152" y="75"/>
                </a:cubicBezTo>
                <a:cubicBezTo>
                  <a:pt x="152" y="72"/>
                  <a:pt x="153" y="69"/>
                  <a:pt x="152" y="67"/>
                </a:cubicBezTo>
                <a:cubicBezTo>
                  <a:pt x="151" y="65"/>
                  <a:pt x="150" y="65"/>
                  <a:pt x="150" y="64"/>
                </a:cubicBezTo>
                <a:cubicBezTo>
                  <a:pt x="150" y="62"/>
                  <a:pt x="151" y="55"/>
                  <a:pt x="151" y="54"/>
                </a:cubicBezTo>
                <a:cubicBezTo>
                  <a:pt x="151" y="50"/>
                  <a:pt x="151" y="47"/>
                  <a:pt x="150" y="43"/>
                </a:cubicBezTo>
                <a:cubicBezTo>
                  <a:pt x="150" y="43"/>
                  <a:pt x="149" y="40"/>
                  <a:pt x="147" y="39"/>
                </a:cubicBezTo>
                <a:cubicBezTo>
                  <a:pt x="144" y="38"/>
                  <a:pt x="144" y="38"/>
                  <a:pt x="144" y="38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33" y="31"/>
                  <a:pt x="124" y="35"/>
                  <a:pt x="120" y="37"/>
                </a:cubicBezTo>
                <a:cubicBezTo>
                  <a:pt x="113" y="39"/>
                  <a:pt x="108" y="49"/>
                  <a:pt x="111" y="63"/>
                </a:cubicBezTo>
                <a:cubicBezTo>
                  <a:pt x="112" y="66"/>
                  <a:pt x="110" y="67"/>
                  <a:pt x="110" y="68"/>
                </a:cubicBezTo>
                <a:cubicBezTo>
                  <a:pt x="110" y="71"/>
                  <a:pt x="111" y="78"/>
                  <a:pt x="113" y="80"/>
                </a:cubicBezTo>
                <a:cubicBezTo>
                  <a:pt x="114" y="80"/>
                  <a:pt x="116" y="81"/>
                  <a:pt x="116" y="81"/>
                </a:cubicBezTo>
                <a:cubicBezTo>
                  <a:pt x="116" y="84"/>
                  <a:pt x="116" y="86"/>
                  <a:pt x="116" y="89"/>
                </a:cubicBezTo>
                <a:cubicBezTo>
                  <a:pt x="117" y="91"/>
                  <a:pt x="119" y="91"/>
                  <a:pt x="119" y="94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6" y="96"/>
                  <a:pt x="115" y="99"/>
                  <a:pt x="114" y="100"/>
                </a:cubicBezTo>
                <a:cubicBezTo>
                  <a:pt x="117" y="101"/>
                  <a:pt x="119" y="103"/>
                  <a:pt x="122" y="104"/>
                </a:cubicBezTo>
                <a:cubicBezTo>
                  <a:pt x="125" y="105"/>
                  <a:pt x="128" y="106"/>
                  <a:pt x="131" y="108"/>
                </a:cubicBezTo>
                <a:cubicBezTo>
                  <a:pt x="133" y="108"/>
                  <a:pt x="134" y="109"/>
                  <a:pt x="136" y="109"/>
                </a:cubicBezTo>
                <a:cubicBezTo>
                  <a:pt x="141" y="111"/>
                  <a:pt x="148" y="114"/>
                  <a:pt x="150" y="121"/>
                </a:cubicBezTo>
                <a:cubicBezTo>
                  <a:pt x="151" y="121"/>
                  <a:pt x="151" y="121"/>
                  <a:pt x="151" y="121"/>
                </a:cubicBezTo>
                <a:cubicBezTo>
                  <a:pt x="151" y="122"/>
                  <a:pt x="151" y="122"/>
                  <a:pt x="151" y="122"/>
                </a:cubicBezTo>
                <a:cubicBezTo>
                  <a:pt x="151" y="124"/>
                  <a:pt x="151" y="127"/>
                  <a:pt x="151" y="130"/>
                </a:cubicBezTo>
                <a:cubicBezTo>
                  <a:pt x="151" y="131"/>
                  <a:pt x="151" y="133"/>
                  <a:pt x="151" y="134"/>
                </a:cubicBezTo>
                <a:cubicBezTo>
                  <a:pt x="184" y="134"/>
                  <a:pt x="184" y="134"/>
                  <a:pt x="184" y="134"/>
                </a:cubicBezTo>
                <a:cubicBezTo>
                  <a:pt x="184" y="130"/>
                  <a:pt x="184" y="121"/>
                  <a:pt x="184" y="118"/>
                </a:cubicBezTo>
                <a:cubicBezTo>
                  <a:pt x="182" y="113"/>
                  <a:pt x="176" y="112"/>
                  <a:pt x="171" y="110"/>
                </a:cubicBezTo>
                <a:close/>
                <a:moveTo>
                  <a:pt x="210" y="113"/>
                </a:moveTo>
                <a:cubicBezTo>
                  <a:pt x="208" y="110"/>
                  <a:pt x="204" y="109"/>
                  <a:pt x="201" y="108"/>
                </a:cubicBezTo>
                <a:cubicBezTo>
                  <a:pt x="197" y="106"/>
                  <a:pt x="193" y="105"/>
                  <a:pt x="190" y="103"/>
                </a:cubicBezTo>
                <a:cubicBezTo>
                  <a:pt x="188" y="103"/>
                  <a:pt x="187" y="103"/>
                  <a:pt x="186" y="102"/>
                </a:cubicBezTo>
                <a:cubicBezTo>
                  <a:pt x="185" y="101"/>
                  <a:pt x="184" y="99"/>
                  <a:pt x="183" y="97"/>
                </a:cubicBezTo>
                <a:cubicBezTo>
                  <a:pt x="183" y="97"/>
                  <a:pt x="182" y="97"/>
                  <a:pt x="181" y="97"/>
                </a:cubicBezTo>
                <a:cubicBezTo>
                  <a:pt x="181" y="95"/>
                  <a:pt x="183" y="95"/>
                  <a:pt x="183" y="93"/>
                </a:cubicBezTo>
                <a:cubicBezTo>
                  <a:pt x="184" y="91"/>
                  <a:pt x="183" y="89"/>
                  <a:pt x="184" y="88"/>
                </a:cubicBezTo>
                <a:cubicBezTo>
                  <a:pt x="185" y="87"/>
                  <a:pt x="186" y="87"/>
                  <a:pt x="186" y="86"/>
                </a:cubicBezTo>
                <a:cubicBezTo>
                  <a:pt x="187" y="86"/>
                  <a:pt x="187" y="84"/>
                  <a:pt x="187" y="83"/>
                </a:cubicBezTo>
                <a:cubicBezTo>
                  <a:pt x="188" y="82"/>
                  <a:pt x="188" y="79"/>
                  <a:pt x="187" y="78"/>
                </a:cubicBezTo>
                <a:cubicBezTo>
                  <a:pt x="187" y="77"/>
                  <a:pt x="186" y="77"/>
                  <a:pt x="186" y="76"/>
                </a:cubicBezTo>
                <a:cubicBezTo>
                  <a:pt x="186" y="74"/>
                  <a:pt x="187" y="70"/>
                  <a:pt x="187" y="69"/>
                </a:cubicBezTo>
                <a:cubicBezTo>
                  <a:pt x="187" y="66"/>
                  <a:pt x="187" y="64"/>
                  <a:pt x="186" y="61"/>
                </a:cubicBezTo>
                <a:cubicBezTo>
                  <a:pt x="186" y="61"/>
                  <a:pt x="185" y="59"/>
                  <a:pt x="184" y="58"/>
                </a:cubicBezTo>
                <a:cubicBezTo>
                  <a:pt x="182" y="58"/>
                  <a:pt x="182" y="58"/>
                  <a:pt x="182" y="58"/>
                </a:cubicBezTo>
                <a:cubicBezTo>
                  <a:pt x="180" y="57"/>
                  <a:pt x="180" y="57"/>
                  <a:pt x="180" y="57"/>
                </a:cubicBezTo>
                <a:cubicBezTo>
                  <a:pt x="175" y="53"/>
                  <a:pt x="168" y="55"/>
                  <a:pt x="165" y="57"/>
                </a:cubicBezTo>
                <a:cubicBezTo>
                  <a:pt x="160" y="58"/>
                  <a:pt x="157" y="65"/>
                  <a:pt x="159" y="75"/>
                </a:cubicBezTo>
                <a:cubicBezTo>
                  <a:pt x="160" y="77"/>
                  <a:pt x="158" y="78"/>
                  <a:pt x="158" y="79"/>
                </a:cubicBezTo>
                <a:cubicBezTo>
                  <a:pt x="158" y="81"/>
                  <a:pt x="159" y="86"/>
                  <a:pt x="160" y="87"/>
                </a:cubicBezTo>
                <a:cubicBezTo>
                  <a:pt x="161" y="87"/>
                  <a:pt x="162" y="87"/>
                  <a:pt x="162" y="87"/>
                </a:cubicBezTo>
                <a:cubicBezTo>
                  <a:pt x="162" y="89"/>
                  <a:pt x="162" y="91"/>
                  <a:pt x="163" y="93"/>
                </a:cubicBezTo>
                <a:cubicBezTo>
                  <a:pt x="163" y="95"/>
                  <a:pt x="164" y="95"/>
                  <a:pt x="165" y="97"/>
                </a:cubicBezTo>
                <a:cubicBezTo>
                  <a:pt x="163" y="97"/>
                  <a:pt x="163" y="97"/>
                  <a:pt x="163" y="97"/>
                </a:cubicBezTo>
                <a:cubicBezTo>
                  <a:pt x="163" y="98"/>
                  <a:pt x="162" y="101"/>
                  <a:pt x="161" y="102"/>
                </a:cubicBezTo>
                <a:cubicBezTo>
                  <a:pt x="162" y="103"/>
                  <a:pt x="164" y="103"/>
                  <a:pt x="166" y="104"/>
                </a:cubicBezTo>
                <a:cubicBezTo>
                  <a:pt x="168" y="105"/>
                  <a:pt x="171" y="106"/>
                  <a:pt x="173" y="107"/>
                </a:cubicBezTo>
                <a:cubicBezTo>
                  <a:pt x="174" y="107"/>
                  <a:pt x="175" y="108"/>
                  <a:pt x="176" y="108"/>
                </a:cubicBezTo>
                <a:cubicBezTo>
                  <a:pt x="180" y="110"/>
                  <a:pt x="185" y="111"/>
                  <a:pt x="187" y="117"/>
                </a:cubicBezTo>
                <a:cubicBezTo>
                  <a:pt x="187" y="117"/>
                  <a:pt x="187" y="117"/>
                  <a:pt x="187" y="117"/>
                </a:cubicBezTo>
                <a:cubicBezTo>
                  <a:pt x="187" y="118"/>
                  <a:pt x="187" y="118"/>
                  <a:pt x="187" y="118"/>
                </a:cubicBezTo>
                <a:cubicBezTo>
                  <a:pt x="187" y="119"/>
                  <a:pt x="187" y="121"/>
                  <a:pt x="187" y="124"/>
                </a:cubicBezTo>
                <a:cubicBezTo>
                  <a:pt x="187" y="124"/>
                  <a:pt x="187" y="124"/>
                  <a:pt x="187" y="125"/>
                </a:cubicBezTo>
                <a:cubicBezTo>
                  <a:pt x="210" y="125"/>
                  <a:pt x="210" y="125"/>
                  <a:pt x="210" y="125"/>
                </a:cubicBezTo>
                <a:cubicBezTo>
                  <a:pt x="210" y="121"/>
                  <a:pt x="210" y="116"/>
                  <a:pt x="210" y="1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33" name="Freeform 1512"/>
          <p:cNvSpPr>
            <a:spLocks noEditPoints="1"/>
          </p:cNvSpPr>
          <p:nvPr/>
        </p:nvSpPr>
        <p:spPr bwMode="auto">
          <a:xfrm>
            <a:off x="6534611" y="4251979"/>
            <a:ext cx="674688" cy="720725"/>
          </a:xfrm>
          <a:custGeom>
            <a:avLst/>
            <a:gdLst>
              <a:gd name="T0" fmla="*/ 180 w 180"/>
              <a:gd name="T1" fmla="*/ 67 h 192"/>
              <a:gd name="T2" fmla="*/ 179 w 180"/>
              <a:gd name="T3" fmla="*/ 64 h 192"/>
              <a:gd name="T4" fmla="*/ 178 w 180"/>
              <a:gd name="T5" fmla="*/ 63 h 192"/>
              <a:gd name="T6" fmla="*/ 91 w 180"/>
              <a:gd name="T7" fmla="*/ 1 h 192"/>
              <a:gd name="T8" fmla="*/ 89 w 180"/>
              <a:gd name="T9" fmla="*/ 1 h 192"/>
              <a:gd name="T10" fmla="*/ 40 w 180"/>
              <a:gd name="T11" fmla="*/ 0 h 192"/>
              <a:gd name="T12" fmla="*/ 37 w 180"/>
              <a:gd name="T13" fmla="*/ 2 h 192"/>
              <a:gd name="T14" fmla="*/ 38 w 180"/>
              <a:gd name="T15" fmla="*/ 6 h 192"/>
              <a:gd name="T16" fmla="*/ 60 w 180"/>
              <a:gd name="T17" fmla="*/ 22 h 192"/>
              <a:gd name="T18" fmla="*/ 50 w 180"/>
              <a:gd name="T19" fmla="*/ 30 h 192"/>
              <a:gd name="T20" fmla="*/ 49 w 180"/>
              <a:gd name="T21" fmla="*/ 30 h 192"/>
              <a:gd name="T22" fmla="*/ 1 w 180"/>
              <a:gd name="T23" fmla="*/ 64 h 192"/>
              <a:gd name="T24" fmla="*/ 0 w 180"/>
              <a:gd name="T25" fmla="*/ 67 h 192"/>
              <a:gd name="T26" fmla="*/ 0 w 180"/>
              <a:gd name="T27" fmla="*/ 67 h 192"/>
              <a:gd name="T28" fmla="*/ 0 w 180"/>
              <a:gd name="T29" fmla="*/ 67 h 192"/>
              <a:gd name="T30" fmla="*/ 0 w 180"/>
              <a:gd name="T31" fmla="*/ 127 h 192"/>
              <a:gd name="T32" fmla="*/ 1 w 180"/>
              <a:gd name="T33" fmla="*/ 130 h 192"/>
              <a:gd name="T34" fmla="*/ 88 w 180"/>
              <a:gd name="T35" fmla="*/ 192 h 192"/>
              <a:gd name="T36" fmla="*/ 88 w 180"/>
              <a:gd name="T37" fmla="*/ 192 h 192"/>
              <a:gd name="T38" fmla="*/ 88 w 180"/>
              <a:gd name="T39" fmla="*/ 192 h 192"/>
              <a:gd name="T40" fmla="*/ 90 w 180"/>
              <a:gd name="T41" fmla="*/ 192 h 192"/>
              <a:gd name="T42" fmla="*/ 92 w 180"/>
              <a:gd name="T43" fmla="*/ 192 h 192"/>
              <a:gd name="T44" fmla="*/ 179 w 180"/>
              <a:gd name="T45" fmla="*/ 130 h 192"/>
              <a:gd name="T46" fmla="*/ 180 w 180"/>
              <a:gd name="T47" fmla="*/ 127 h 192"/>
              <a:gd name="T48" fmla="*/ 180 w 180"/>
              <a:gd name="T49" fmla="*/ 67 h 192"/>
              <a:gd name="T50" fmla="*/ 180 w 180"/>
              <a:gd name="T51" fmla="*/ 67 h 192"/>
              <a:gd name="T52" fmla="*/ 51 w 180"/>
              <a:gd name="T53" fmla="*/ 7 h 192"/>
              <a:gd name="T54" fmla="*/ 88 w 180"/>
              <a:gd name="T55" fmla="*/ 8 h 192"/>
              <a:gd name="T56" fmla="*/ 165 w 180"/>
              <a:gd name="T57" fmla="*/ 62 h 192"/>
              <a:gd name="T58" fmla="*/ 128 w 180"/>
              <a:gd name="T59" fmla="*/ 61 h 192"/>
              <a:gd name="T60" fmla="*/ 51 w 180"/>
              <a:gd name="T61" fmla="*/ 7 h 192"/>
              <a:gd name="T62" fmla="*/ 86 w 180"/>
              <a:gd name="T63" fmla="*/ 182 h 192"/>
              <a:gd name="T64" fmla="*/ 7 w 180"/>
              <a:gd name="T65" fmla="*/ 126 h 192"/>
              <a:gd name="T66" fmla="*/ 7 w 180"/>
              <a:gd name="T67" fmla="*/ 74 h 192"/>
              <a:gd name="T68" fmla="*/ 86 w 180"/>
              <a:gd name="T69" fmla="*/ 131 h 192"/>
              <a:gd name="T70" fmla="*/ 86 w 180"/>
              <a:gd name="T71" fmla="*/ 182 h 192"/>
              <a:gd name="T72" fmla="*/ 90 w 180"/>
              <a:gd name="T73" fmla="*/ 124 h 192"/>
              <a:gd name="T74" fmla="*/ 9 w 180"/>
              <a:gd name="T75" fmla="*/ 67 h 192"/>
              <a:gd name="T76" fmla="*/ 48 w 180"/>
              <a:gd name="T77" fmla="*/ 39 h 192"/>
              <a:gd name="T78" fmla="*/ 129 w 180"/>
              <a:gd name="T79" fmla="*/ 96 h 192"/>
              <a:gd name="T80" fmla="*/ 90 w 180"/>
              <a:gd name="T81" fmla="*/ 124 h 192"/>
              <a:gd name="T82" fmla="*/ 173 w 180"/>
              <a:gd name="T83" fmla="*/ 126 h 192"/>
              <a:gd name="T84" fmla="*/ 94 w 180"/>
              <a:gd name="T85" fmla="*/ 182 h 192"/>
              <a:gd name="T86" fmla="*/ 94 w 180"/>
              <a:gd name="T87" fmla="*/ 131 h 192"/>
              <a:gd name="T88" fmla="*/ 173 w 180"/>
              <a:gd name="T89" fmla="*/ 74 h 192"/>
              <a:gd name="T90" fmla="*/ 173 w 180"/>
              <a:gd name="T91" fmla="*/ 126 h 192"/>
              <a:gd name="T92" fmla="*/ 75 w 180"/>
              <a:gd name="T93" fmla="*/ 135 h 192"/>
              <a:gd name="T94" fmla="*/ 14 w 180"/>
              <a:gd name="T95" fmla="*/ 92 h 192"/>
              <a:gd name="T96" fmla="*/ 14 w 180"/>
              <a:gd name="T97" fmla="*/ 119 h 192"/>
              <a:gd name="T98" fmla="*/ 75 w 180"/>
              <a:gd name="T99" fmla="*/ 162 h 192"/>
              <a:gd name="T100" fmla="*/ 75 w 180"/>
              <a:gd name="T101" fmla="*/ 13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80" h="192">
                <a:moveTo>
                  <a:pt x="180" y="67"/>
                </a:moveTo>
                <a:cubicBezTo>
                  <a:pt x="180" y="66"/>
                  <a:pt x="180" y="65"/>
                  <a:pt x="179" y="64"/>
                </a:cubicBezTo>
                <a:cubicBezTo>
                  <a:pt x="179" y="64"/>
                  <a:pt x="179" y="63"/>
                  <a:pt x="178" y="63"/>
                </a:cubicBezTo>
                <a:cubicBezTo>
                  <a:pt x="91" y="1"/>
                  <a:pt x="91" y="1"/>
                  <a:pt x="91" y="1"/>
                </a:cubicBezTo>
                <a:cubicBezTo>
                  <a:pt x="91" y="1"/>
                  <a:pt x="90" y="1"/>
                  <a:pt x="89" y="1"/>
                </a:cubicBezTo>
                <a:cubicBezTo>
                  <a:pt x="40" y="0"/>
                  <a:pt x="40" y="0"/>
                  <a:pt x="40" y="0"/>
                </a:cubicBezTo>
                <a:cubicBezTo>
                  <a:pt x="39" y="0"/>
                  <a:pt x="37" y="1"/>
                  <a:pt x="37" y="2"/>
                </a:cubicBezTo>
                <a:cubicBezTo>
                  <a:pt x="36" y="3"/>
                  <a:pt x="37" y="5"/>
                  <a:pt x="38" y="6"/>
                </a:cubicBezTo>
                <a:cubicBezTo>
                  <a:pt x="60" y="22"/>
                  <a:pt x="60" y="22"/>
                  <a:pt x="60" y="22"/>
                </a:cubicBezTo>
                <a:cubicBezTo>
                  <a:pt x="50" y="30"/>
                  <a:pt x="50" y="30"/>
                  <a:pt x="50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1" y="64"/>
                  <a:pt x="1" y="64"/>
                  <a:pt x="1" y="64"/>
                </a:cubicBezTo>
                <a:cubicBezTo>
                  <a:pt x="0" y="65"/>
                  <a:pt x="0" y="66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27"/>
                  <a:pt x="0" y="127"/>
                  <a:pt x="0" y="127"/>
                </a:cubicBezTo>
                <a:cubicBezTo>
                  <a:pt x="1" y="130"/>
                  <a:pt x="1" y="130"/>
                  <a:pt x="1" y="130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9" y="192"/>
                  <a:pt x="90" y="192"/>
                  <a:pt x="90" y="192"/>
                </a:cubicBezTo>
                <a:cubicBezTo>
                  <a:pt x="91" y="192"/>
                  <a:pt x="92" y="192"/>
                  <a:pt x="92" y="192"/>
                </a:cubicBezTo>
                <a:cubicBezTo>
                  <a:pt x="179" y="130"/>
                  <a:pt x="179" y="130"/>
                  <a:pt x="179" y="130"/>
                </a:cubicBezTo>
                <a:cubicBezTo>
                  <a:pt x="180" y="130"/>
                  <a:pt x="180" y="129"/>
                  <a:pt x="180" y="127"/>
                </a:cubicBezTo>
                <a:cubicBezTo>
                  <a:pt x="180" y="67"/>
                  <a:pt x="180" y="67"/>
                  <a:pt x="180" y="67"/>
                </a:cubicBezTo>
                <a:cubicBezTo>
                  <a:pt x="180" y="67"/>
                  <a:pt x="180" y="67"/>
                  <a:pt x="180" y="67"/>
                </a:cubicBezTo>
                <a:close/>
                <a:moveTo>
                  <a:pt x="51" y="7"/>
                </a:moveTo>
                <a:cubicBezTo>
                  <a:pt x="88" y="8"/>
                  <a:pt x="88" y="8"/>
                  <a:pt x="88" y="8"/>
                </a:cubicBezTo>
                <a:cubicBezTo>
                  <a:pt x="165" y="62"/>
                  <a:pt x="165" y="62"/>
                  <a:pt x="165" y="62"/>
                </a:cubicBezTo>
                <a:cubicBezTo>
                  <a:pt x="128" y="61"/>
                  <a:pt x="128" y="61"/>
                  <a:pt x="128" y="61"/>
                </a:cubicBezTo>
                <a:lnTo>
                  <a:pt x="51" y="7"/>
                </a:lnTo>
                <a:close/>
                <a:moveTo>
                  <a:pt x="86" y="182"/>
                </a:moveTo>
                <a:cubicBezTo>
                  <a:pt x="7" y="126"/>
                  <a:pt x="7" y="126"/>
                  <a:pt x="7" y="126"/>
                </a:cubicBezTo>
                <a:cubicBezTo>
                  <a:pt x="7" y="74"/>
                  <a:pt x="7" y="74"/>
                  <a:pt x="7" y="74"/>
                </a:cubicBezTo>
                <a:cubicBezTo>
                  <a:pt x="86" y="131"/>
                  <a:pt x="86" y="131"/>
                  <a:pt x="86" y="131"/>
                </a:cubicBezTo>
                <a:lnTo>
                  <a:pt x="86" y="182"/>
                </a:lnTo>
                <a:close/>
                <a:moveTo>
                  <a:pt x="90" y="124"/>
                </a:moveTo>
                <a:cubicBezTo>
                  <a:pt x="9" y="67"/>
                  <a:pt x="9" y="67"/>
                  <a:pt x="9" y="67"/>
                </a:cubicBezTo>
                <a:cubicBezTo>
                  <a:pt x="48" y="39"/>
                  <a:pt x="48" y="39"/>
                  <a:pt x="48" y="39"/>
                </a:cubicBezTo>
                <a:cubicBezTo>
                  <a:pt x="129" y="96"/>
                  <a:pt x="129" y="96"/>
                  <a:pt x="129" y="96"/>
                </a:cubicBezTo>
                <a:lnTo>
                  <a:pt x="90" y="124"/>
                </a:lnTo>
                <a:close/>
                <a:moveTo>
                  <a:pt x="173" y="126"/>
                </a:moveTo>
                <a:cubicBezTo>
                  <a:pt x="94" y="182"/>
                  <a:pt x="94" y="182"/>
                  <a:pt x="94" y="182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73" y="74"/>
                  <a:pt x="173" y="74"/>
                  <a:pt x="173" y="74"/>
                </a:cubicBezTo>
                <a:lnTo>
                  <a:pt x="173" y="126"/>
                </a:lnTo>
                <a:close/>
                <a:moveTo>
                  <a:pt x="75" y="135"/>
                </a:moveTo>
                <a:cubicBezTo>
                  <a:pt x="14" y="92"/>
                  <a:pt x="14" y="92"/>
                  <a:pt x="14" y="92"/>
                </a:cubicBezTo>
                <a:cubicBezTo>
                  <a:pt x="14" y="119"/>
                  <a:pt x="14" y="119"/>
                  <a:pt x="14" y="119"/>
                </a:cubicBezTo>
                <a:cubicBezTo>
                  <a:pt x="75" y="162"/>
                  <a:pt x="75" y="162"/>
                  <a:pt x="75" y="162"/>
                </a:cubicBezTo>
                <a:lnTo>
                  <a:pt x="75" y="1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34" name="矩形 33"/>
          <p:cNvSpPr/>
          <p:nvPr/>
        </p:nvSpPr>
        <p:spPr>
          <a:xfrm>
            <a:off x="2521473" y="2451059"/>
            <a:ext cx="3529703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网络营销的含义及影响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418745" y="2139280"/>
            <a:ext cx="1896240" cy="27171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latin typeface="+mj-ea"/>
              </a:rPr>
              <a:t>1</a:t>
            </a:r>
            <a:r>
              <a:rPr lang="en-US" sz="2400" b="1" dirty="0" smtClean="0">
                <a:latin typeface="+mj-ea"/>
              </a:rPr>
              <a:t>.1.2</a:t>
            </a:r>
            <a:endParaRPr lang="zh-CN" altLang="en-US" sz="2400" b="1" dirty="0">
              <a:latin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386378" y="2451059"/>
            <a:ext cx="3165773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网络营销的特点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425963" y="4069960"/>
            <a:ext cx="1896240" cy="27171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latin typeface="+mj-ea"/>
              </a:rPr>
              <a:t>1</a:t>
            </a:r>
            <a:r>
              <a:rPr lang="en-US" sz="2400" b="1" dirty="0" smtClean="0">
                <a:latin typeface="+mj-ea"/>
              </a:rPr>
              <a:t>.1.4</a:t>
            </a:r>
            <a:endParaRPr lang="zh-CN" altLang="en-US" sz="2400" b="1" dirty="0">
              <a:latin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393596" y="4381739"/>
            <a:ext cx="3165773" cy="8521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网络营销对传统营销的整合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2535784" y="4104309"/>
            <a:ext cx="1896240" cy="27171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 smtClean="0">
                <a:latin typeface="+mj-ea"/>
              </a:rPr>
              <a:t>1</a:t>
            </a:r>
            <a:r>
              <a:rPr lang="en-US" sz="2400" b="1" dirty="0" smtClean="0">
                <a:latin typeface="+mj-ea"/>
              </a:rPr>
              <a:t>.1.3</a:t>
            </a:r>
            <a:endParaRPr lang="zh-CN" altLang="en-US" sz="2400" b="1" dirty="0" smtClean="0">
              <a:latin typeface="+mj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503417" y="4416088"/>
            <a:ext cx="3165773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网络营销的发展现状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131781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1" y="313400"/>
            <a:ext cx="86725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124748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95147" y="161775"/>
            <a:ext cx="1735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任务导入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459556"/>
            <a:ext cx="3917092" cy="5539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任务</a:t>
            </a:r>
            <a:r>
              <a:rPr lang="en-US" altLang="zh-CN" sz="2800" dirty="0" smtClean="0">
                <a:solidFill>
                  <a:schemeClr val="bg1"/>
                </a:solidFill>
              </a:rPr>
              <a:t>1</a:t>
            </a:r>
            <a:r>
              <a:rPr lang="en-US" sz="2800" dirty="0" smtClean="0">
                <a:solidFill>
                  <a:schemeClr val="bg1"/>
                </a:solidFill>
              </a:rPr>
              <a:t>.1  </a:t>
            </a:r>
            <a:r>
              <a:rPr lang="zh-CN" altLang="en-US" sz="2800" dirty="0" smtClean="0">
                <a:solidFill>
                  <a:schemeClr val="bg1"/>
                </a:solidFill>
              </a:rPr>
              <a:t>认识网络营销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2050" name="Picture 2" descr="http://img0.tuicool.com/MFZvArA.gif"/>
          <p:cNvPicPr>
            <a:picLocks noChangeAspect="1" noChangeArrowheads="1" noCrop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415155" y="1843405"/>
            <a:ext cx="3505835" cy="486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335" y="1892935"/>
            <a:ext cx="3375660" cy="4812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05" y="1821180"/>
            <a:ext cx="3359150" cy="488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770" y="3454953"/>
            <a:ext cx="6433707" cy="325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9347" y="810845"/>
            <a:ext cx="6589071" cy="311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梯形 1"/>
          <p:cNvSpPr/>
          <p:nvPr/>
        </p:nvSpPr>
        <p:spPr>
          <a:xfrm>
            <a:off x="142240" y="98531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1" y="280150"/>
            <a:ext cx="86725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91498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95147" y="128525"/>
            <a:ext cx="1735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任务导入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TextBox 17"/>
          <p:cNvSpPr txBox="1"/>
          <p:nvPr/>
        </p:nvSpPr>
        <p:spPr>
          <a:xfrm>
            <a:off x="2205990" y="359806"/>
            <a:ext cx="3917092" cy="5539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任务</a:t>
            </a:r>
            <a:r>
              <a:rPr lang="en-US" altLang="zh-CN" sz="2800" dirty="0" smtClean="0">
                <a:solidFill>
                  <a:schemeClr val="bg1"/>
                </a:solidFill>
              </a:rPr>
              <a:t>1</a:t>
            </a:r>
            <a:r>
              <a:rPr lang="en-US" sz="2800" dirty="0" smtClean="0">
                <a:solidFill>
                  <a:schemeClr val="bg1"/>
                </a:solidFill>
              </a:rPr>
              <a:t>.1  </a:t>
            </a:r>
            <a:r>
              <a:rPr lang="zh-CN" altLang="en-US" sz="2800" dirty="0" smtClean="0">
                <a:solidFill>
                  <a:schemeClr val="bg1"/>
                </a:solidFill>
              </a:rPr>
              <a:t>认识网络营销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-1" y="463025"/>
            <a:ext cx="86725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95147" y="311400"/>
            <a:ext cx="1735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任务导入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0561" y="1865602"/>
            <a:ext cx="10360498" cy="2103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/>
              <a:t>        一向</a:t>
            </a:r>
            <a:r>
              <a:rPr lang="zh-CN" altLang="en-US" sz="2400" dirty="0"/>
              <a:t>不按套路出牌的</a:t>
            </a:r>
            <a:r>
              <a:rPr lang="zh-CN" altLang="en-US" sz="3200" dirty="0">
                <a:solidFill>
                  <a:srgbClr val="1F487C"/>
                </a:solidFill>
              </a:rPr>
              <a:t>士力架</a:t>
            </a:r>
            <a:r>
              <a:rPr lang="zh-CN" altLang="en-US" sz="2400" dirty="0"/>
              <a:t>还是延续了以往的恶搞路线，奥运期间，大多品牌的营销都是正面的鼓励和肯定，但此次士力架却用了</a:t>
            </a:r>
            <a:r>
              <a:rPr lang="zh-CN" altLang="en-US" sz="3200" dirty="0">
                <a:solidFill>
                  <a:srgbClr val="1F487C"/>
                </a:solidFill>
              </a:rPr>
              <a:t>逆向思维</a:t>
            </a:r>
            <a:r>
              <a:rPr lang="zh-CN" altLang="en-US" sz="2400" dirty="0"/>
              <a:t>，更加接地气地在众多品牌中开辟了不同的画风。</a:t>
            </a:r>
            <a:endParaRPr lang="zh-CN" altLang="en-US" sz="2400" dirty="0"/>
          </a:p>
        </p:txBody>
      </p:sp>
      <p:sp>
        <p:nvSpPr>
          <p:cNvPr id="8" name="TextBox 17"/>
          <p:cNvSpPr txBox="1"/>
          <p:nvPr/>
        </p:nvSpPr>
        <p:spPr>
          <a:xfrm>
            <a:off x="2205990" y="574958"/>
            <a:ext cx="3917092" cy="5539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</a:rPr>
              <a:t>任务</a:t>
            </a:r>
            <a:r>
              <a:rPr lang="en-US" altLang="zh-CN" sz="2800" dirty="0" smtClean="0">
                <a:solidFill>
                  <a:schemeClr val="bg1"/>
                </a:solidFill>
              </a:rPr>
              <a:t>1</a:t>
            </a:r>
            <a:r>
              <a:rPr lang="en-US" sz="2800" dirty="0" smtClean="0">
                <a:solidFill>
                  <a:schemeClr val="bg1"/>
                </a:solidFill>
              </a:rPr>
              <a:t>.1  </a:t>
            </a:r>
            <a:r>
              <a:rPr lang="zh-CN" altLang="en-US" sz="2800" dirty="0" smtClean="0">
                <a:solidFill>
                  <a:schemeClr val="bg1"/>
                </a:solidFill>
              </a:rPr>
              <a:t>认识网络营销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1695" y="445135"/>
            <a:ext cx="5448935" cy="57378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803005" y="1929765"/>
            <a:ext cx="731520" cy="27686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36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另 类 营 销</a:t>
            </a:r>
            <a:endParaRPr lang="zh-CN" altLang="en-US" sz="36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p:transition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6" descr="IMG_25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770" y="3650615"/>
            <a:ext cx="7076440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梯形 24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>
            <a:off x="-1" y="463025"/>
            <a:ext cx="73009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梯形 26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4"/>
          <p:cNvSpPr txBox="1"/>
          <p:nvPr/>
        </p:nvSpPr>
        <p:spPr>
          <a:xfrm>
            <a:off x="309434" y="282825"/>
            <a:ext cx="1735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1.1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2205990" y="609181"/>
            <a:ext cx="4341888" cy="86177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</a:rPr>
              <a:t>1.1.1   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网络</a:t>
            </a: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营销的含义及影响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  <a:p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32012" y="2017057"/>
            <a:ext cx="108517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 smtClean="0"/>
              <a:t>       </a:t>
            </a:r>
            <a:r>
              <a:rPr lang="zh-CN" altLang="zh-CN" sz="2400" b="1" dirty="0" smtClean="0">
                <a:solidFill>
                  <a:srgbClr val="FF0000"/>
                </a:solidFill>
              </a:rPr>
              <a:t>网络</a:t>
            </a:r>
            <a:r>
              <a:rPr lang="zh-CN" altLang="zh-CN" sz="2400" b="1" dirty="0">
                <a:solidFill>
                  <a:srgbClr val="FF0000"/>
                </a:solidFill>
              </a:rPr>
              <a:t>营销</a:t>
            </a:r>
            <a:r>
              <a:rPr lang="zh-CN" altLang="zh-CN" sz="2400" dirty="0"/>
              <a:t>（</a:t>
            </a:r>
            <a:r>
              <a:rPr lang="en-US" altLang="zh-CN" sz="2400" dirty="0"/>
              <a:t>On-line Marketing</a:t>
            </a:r>
            <a:r>
              <a:rPr lang="zh-CN" altLang="zh-CN" sz="2400" dirty="0"/>
              <a:t>或</a:t>
            </a:r>
            <a:r>
              <a:rPr lang="en-US" altLang="zh-CN" sz="2400" dirty="0"/>
              <a:t>E-Marketing</a:t>
            </a:r>
            <a:r>
              <a:rPr lang="zh-CN" altLang="zh-CN" sz="2400" dirty="0"/>
              <a:t>）是以互联网为核心平台，以网络用户为中心，以市场需求和认知为导向，利用各种网络应用手段去实现企业营销</a:t>
            </a:r>
            <a:r>
              <a:rPr lang="zh-CN" altLang="zh-CN" sz="2400" dirty="0" smtClean="0"/>
              <a:t>目的</a:t>
            </a:r>
            <a:r>
              <a:rPr lang="zh-CN" altLang="en-US" sz="2400" dirty="0" smtClean="0"/>
              <a:t>的</a:t>
            </a:r>
            <a:r>
              <a:rPr lang="zh-CN" altLang="zh-CN" sz="2400" dirty="0" smtClean="0"/>
              <a:t>一系列</a:t>
            </a:r>
            <a:r>
              <a:rPr lang="zh-CN" altLang="zh-CN" sz="2400" dirty="0"/>
              <a:t>行为。</a:t>
            </a:r>
            <a:endParaRPr lang="zh-CN" altLang="en-US" sz="2400" dirty="0"/>
          </a:p>
        </p:txBody>
      </p:sp>
      <p:sp>
        <p:nvSpPr>
          <p:cNvPr id="3" name="矩形 2"/>
          <p:cNvSpPr/>
          <p:nvPr/>
        </p:nvSpPr>
        <p:spPr>
          <a:xfrm>
            <a:off x="5303328" y="654871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dirty="0"/>
              <a:t>网络营销的地位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656678" y="1413875"/>
            <a:ext cx="757017" cy="57851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01</a:t>
            </a:r>
            <a:endParaRPr lang="zh-CN" altLang="en-US" sz="2400" dirty="0"/>
          </a:p>
        </p:txBody>
      </p:sp>
      <p:sp>
        <p:nvSpPr>
          <p:cNvPr id="31" name="矩形 30"/>
          <p:cNvSpPr/>
          <p:nvPr/>
        </p:nvSpPr>
        <p:spPr>
          <a:xfrm>
            <a:off x="1457237" y="1392959"/>
            <a:ext cx="6882950" cy="61183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F487C"/>
                </a:solidFill>
                <a:latin typeface="+mj-ea"/>
                <a:ea typeface="+mj-ea"/>
              </a:rPr>
              <a:t>网络营销的含义</a:t>
            </a:r>
            <a:endParaRPr lang="en-US" altLang="zh-CN" sz="2400" b="1" dirty="0">
              <a:solidFill>
                <a:srgbClr val="1F487C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梯形 24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>
            <a:off x="-1" y="463025"/>
            <a:ext cx="73009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梯形 26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4"/>
          <p:cNvSpPr txBox="1"/>
          <p:nvPr/>
        </p:nvSpPr>
        <p:spPr>
          <a:xfrm>
            <a:off x="309434" y="282825"/>
            <a:ext cx="1735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1.1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2205990" y="609181"/>
            <a:ext cx="4341888" cy="86177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</a:rPr>
              <a:t>1.1.1   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网络</a:t>
            </a: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营销的含义及影响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  <a:p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6678" y="1413875"/>
            <a:ext cx="757017" cy="57851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02</a:t>
            </a:r>
            <a:endParaRPr lang="zh-CN" altLang="en-US" sz="2400" dirty="0"/>
          </a:p>
        </p:txBody>
      </p:sp>
      <p:sp>
        <p:nvSpPr>
          <p:cNvPr id="31" name="矩形 30"/>
          <p:cNvSpPr/>
          <p:nvPr/>
        </p:nvSpPr>
        <p:spPr>
          <a:xfrm>
            <a:off x="1457237" y="1392959"/>
            <a:ext cx="6882950" cy="61183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F487C"/>
                </a:solidFill>
                <a:latin typeface="+mj-ea"/>
                <a:ea typeface="+mj-ea"/>
              </a:rPr>
              <a:t>网络</a:t>
            </a:r>
            <a:r>
              <a:rPr lang="zh-CN" altLang="en-US" sz="2400" b="1" dirty="0" smtClean="0">
                <a:solidFill>
                  <a:srgbClr val="1F487C"/>
                </a:solidFill>
                <a:latin typeface="+mj-ea"/>
                <a:ea typeface="+mj-ea"/>
              </a:rPr>
              <a:t>营销对商业模式的影响</a:t>
            </a:r>
            <a:endParaRPr lang="en-US" altLang="zh-CN" sz="2400" b="1" dirty="0">
              <a:solidFill>
                <a:srgbClr val="1F487C"/>
              </a:solidFill>
              <a:latin typeface="+mj-ea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6678" y="2296342"/>
            <a:ext cx="10948134" cy="2834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/>
              <a:t>       网络</a:t>
            </a:r>
            <a:r>
              <a:rPr lang="zh-CN" altLang="en-US" sz="2400" dirty="0"/>
              <a:t>营销是互联网技术发展日益成熟的结果，是网络技术发展的新方向，它不仅</a:t>
            </a: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改变了企业本身的生产、经营、管理</a:t>
            </a:r>
            <a:r>
              <a:rPr lang="zh-CN" altLang="en-US" sz="2400" dirty="0"/>
              <a:t>，而且对传统的</a:t>
            </a: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贸易方式</a:t>
            </a:r>
            <a:r>
              <a:rPr lang="zh-CN" altLang="en-US" sz="2400" dirty="0"/>
              <a:t>带来了巨大的冲击。网络营销最明显的标志便是</a:t>
            </a: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增加了贸易机会、降低了贸易成本、提高了贸易的效益。</a:t>
            </a:r>
            <a:r>
              <a:rPr lang="zh-CN" altLang="en-US" sz="2400" dirty="0"/>
              <a:t>它极大地改变了商务模式，带动了经济结构的变革，对现代经济活动产生了巨大的影响。</a:t>
            </a:r>
            <a:endParaRPr lang="zh-CN" altLang="en-US" sz="2400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4340" y="1214120"/>
            <a:ext cx="8500110" cy="53124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85845" y="387985"/>
            <a:ext cx="4149090" cy="4572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altLang="zh-CN" dirty="0" smtClean="0">
                <a:sym typeface="+mn-ea"/>
              </a:rPr>
              <a:t> </a:t>
            </a:r>
            <a:r>
              <a:rPr lang="zh-CN" altLang="zh-CN" b="1" dirty="0" smtClean="0">
                <a:solidFill>
                  <a:srgbClr val="C00000"/>
                </a:solidFill>
                <a:sym typeface="+mn-ea"/>
              </a:rPr>
              <a:t>“</a:t>
            </a:r>
            <a:r>
              <a:rPr lang="zh-CN" altLang="zh-CN" sz="2400" b="1" dirty="0" smtClean="0">
                <a:solidFill>
                  <a:srgbClr val="C00000"/>
                </a:solidFill>
                <a:sym typeface="+mn-ea"/>
              </a:rPr>
              <a:t>互联网＋西瓜”</a:t>
            </a:r>
            <a:r>
              <a:rPr lang="zh-CN" altLang="zh-CN" sz="2400" b="1" dirty="0">
                <a:solidFill>
                  <a:srgbClr val="C00000"/>
                </a:solidFill>
                <a:sym typeface="+mn-ea"/>
              </a:rPr>
              <a:t>带来的甜蜜</a:t>
            </a:r>
            <a:endParaRPr lang="zh-CN" altLang="zh-CN" sz="2400" b="1" dirty="0">
              <a:solidFill>
                <a:srgbClr val="C00000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梯形 24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>
            <a:off x="-1" y="463025"/>
            <a:ext cx="73009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梯形 26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4"/>
          <p:cNvSpPr txBox="1"/>
          <p:nvPr/>
        </p:nvSpPr>
        <p:spPr>
          <a:xfrm>
            <a:off x="309434" y="282825"/>
            <a:ext cx="1735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1.1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2205990" y="609181"/>
            <a:ext cx="3418558" cy="86177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</a:rPr>
              <a:t>1.1.2   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网络</a:t>
            </a: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营销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的</a:t>
            </a: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特点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  <a:p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文本占位符 4"/>
          <p:cNvSpPr txBox="1"/>
          <p:nvPr/>
        </p:nvSpPr>
        <p:spPr>
          <a:xfrm>
            <a:off x="713535" y="1648105"/>
            <a:ext cx="4643437" cy="4093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（1）跨时空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（2）多媒体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（3）交互式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（4）个性化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（5）成长性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>
              <a:buFont typeface="Arial" panose="020B0604020202020204" pitchFamily="34" charset="0"/>
              <a:buNone/>
            </a:pPr>
            <a:endParaRPr lang="zh-CN" altLang="en-US" sz="2400" b="1" dirty="0" smtClean="0">
              <a:solidFill>
                <a:srgbClr val="002060"/>
              </a:solidFill>
            </a:endParaRPr>
          </a:p>
        </p:txBody>
      </p:sp>
      <p:sp>
        <p:nvSpPr>
          <p:cNvPr id="12" name="文本占位符 4"/>
          <p:cNvSpPr txBox="1"/>
          <p:nvPr/>
        </p:nvSpPr>
        <p:spPr>
          <a:xfrm>
            <a:off x="5491443" y="2135080"/>
            <a:ext cx="4643437" cy="31144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（6）整合性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（7）超前性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（8）高效性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（9）经济性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（10）技术性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400" b="1" dirty="0" smtClean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梯形 24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>
            <a:off x="-1" y="463025"/>
            <a:ext cx="73009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梯形 26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4"/>
          <p:cNvSpPr txBox="1"/>
          <p:nvPr/>
        </p:nvSpPr>
        <p:spPr>
          <a:xfrm>
            <a:off x="309434" y="282825"/>
            <a:ext cx="1735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1.1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2205990" y="609181"/>
            <a:ext cx="4034112" cy="86177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</a:rPr>
              <a:t>1.1.3   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网络</a:t>
            </a: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营销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的发展现状</a:t>
            </a:r>
            <a:endParaRPr lang="zh-CN" altLang="en-US" sz="2400" b="1" dirty="0">
              <a:solidFill>
                <a:schemeClr val="bg1"/>
              </a:solidFill>
              <a:latin typeface="+mj-ea"/>
              <a:ea typeface="+mj-ea"/>
            </a:endParaRPr>
          </a:p>
          <a:p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矩形 4"/>
          <p:cNvSpPr>
            <a:spLocks noChangeArrowheads="1"/>
          </p:cNvSpPr>
          <p:nvPr/>
        </p:nvSpPr>
        <p:spPr bwMode="auto">
          <a:xfrm>
            <a:off x="95251" y="1698525"/>
            <a:ext cx="10096500" cy="246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Arial" panose="020B0604020202020204" pitchFamily="34" charset="0"/>
              </a:rPr>
              <a:t>       2016</a:t>
            </a:r>
            <a:r>
              <a:rPr lang="zh-CN" altLang="en-US" sz="2400" b="1" dirty="0">
                <a:latin typeface="Arial" panose="020B0604020202020204" pitchFamily="34" charset="0"/>
              </a:rPr>
              <a:t>年</a:t>
            </a:r>
            <a:r>
              <a:rPr lang="en-US" altLang="zh-CN" sz="2400" b="1" dirty="0">
                <a:latin typeface="Arial" panose="020B0604020202020204" pitchFamily="34" charset="0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</a:rPr>
              <a:t>月，中国互联网络信息中心</a:t>
            </a:r>
            <a:r>
              <a:rPr lang="en-US" altLang="zh-CN" sz="2400" b="1" dirty="0">
                <a:latin typeface="Arial" panose="020B0604020202020204" pitchFamily="34" charset="0"/>
              </a:rPr>
              <a:t>(CNNIC)</a:t>
            </a:r>
            <a:r>
              <a:rPr lang="zh-CN" altLang="en-US" sz="2400" b="1" dirty="0">
                <a:latin typeface="Arial" panose="020B0604020202020204" pitchFamily="34" charset="0"/>
              </a:rPr>
              <a:t>在京发布了</a:t>
            </a:r>
            <a:r>
              <a:rPr lang="en-US" altLang="zh-CN" sz="2400" b="1" dirty="0">
                <a:latin typeface="Arial" panose="020B0604020202020204" pitchFamily="34" charset="0"/>
              </a:rPr>
              <a:t>《</a:t>
            </a:r>
            <a:r>
              <a:rPr lang="zh-CN" altLang="en-US" sz="2400" b="1" dirty="0">
                <a:latin typeface="Arial" panose="020B0604020202020204" pitchFamily="34" charset="0"/>
              </a:rPr>
              <a:t>第</a:t>
            </a:r>
            <a:r>
              <a:rPr lang="en-US" altLang="zh-CN" sz="2400" b="1" dirty="0">
                <a:latin typeface="Arial" panose="020B0604020202020204" pitchFamily="34" charset="0"/>
              </a:rPr>
              <a:t>37</a:t>
            </a:r>
            <a:r>
              <a:rPr lang="zh-CN" altLang="en-US" sz="2400" b="1" dirty="0">
                <a:latin typeface="Arial" panose="020B0604020202020204" pitchFamily="34" charset="0"/>
              </a:rPr>
              <a:t>次中国互联网络发展状况统计报告</a:t>
            </a:r>
            <a:r>
              <a:rPr lang="en-US" altLang="zh-CN" sz="2400" b="1" dirty="0">
                <a:latin typeface="Arial" panose="020B0604020202020204" pitchFamily="34" charset="0"/>
              </a:rPr>
              <a:t>》</a:t>
            </a:r>
            <a:r>
              <a:rPr lang="zh-CN" altLang="en-US" sz="2400" b="1" dirty="0">
                <a:latin typeface="Arial" panose="020B0604020202020204" pitchFamily="34" charset="0"/>
              </a:rPr>
              <a:t>。报告指出：</a:t>
            </a: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截至2015年12月，全国利用互联网开展营销推广活动的企业比例为33.8%。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zh-CN" sz="2400" b="1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 b="1" dirty="0">
              <a:latin typeface="Arial" panose="020B0604020202020204" pitchFamily="34" charset="0"/>
            </a:endParaRPr>
          </a:p>
        </p:txBody>
      </p:sp>
      <p:sp>
        <p:nvSpPr>
          <p:cNvPr id="8" name="矩形 8"/>
          <p:cNvSpPr>
            <a:spLocks noChangeArrowheads="1"/>
          </p:cNvSpPr>
          <p:nvPr/>
        </p:nvSpPr>
        <p:spPr bwMode="auto">
          <a:xfrm>
            <a:off x="95252" y="3984526"/>
            <a:ext cx="11906249" cy="17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Arial" panose="020B0604020202020204" pitchFamily="34" charset="0"/>
              </a:rPr>
              <a:t>       </a:t>
            </a: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即时聊天工具营销推广</a:t>
            </a:r>
            <a:r>
              <a:rPr lang="zh-CN" altLang="en-US" sz="2400" b="1" dirty="0">
                <a:latin typeface="Arial" panose="020B0604020202020204" pitchFamily="34" charset="0"/>
              </a:rPr>
              <a:t>最受企业欢迎，使用率为</a:t>
            </a:r>
            <a:r>
              <a:rPr lang="en-US" altLang="zh-CN" sz="2400" b="1" dirty="0">
                <a:latin typeface="Arial" panose="020B0604020202020204" pitchFamily="34" charset="0"/>
              </a:rPr>
              <a:t>64.7%</a:t>
            </a:r>
            <a:r>
              <a:rPr lang="zh-CN" altLang="en-US" sz="2400" b="1" dirty="0">
                <a:latin typeface="Arial" panose="020B0604020202020204" pitchFamily="34" charset="0"/>
              </a:rPr>
              <a:t>；</a:t>
            </a: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电子商务平台推广、搜索引擎营销推广</a:t>
            </a:r>
            <a:r>
              <a:rPr lang="zh-CN" altLang="en-US" sz="2400" b="1" dirty="0">
                <a:latin typeface="Arial" panose="020B0604020202020204" pitchFamily="34" charset="0"/>
              </a:rPr>
              <a:t>分列二、三位，使用率分别为</a:t>
            </a:r>
            <a:r>
              <a:rPr lang="en-US" altLang="zh-CN" sz="2400" b="1" dirty="0">
                <a:latin typeface="Arial" panose="020B0604020202020204" pitchFamily="34" charset="0"/>
              </a:rPr>
              <a:t>48.4%</a:t>
            </a:r>
            <a:r>
              <a:rPr lang="zh-CN" altLang="en-US" sz="2400" b="1" dirty="0">
                <a:latin typeface="Arial" panose="020B0604020202020204" pitchFamily="34" charset="0"/>
              </a:rPr>
              <a:t>和</a:t>
            </a:r>
            <a:r>
              <a:rPr lang="en-US" altLang="zh-CN" sz="2400" b="1" dirty="0">
                <a:latin typeface="Arial" panose="020B0604020202020204" pitchFamily="34" charset="0"/>
              </a:rPr>
              <a:t>47.4% </a:t>
            </a:r>
            <a:r>
              <a:rPr lang="zh-CN" altLang="en-US" sz="2400" b="1" dirty="0">
                <a:latin typeface="Arial" panose="020B0604020202020204" pitchFamily="34" charset="0"/>
              </a:rPr>
              <a:t>。这说明目前企业更青睐销售导向明确的网络营销方式，而不再以展示类广告为重点。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9986670" y="250175"/>
            <a:ext cx="2095513" cy="149628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274570"/>
            <a:ext cx="1735583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1.1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4226560" cy="4864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1.1.3   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网络</a:t>
            </a: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营销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的发展现状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32819" y="2121763"/>
            <a:ext cx="7759578" cy="1463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000" b="1" dirty="0">
                <a:latin typeface="Arial" panose="020B0604020202020204" pitchFamily="34" charset="0"/>
                <a:sym typeface="+mn-ea"/>
              </a:rPr>
              <a:t>2016</a:t>
            </a:r>
            <a:r>
              <a:rPr lang="zh-CN" altLang="en-US" sz="2000" b="1" dirty="0">
                <a:latin typeface="Arial" panose="020B0604020202020204" pitchFamily="34" charset="0"/>
                <a:sym typeface="+mn-ea"/>
              </a:rPr>
              <a:t>年</a:t>
            </a:r>
            <a:r>
              <a:rPr lang="en-US" altLang="zh-CN" sz="2000" b="1" dirty="0">
                <a:latin typeface="Arial" panose="020B0604020202020204" pitchFamily="34" charset="0"/>
                <a:sym typeface="+mn-ea"/>
              </a:rPr>
              <a:t>1</a:t>
            </a:r>
            <a:r>
              <a:rPr lang="zh-CN" altLang="en-US" sz="2000" b="1" dirty="0">
                <a:latin typeface="Arial" panose="020B0604020202020204" pitchFamily="34" charset="0"/>
                <a:sym typeface="+mn-ea"/>
              </a:rPr>
              <a:t>月，中国互联网络信息中心</a:t>
            </a:r>
            <a:r>
              <a:rPr lang="en-US" altLang="zh-CN" sz="2000" b="1" dirty="0">
                <a:latin typeface="Arial" panose="020B0604020202020204" pitchFamily="34" charset="0"/>
                <a:sym typeface="+mn-ea"/>
              </a:rPr>
              <a:t>(CNNIC)</a:t>
            </a:r>
            <a:r>
              <a:rPr lang="zh-CN" altLang="en-US" sz="2000" b="1" dirty="0">
                <a:latin typeface="Arial" panose="020B0604020202020204" pitchFamily="34" charset="0"/>
                <a:sym typeface="+mn-ea"/>
              </a:rPr>
              <a:t>在京发布了</a:t>
            </a:r>
            <a:r>
              <a:rPr lang="en-US" altLang="zh-CN" sz="2000" b="1" dirty="0">
                <a:latin typeface="Arial" panose="020B0604020202020204" pitchFamily="34" charset="0"/>
                <a:sym typeface="+mn-ea"/>
              </a:rPr>
              <a:t>《</a:t>
            </a:r>
            <a:r>
              <a:rPr lang="zh-CN" altLang="en-US" sz="2000" b="1" dirty="0">
                <a:latin typeface="Arial" panose="020B0604020202020204" pitchFamily="34" charset="0"/>
                <a:sym typeface="+mn-ea"/>
              </a:rPr>
              <a:t>第</a:t>
            </a:r>
            <a:r>
              <a:rPr lang="en-US" altLang="zh-CN" sz="2000" b="1" dirty="0">
                <a:latin typeface="Arial" panose="020B0604020202020204" pitchFamily="34" charset="0"/>
                <a:sym typeface="+mn-ea"/>
              </a:rPr>
              <a:t>37</a:t>
            </a:r>
            <a:r>
              <a:rPr lang="zh-CN" altLang="en-US" sz="2000" b="1" dirty="0">
                <a:latin typeface="Arial" panose="020B0604020202020204" pitchFamily="34" charset="0"/>
                <a:sym typeface="+mn-ea"/>
              </a:rPr>
              <a:t>次中国互联网络发展状况统计报告</a:t>
            </a:r>
            <a:r>
              <a:rPr lang="en-US" altLang="zh-CN" sz="2000" b="1" dirty="0">
                <a:latin typeface="Arial" panose="020B0604020202020204" pitchFamily="34" charset="0"/>
                <a:sym typeface="+mn-ea"/>
              </a:rPr>
              <a:t>》</a:t>
            </a:r>
            <a:r>
              <a:rPr lang="zh-CN" altLang="en-US" sz="2000" b="1" dirty="0">
                <a:latin typeface="Arial" panose="020B0604020202020204" pitchFamily="34" charset="0"/>
                <a:sym typeface="+mn-ea"/>
              </a:rPr>
              <a:t>。报告指出：</a:t>
            </a:r>
            <a:r>
              <a:rPr lang="zh-CN" altLang="en-US" sz="20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截至2015年12月，全国利用互联网开展营销推广活动的企业比例为33.8%。</a:t>
            </a:r>
            <a:endParaRPr lang="zh-CN" altLang="en-US" sz="2000" dirty="0">
              <a:solidFill>
                <a:srgbClr val="1B283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549" y="3600450"/>
            <a:ext cx="7928901" cy="194051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7"/>
          <a:stretch>
            <a:fillRect/>
          </a:stretch>
        </p:blipFill>
        <p:spPr>
          <a:xfrm>
            <a:off x="1005550" y="5540967"/>
            <a:ext cx="1200440" cy="8038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8" r="15023"/>
          <a:stretch>
            <a:fillRect/>
          </a:stretch>
        </p:blipFill>
        <p:spPr>
          <a:xfrm>
            <a:off x="9092852" y="1670548"/>
            <a:ext cx="2505641" cy="385980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205990" y="5604316"/>
            <a:ext cx="9392503" cy="73025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即时聊天工具营销推广</a:t>
            </a:r>
            <a:r>
              <a:rPr lang="zh-CN" altLang="en-US" sz="2000" b="1" dirty="0">
                <a:latin typeface="Arial" panose="020B0604020202020204" pitchFamily="34" charset="0"/>
                <a:sym typeface="+mn-ea"/>
              </a:rPr>
              <a:t>最受企业欢迎，使用率为</a:t>
            </a:r>
            <a:r>
              <a:rPr lang="en-US" altLang="zh-CN" sz="2000" b="1" dirty="0">
                <a:latin typeface="Arial" panose="020B0604020202020204" pitchFamily="34" charset="0"/>
                <a:sym typeface="+mn-ea"/>
              </a:rPr>
              <a:t>64.7%</a:t>
            </a:r>
            <a:r>
              <a:rPr lang="zh-CN" altLang="en-US" sz="2000" b="1" dirty="0">
                <a:latin typeface="Arial" panose="020B0604020202020204" pitchFamily="34" charset="0"/>
                <a:sym typeface="+mn-ea"/>
              </a:rPr>
              <a:t>；</a:t>
            </a:r>
            <a:r>
              <a:rPr lang="zh-CN" altLang="en-US" sz="20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电子商务平台推广、搜索引擎营销推广</a:t>
            </a:r>
            <a:r>
              <a:rPr lang="zh-CN" altLang="en-US" sz="2000" b="1" dirty="0">
                <a:latin typeface="Arial" panose="020B0604020202020204" pitchFamily="34" charset="0"/>
                <a:sym typeface="+mn-ea"/>
              </a:rPr>
              <a:t>分列二、三位，使用率分别为</a:t>
            </a:r>
            <a:r>
              <a:rPr lang="en-US" altLang="zh-CN" sz="2000" b="1" dirty="0">
                <a:latin typeface="Arial" panose="020B0604020202020204" pitchFamily="34" charset="0"/>
                <a:sym typeface="+mn-ea"/>
              </a:rPr>
              <a:t>48.4%</a:t>
            </a:r>
            <a:r>
              <a:rPr lang="zh-CN" altLang="en-US" sz="2000" b="1" dirty="0">
                <a:latin typeface="Arial" panose="020B0604020202020204" pitchFamily="34" charset="0"/>
                <a:sym typeface="+mn-ea"/>
              </a:rPr>
              <a:t>和</a:t>
            </a:r>
            <a:r>
              <a:rPr lang="en-US" altLang="zh-CN" sz="2000" b="1" dirty="0">
                <a:latin typeface="Arial" panose="020B0604020202020204" pitchFamily="34" charset="0"/>
                <a:sym typeface="+mn-ea"/>
              </a:rPr>
              <a:t>47.4% </a:t>
            </a:r>
            <a:r>
              <a:rPr lang="zh-CN" altLang="en-US" sz="2000" b="1" dirty="0">
                <a:latin typeface="Arial" panose="020B0604020202020204" pitchFamily="34" charset="0"/>
                <a:sym typeface="+mn-ea"/>
              </a:rPr>
              <a:t>。</a:t>
            </a:r>
            <a:endParaRPr lang="en-US" altLang="zh-CN" sz="2000" dirty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3" name="Picture 4" descr="C:\Users\cxf\AppData\Roaming\Tencent\Users\34421387\QQ\WinTemp\RichOle\AZSM]GU@E]1XM2JB__)C[`7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308610"/>
            <a:ext cx="11238230" cy="6258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r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 descr="C:\Users\cxf\AppData\Roaming\Tencent\Users\34421387\QQ\WinTemp\RichOle\4}04J~BUSL%)VOZPEN5{~`7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406400"/>
            <a:ext cx="10829925" cy="583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1" descr="C:\Users\cxf\AppData\Roaming\Tencent\Users\34421387\QQ\WinTemp\RichOle\Z%G2O$BE%U`9E_5+!FP.png"/>
          <p:cNvSpPr>
            <a:spLocks noChangeAspect="1" noChangeArrowheads="1"/>
          </p:cNvSpPr>
          <p:nvPr/>
        </p:nvSpPr>
        <p:spPr bwMode="auto">
          <a:xfrm>
            <a:off x="0" y="0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7411" name="AutoShape 2" descr="C:\Users\cxf\AppData\Roaming\Tencent\Users\34421387\QQ\WinTemp\RichOle\Z%G2O$BE%U`9E_5+!FP.png"/>
          <p:cNvSpPr>
            <a:spLocks noChangeAspect="1" noChangeArrowheads="1"/>
          </p:cNvSpPr>
          <p:nvPr/>
        </p:nvSpPr>
        <p:spPr bwMode="auto">
          <a:xfrm>
            <a:off x="203200" y="152400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pic>
        <p:nvPicPr>
          <p:cNvPr id="17412" name="Picture 3" descr="C:\Users\cxf\AppData\Roaming\Tencent\Users\34421387\QQ\WinTemp\RichOle\2(D}H26H({S5HR6YCR]TZK3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20" y="661670"/>
            <a:ext cx="10810875" cy="544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" descr="C:\Users\cxf\AppData\Roaming\Tencent\Users\34421387\QQ\WinTemp\RichOle\5_23T%PO~~RYD4_~S@@NI.png"/>
          <p:cNvSpPr>
            <a:spLocks noChangeAspect="1" noChangeArrowheads="1"/>
          </p:cNvSpPr>
          <p:nvPr/>
        </p:nvSpPr>
        <p:spPr bwMode="auto">
          <a:xfrm>
            <a:off x="0" y="0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435" name="AutoShape 2" descr="C:\Users\cxf\AppData\Roaming\Tencent\Users\34421387\QQ\WinTemp\RichOle\5_23T%PO~~RYD4_~S@@NI.png"/>
          <p:cNvSpPr>
            <a:spLocks noChangeAspect="1" noChangeArrowheads="1"/>
          </p:cNvSpPr>
          <p:nvPr/>
        </p:nvSpPr>
        <p:spPr bwMode="auto">
          <a:xfrm>
            <a:off x="203200" y="152400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pic>
        <p:nvPicPr>
          <p:cNvPr id="18436" name="Picture 3" descr="C:\Users\cxf\AppData\Roaming\Tencent\Users\34421387\QQ\WinTemp\RichOle\4{627~EBCFDAX%2]]TYUR04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5" y="824865"/>
            <a:ext cx="10725150" cy="6033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683" y="0"/>
            <a:ext cx="2442259" cy="150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" descr="C:\Users\cxf\AppData\Roaming\Tencent\Users\34421387\QQ\WinTemp\RichOle\5_23T%PO~~RYD4_~S@@NI.png"/>
          <p:cNvSpPr>
            <a:spLocks noChangeAspect="1" noChangeArrowheads="1"/>
          </p:cNvSpPr>
          <p:nvPr/>
        </p:nvSpPr>
        <p:spPr bwMode="auto">
          <a:xfrm>
            <a:off x="0" y="0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435" name="AutoShape 2" descr="C:\Users\cxf\AppData\Roaming\Tencent\Users\34421387\QQ\WinTemp\RichOle\5_23T%PO~~RYD4_~S@@NI.png"/>
          <p:cNvSpPr>
            <a:spLocks noChangeAspect="1" noChangeArrowheads="1"/>
          </p:cNvSpPr>
          <p:nvPr/>
        </p:nvSpPr>
        <p:spPr bwMode="auto">
          <a:xfrm>
            <a:off x="203200" y="152400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920" y="626110"/>
            <a:ext cx="10170160" cy="5605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" descr="C:\Users\cxf\AppData\Roaming\Tencent\Users\34421387\QQ\WinTemp\RichOle\5_23T%PO~~RYD4_~S@@NI.png"/>
          <p:cNvSpPr>
            <a:spLocks noChangeAspect="1" noChangeArrowheads="1"/>
          </p:cNvSpPr>
          <p:nvPr/>
        </p:nvSpPr>
        <p:spPr bwMode="auto">
          <a:xfrm>
            <a:off x="0" y="0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18435" name="AutoShape 2" descr="C:\Users\cxf\AppData\Roaming\Tencent\Users\34421387\QQ\WinTemp\RichOle\5_23T%PO~~RYD4_~S@@NI.png"/>
          <p:cNvSpPr>
            <a:spLocks noChangeAspect="1" noChangeArrowheads="1"/>
          </p:cNvSpPr>
          <p:nvPr/>
        </p:nvSpPr>
        <p:spPr bwMode="auto">
          <a:xfrm>
            <a:off x="203200" y="152400"/>
            <a:ext cx="406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83330" y="2462530"/>
            <a:ext cx="5229860" cy="15240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latin typeface="楷体_GB2312" panose="02010609030101010101" charset="-122"/>
                <a:ea typeface="楷体_GB2312" panose="02010609030101010101" charset="-122"/>
              </a:rPr>
              <a:t>网络时代，推广信息</a:t>
            </a:r>
            <a:r>
              <a:rPr lang="zh-CN" altLang="en-US" sz="36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过多</a:t>
            </a:r>
            <a:r>
              <a:rPr lang="zh-CN" altLang="en-US">
                <a:latin typeface="楷体_GB2312" panose="02010609030101010101" charset="-122"/>
                <a:ea typeface="楷体_GB2312" panose="02010609030101010101" charset="-122"/>
              </a:rPr>
              <a:t>？</a:t>
            </a:r>
            <a:endParaRPr lang="zh-CN" altLang="en-US">
              <a:latin typeface="楷体_GB2312" panose="02010609030101010101" charset="-122"/>
              <a:ea typeface="楷体_GB2312" panose="02010609030101010101" charset="-122"/>
            </a:endParaRPr>
          </a:p>
          <a:p>
            <a:r>
              <a:rPr lang="zh-CN" altLang="en-US">
                <a:latin typeface="楷体_GB2312" panose="02010609030101010101" charset="-122"/>
                <a:ea typeface="楷体_GB2312" panose="02010609030101010101" charset="-122"/>
              </a:rPr>
              <a:t>                      </a:t>
            </a:r>
            <a:endParaRPr lang="zh-CN" altLang="en-US">
              <a:latin typeface="楷体_GB2312" panose="02010609030101010101" charset="-122"/>
              <a:ea typeface="楷体_GB2312" panose="02010609030101010101" charset="-122"/>
            </a:endParaRPr>
          </a:p>
          <a:p>
            <a:r>
              <a:rPr lang="zh-CN" altLang="en-US">
                <a:latin typeface="楷体_GB2312" panose="02010609030101010101" charset="-122"/>
                <a:ea typeface="楷体_GB2312" panose="02010609030101010101" charset="-122"/>
              </a:rPr>
              <a:t>                           </a:t>
            </a:r>
            <a:r>
              <a:rPr lang="zh-CN" altLang="en-US" sz="2800">
                <a:latin typeface="楷体_GB2312" panose="02010609030101010101" charset="-122"/>
                <a:ea typeface="楷体_GB2312" panose="02010609030101010101" charset="-122"/>
              </a:rPr>
              <a:t>页面</a:t>
            </a:r>
            <a:r>
              <a:rPr lang="zh-CN" altLang="en-US" sz="40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太乱</a:t>
            </a:r>
            <a:r>
              <a:rPr lang="zh-CN" altLang="en-US">
                <a:latin typeface="楷体_GB2312" panose="02010609030101010101" charset="-122"/>
                <a:ea typeface="楷体_GB2312" panose="02010609030101010101" charset="-122"/>
              </a:rPr>
              <a:t>？</a:t>
            </a:r>
            <a:endParaRPr lang="zh-CN" altLang="en-US">
              <a:latin typeface="楷体_GB2312" panose="02010609030101010101" charset="-122"/>
              <a:ea typeface="楷体_GB2312" panose="0201060903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0" y="457200"/>
            <a:ext cx="2378710" cy="2378710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图片 45" descr="http://wanzao2.b0.upaiyun.com/system/pictures/4120153/original/d439c8937826f31d.png"/>
          <p:cNvPicPr>
            <a:picLocks noChangeAspect="1" noChangeArrowheads="1"/>
          </p:cNvPicPr>
          <p:nvPr/>
        </p:nvPicPr>
        <p:blipFill>
          <a:blip r:embed="rId1" r:link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2"/>
          <a:stretch>
            <a:fillRect/>
          </a:stretch>
        </p:blipFill>
        <p:spPr bwMode="auto">
          <a:xfrm>
            <a:off x="2721015" y="1034415"/>
            <a:ext cx="6332497" cy="4720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239" y="463025"/>
            <a:ext cx="86725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95147" y="311400"/>
            <a:ext cx="1735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</a:rPr>
              <a:t>拓展</a:t>
            </a:r>
            <a:r>
              <a:rPr lang="zh-CN" altLang="en-US" sz="2400" b="1" dirty="0">
                <a:solidFill>
                  <a:schemeClr val="bg1"/>
                </a:solidFill>
              </a:rPr>
              <a:t>思考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571750" y="609181"/>
            <a:ext cx="2500037" cy="553994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2800" dirty="0" err="1" smtClean="0">
                <a:solidFill>
                  <a:schemeClr val="bg1"/>
                </a:solidFill>
              </a:rPr>
              <a:t>WiFi</a:t>
            </a:r>
            <a:r>
              <a:rPr lang="en-US" altLang="zh-CN" sz="2800" dirty="0" smtClean="0">
                <a:solidFill>
                  <a:schemeClr val="bg1"/>
                </a:solidFill>
              </a:rPr>
              <a:t> </a:t>
            </a:r>
            <a:r>
              <a:rPr lang="zh-CN" altLang="en-US" sz="2800" dirty="0" smtClean="0">
                <a:solidFill>
                  <a:schemeClr val="bg1"/>
                </a:solidFill>
              </a:rPr>
              <a:t>的</a:t>
            </a:r>
            <a:r>
              <a:rPr lang="zh-CN" altLang="en-US" sz="2800" dirty="0">
                <a:solidFill>
                  <a:schemeClr val="bg1"/>
                </a:solidFill>
              </a:rPr>
              <a:t>依赖性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920240" y="5136922"/>
            <a:ext cx="8340745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>
            <a:lvl1pPr indent="30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30480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楷体_GB2312" panose="02010609030101010101" charset="-122"/>
                <a:cs typeface="Times New Roman" panose="02020603050405020304" pitchFamily="18" charset="0"/>
                <a:hlinkClick r:id="rId3"/>
              </a:rPr>
              <a:t>/image.baidu.com/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048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cs typeface="黑体" panose="02010609060101010101" charset="-122"/>
              </a:rPr>
              <a:t>1.</a:t>
            </a:r>
            <a:r>
              <a:rPr kumimoji="0" lang="en-US" altLang="zh-CN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cs typeface="黑体" panose="02010609060101010101" charset="-122"/>
              </a:rPr>
              <a:t> 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cs typeface="黑体" panose="02010609060101010101" charset="-122"/>
              </a:rPr>
              <a:t>当我们工作和生活中没有网络，没有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cs typeface="黑体" panose="02010609060101010101" charset="-122"/>
              </a:rPr>
              <a:t>wifi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cs typeface="黑体" panose="02010609060101010101" charset="-122"/>
              </a:rPr>
              <a:t>，你适应吗？</a:t>
            </a:r>
            <a:endParaRPr kumimoji="0" lang="zh-CN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048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cs typeface="黑体" panose="02010609060101010101" charset="-122"/>
              </a:rPr>
              <a:t>2. 4G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cs typeface="黑体" panose="02010609060101010101" charset="-122"/>
              </a:rPr>
              <a:t>网络是不是开展网络营销工作的基础条件呢？</a:t>
            </a:r>
            <a:endParaRPr kumimoji="0" lang="zh-CN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梯形 24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>
            <a:off x="-1" y="463025"/>
            <a:ext cx="73009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梯形 26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4"/>
          <p:cNvSpPr txBox="1"/>
          <p:nvPr/>
        </p:nvSpPr>
        <p:spPr>
          <a:xfrm>
            <a:off x="309434" y="282825"/>
            <a:ext cx="1735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1.1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2058510" y="609181"/>
            <a:ext cx="4957441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</a:rPr>
              <a:t>1.1.4   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网络营销对传统营销的整合</a:t>
            </a:r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4254" y="1696262"/>
            <a:ext cx="757017" cy="57851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01</a:t>
            </a:r>
            <a:endParaRPr lang="zh-CN" altLang="en-US" sz="2400" dirty="0"/>
          </a:p>
        </p:txBody>
      </p:sp>
      <p:sp>
        <p:nvSpPr>
          <p:cNvPr id="13" name="矩形 12"/>
          <p:cNvSpPr/>
          <p:nvPr/>
        </p:nvSpPr>
        <p:spPr>
          <a:xfrm>
            <a:off x="1564813" y="1729134"/>
            <a:ext cx="6882950" cy="49243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dirty="0"/>
              <a:t>网络营销对传统营销的影响</a:t>
            </a:r>
            <a:endParaRPr lang="zh-CN" altLang="en-US" sz="2400" dirty="0"/>
          </a:p>
        </p:txBody>
      </p:sp>
      <p:pic>
        <p:nvPicPr>
          <p:cNvPr id="2050" name="图片 42" descr="IMG_25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762" y="2585166"/>
            <a:ext cx="4935309" cy="408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图片 45" descr="IMG_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986" y="2221573"/>
            <a:ext cx="5624826" cy="4536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图片 15" descr="IMG_25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590" y="1542406"/>
            <a:ext cx="8563998" cy="512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梯形 24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>
            <a:off x="-1" y="463025"/>
            <a:ext cx="73009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梯形 26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4"/>
          <p:cNvSpPr txBox="1"/>
          <p:nvPr/>
        </p:nvSpPr>
        <p:spPr>
          <a:xfrm>
            <a:off x="309434" y="282825"/>
            <a:ext cx="1735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1.1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2058510" y="609181"/>
            <a:ext cx="4957441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</a:rPr>
              <a:t>1.1.4   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网络营销对传统营销的整合</a:t>
            </a:r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4254" y="1696262"/>
            <a:ext cx="757017" cy="57851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01</a:t>
            </a:r>
            <a:endParaRPr lang="zh-CN" altLang="en-US" sz="2400" dirty="0"/>
          </a:p>
        </p:txBody>
      </p:sp>
      <p:sp>
        <p:nvSpPr>
          <p:cNvPr id="13" name="矩形 12"/>
          <p:cNvSpPr/>
          <p:nvPr/>
        </p:nvSpPr>
        <p:spPr>
          <a:xfrm>
            <a:off x="1564813" y="1729134"/>
            <a:ext cx="6882950" cy="49243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400" dirty="0"/>
              <a:t>网络营销对传统营销的影响</a:t>
            </a:r>
            <a:endParaRPr lang="zh-CN" altLang="en-US" sz="2400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18"/>
          <p:cNvCxnSpPr>
            <a:stCxn id="9" idx="6"/>
            <a:endCxn id="10" idx="2"/>
          </p:cNvCxnSpPr>
          <p:nvPr/>
        </p:nvCxnSpPr>
        <p:spPr>
          <a:xfrm>
            <a:off x="4470172" y="3606800"/>
            <a:ext cx="3421468" cy="0"/>
          </a:xfrm>
          <a:prstGeom prst="line">
            <a:avLst/>
          </a:prstGeom>
          <a:ln>
            <a:solidFill>
              <a:srgbClr val="1F4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11" idx="7"/>
            <a:endCxn id="12" idx="3"/>
          </p:cNvCxnSpPr>
          <p:nvPr/>
        </p:nvCxnSpPr>
        <p:spPr>
          <a:xfrm flipV="1">
            <a:off x="4813826" y="2737727"/>
            <a:ext cx="2850048" cy="1925263"/>
          </a:xfrm>
          <a:prstGeom prst="line">
            <a:avLst/>
          </a:prstGeom>
          <a:ln>
            <a:solidFill>
              <a:srgbClr val="1F4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8" idx="5"/>
            <a:endCxn id="13" idx="1"/>
          </p:cNvCxnSpPr>
          <p:nvPr/>
        </p:nvCxnSpPr>
        <p:spPr>
          <a:xfrm>
            <a:off x="4813826" y="2738362"/>
            <a:ext cx="2849880" cy="1924685"/>
          </a:xfrm>
          <a:prstGeom prst="line">
            <a:avLst/>
          </a:prstGeom>
          <a:ln>
            <a:solidFill>
              <a:srgbClr val="1F48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274570"/>
            <a:ext cx="1735583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1.1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1582420" y="612140"/>
            <a:ext cx="5775325" cy="48641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1.1.4   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网络营销对传统营销的整合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5542279" y="3033486"/>
            <a:ext cx="1146628" cy="1146628"/>
          </a:xfrm>
          <a:prstGeom prst="ellipse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>
            <a:spLocks noChangeAspect="1"/>
          </p:cNvSpPr>
          <p:nvPr/>
        </p:nvSpPr>
        <p:spPr>
          <a:xfrm>
            <a:off x="3984172" y="1908073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1</a:t>
            </a:r>
            <a:endParaRPr lang="zh-CN" altLang="en-US" sz="4400" dirty="0"/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3498172" y="3120800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2</a:t>
            </a:r>
            <a:endParaRPr lang="zh-CN" altLang="en-US" sz="4400" dirty="0"/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7891640" y="3120800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B</a:t>
            </a:r>
            <a:endParaRPr lang="zh-CN" altLang="en-US" sz="4400" dirty="0"/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3984172" y="4520644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3</a:t>
            </a:r>
            <a:endParaRPr lang="zh-CN" altLang="en-US" sz="4400" dirty="0"/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7521528" y="1908073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A</a:t>
            </a:r>
            <a:endParaRPr lang="zh-CN" altLang="en-US" sz="4400" dirty="0"/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7521528" y="4520644"/>
            <a:ext cx="972000" cy="972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C</a:t>
            </a:r>
            <a:endParaRPr lang="zh-CN" altLang="en-US" sz="4400" dirty="0"/>
          </a:p>
        </p:txBody>
      </p:sp>
      <p:sp>
        <p:nvSpPr>
          <p:cNvPr id="22" name="矩形 21"/>
          <p:cNvSpPr/>
          <p:nvPr/>
        </p:nvSpPr>
        <p:spPr>
          <a:xfrm>
            <a:off x="481965" y="2059940"/>
            <a:ext cx="3531235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400" dirty="0">
                <a:solidFill>
                  <a:srgbClr val="1F487C"/>
                </a:solidFill>
                <a:sym typeface="+mn-ea"/>
              </a:rPr>
              <a:t>决策</a:t>
            </a:r>
            <a:r>
              <a:rPr lang="zh-CN" altLang="en-US" sz="2400" dirty="0" smtClean="0">
                <a:solidFill>
                  <a:srgbClr val="1F487C"/>
                </a:solidFill>
                <a:sym typeface="+mn-ea"/>
              </a:rPr>
              <a:t>自主性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2012" y="3363091"/>
            <a:ext cx="3016175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400" dirty="0">
                <a:solidFill>
                  <a:srgbClr val="1F487C"/>
                </a:solidFill>
                <a:sym typeface="+mn-ea"/>
              </a:rPr>
              <a:t>成本优势</a:t>
            </a:r>
            <a:r>
              <a:rPr lang="zh-CN" altLang="en-US" sz="2400" dirty="0">
                <a:solidFill>
                  <a:srgbClr val="1F487C"/>
                </a:solidFill>
              </a:rPr>
              <a:t> </a:t>
            </a:r>
            <a:endParaRPr lang="zh-CN" altLang="en-US" sz="2400" dirty="0">
              <a:solidFill>
                <a:srgbClr val="1F487C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967615" y="4853740"/>
            <a:ext cx="3016175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400" dirty="0">
                <a:solidFill>
                  <a:srgbClr val="1F487C"/>
                </a:solidFill>
                <a:sym typeface="+mn-ea"/>
              </a:rPr>
              <a:t>良好的沟通</a:t>
            </a:r>
            <a:r>
              <a:rPr lang="zh-CN" altLang="en-US" sz="2400" dirty="0">
                <a:solidFill>
                  <a:srgbClr val="1F487C"/>
                </a:solidFill>
              </a:rPr>
              <a:t> </a:t>
            </a:r>
            <a:endParaRPr lang="zh-CN" altLang="en-US" sz="2400" dirty="0">
              <a:solidFill>
                <a:srgbClr val="1F487C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864076" y="3274826"/>
            <a:ext cx="3016175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rgbClr val="1F487C"/>
                </a:solidFill>
                <a:sym typeface="+mn-ea"/>
              </a:rPr>
              <a:t>多媒体效果</a:t>
            </a:r>
            <a:endParaRPr lang="zh-CN" altLang="en-US" sz="2400" dirty="0">
              <a:solidFill>
                <a:srgbClr val="1F487C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416149" y="2059917"/>
            <a:ext cx="3016175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>
                <a:solidFill>
                  <a:srgbClr val="1F487C"/>
                </a:solidFill>
                <a:sym typeface="+mn-ea"/>
              </a:rPr>
              <a:t>优化服务</a:t>
            </a:r>
            <a:endParaRPr lang="zh-CN" altLang="en-US" sz="2400" dirty="0">
              <a:solidFill>
                <a:srgbClr val="1F487C"/>
              </a:solidFill>
            </a:endParaRPr>
          </a:p>
        </p:txBody>
      </p:sp>
      <p:sp>
        <p:nvSpPr>
          <p:cNvPr id="28" name="Freeform 871"/>
          <p:cNvSpPr>
            <a:spLocks noEditPoints="1"/>
          </p:cNvSpPr>
          <p:nvPr/>
        </p:nvSpPr>
        <p:spPr bwMode="auto">
          <a:xfrm>
            <a:off x="5774280" y="3275012"/>
            <a:ext cx="682625" cy="663575"/>
          </a:xfrm>
          <a:custGeom>
            <a:avLst/>
            <a:gdLst>
              <a:gd name="T0" fmla="*/ 91 w 182"/>
              <a:gd name="T1" fmla="*/ 75 h 177"/>
              <a:gd name="T2" fmla="*/ 35 w 182"/>
              <a:gd name="T3" fmla="*/ 177 h 177"/>
              <a:gd name="T4" fmla="*/ 57 w 182"/>
              <a:gd name="T5" fmla="*/ 169 h 177"/>
              <a:gd name="T6" fmla="*/ 125 w 182"/>
              <a:gd name="T7" fmla="*/ 169 h 177"/>
              <a:gd name="T8" fmla="*/ 147 w 182"/>
              <a:gd name="T9" fmla="*/ 177 h 177"/>
              <a:gd name="T10" fmla="*/ 91 w 182"/>
              <a:gd name="T11" fmla="*/ 75 h 177"/>
              <a:gd name="T12" fmla="*/ 97 w 182"/>
              <a:gd name="T13" fmla="*/ 97 h 177"/>
              <a:gd name="T14" fmla="*/ 91 w 182"/>
              <a:gd name="T15" fmla="*/ 81 h 177"/>
              <a:gd name="T16" fmla="*/ 101 w 182"/>
              <a:gd name="T17" fmla="*/ 107 h 177"/>
              <a:gd name="T18" fmla="*/ 91 w 182"/>
              <a:gd name="T19" fmla="*/ 120 h 177"/>
              <a:gd name="T20" fmla="*/ 81 w 182"/>
              <a:gd name="T21" fmla="*/ 107 h 177"/>
              <a:gd name="T22" fmla="*/ 81 w 182"/>
              <a:gd name="T23" fmla="*/ 126 h 177"/>
              <a:gd name="T24" fmla="*/ 75 w 182"/>
              <a:gd name="T25" fmla="*/ 122 h 177"/>
              <a:gd name="T26" fmla="*/ 93 w 182"/>
              <a:gd name="T27" fmla="*/ 145 h 177"/>
              <a:gd name="T28" fmla="*/ 62 w 182"/>
              <a:gd name="T29" fmla="*/ 156 h 177"/>
              <a:gd name="T30" fmla="*/ 91 w 182"/>
              <a:gd name="T31" fmla="*/ 132 h 177"/>
              <a:gd name="T32" fmla="*/ 120 w 182"/>
              <a:gd name="T33" fmla="*/ 156 h 177"/>
              <a:gd name="T34" fmla="*/ 101 w 182"/>
              <a:gd name="T35" fmla="*/ 126 h 177"/>
              <a:gd name="T36" fmla="*/ 110 w 182"/>
              <a:gd name="T37" fmla="*/ 132 h 177"/>
              <a:gd name="T38" fmla="*/ 51 w 182"/>
              <a:gd name="T39" fmla="*/ 66 h 177"/>
              <a:gd name="T40" fmla="*/ 51 w 182"/>
              <a:gd name="T41" fmla="*/ 56 h 177"/>
              <a:gd name="T42" fmla="*/ 51 w 182"/>
              <a:gd name="T43" fmla="*/ 28 h 177"/>
              <a:gd name="T44" fmla="*/ 41 w 182"/>
              <a:gd name="T45" fmla="*/ 18 h 177"/>
              <a:gd name="T46" fmla="*/ 41 w 182"/>
              <a:gd name="T47" fmla="*/ 66 h 177"/>
              <a:gd name="T48" fmla="*/ 131 w 182"/>
              <a:gd name="T49" fmla="*/ 18 h 177"/>
              <a:gd name="T50" fmla="*/ 137 w 182"/>
              <a:gd name="T51" fmla="*/ 42 h 177"/>
              <a:gd name="T52" fmla="*/ 131 w 182"/>
              <a:gd name="T53" fmla="*/ 66 h 177"/>
              <a:gd name="T54" fmla="*/ 141 w 182"/>
              <a:gd name="T55" fmla="*/ 66 h 177"/>
              <a:gd name="T56" fmla="*/ 141 w 182"/>
              <a:gd name="T57" fmla="*/ 18 h 177"/>
              <a:gd name="T58" fmla="*/ 27 w 182"/>
              <a:gd name="T59" fmla="*/ 71 h 177"/>
              <a:gd name="T60" fmla="*/ 27 w 182"/>
              <a:gd name="T61" fmla="*/ 13 h 177"/>
              <a:gd name="T62" fmla="*/ 16 w 182"/>
              <a:gd name="T63" fmla="*/ 3 h 177"/>
              <a:gd name="T64" fmla="*/ 16 w 182"/>
              <a:gd name="T65" fmla="*/ 81 h 177"/>
              <a:gd name="T66" fmla="*/ 27 w 182"/>
              <a:gd name="T67" fmla="*/ 81 h 177"/>
              <a:gd name="T68" fmla="*/ 166 w 182"/>
              <a:gd name="T69" fmla="*/ 3 h 177"/>
              <a:gd name="T70" fmla="*/ 155 w 182"/>
              <a:gd name="T71" fmla="*/ 13 h 177"/>
              <a:gd name="T72" fmla="*/ 155 w 182"/>
              <a:gd name="T73" fmla="*/ 71 h 177"/>
              <a:gd name="T74" fmla="*/ 160 w 182"/>
              <a:gd name="T75" fmla="*/ 84 h 177"/>
              <a:gd name="T76" fmla="*/ 182 w 182"/>
              <a:gd name="T77" fmla="*/ 42 h 177"/>
              <a:gd name="T78" fmla="*/ 91 w 182"/>
              <a:gd name="T79" fmla="*/ 64 h 177"/>
              <a:gd name="T80" fmla="*/ 91 w 182"/>
              <a:gd name="T81" fmla="*/ 20 h 177"/>
              <a:gd name="T82" fmla="*/ 91 w 182"/>
              <a:gd name="T83" fmla="*/ 64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82" h="177">
                <a:moveTo>
                  <a:pt x="91" y="75"/>
                </a:moveTo>
                <a:cubicBezTo>
                  <a:pt x="91" y="75"/>
                  <a:pt x="91" y="75"/>
                  <a:pt x="91" y="75"/>
                </a:cubicBezTo>
                <a:cubicBezTo>
                  <a:pt x="86" y="75"/>
                  <a:pt x="80" y="74"/>
                  <a:pt x="75" y="72"/>
                </a:cubicBezTo>
                <a:cubicBezTo>
                  <a:pt x="35" y="177"/>
                  <a:pt x="35" y="177"/>
                  <a:pt x="35" y="177"/>
                </a:cubicBezTo>
                <a:cubicBezTo>
                  <a:pt x="54" y="177"/>
                  <a:pt x="54" y="177"/>
                  <a:pt x="54" y="177"/>
                </a:cubicBezTo>
                <a:cubicBezTo>
                  <a:pt x="57" y="169"/>
                  <a:pt x="57" y="169"/>
                  <a:pt x="57" y="169"/>
                </a:cubicBezTo>
                <a:cubicBezTo>
                  <a:pt x="91" y="155"/>
                  <a:pt x="91" y="155"/>
                  <a:pt x="91" y="155"/>
                </a:cubicBezTo>
                <a:cubicBezTo>
                  <a:pt x="125" y="169"/>
                  <a:pt x="125" y="169"/>
                  <a:pt x="125" y="169"/>
                </a:cubicBezTo>
                <a:cubicBezTo>
                  <a:pt x="128" y="177"/>
                  <a:pt x="128" y="177"/>
                  <a:pt x="128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106" y="72"/>
                  <a:pt x="106" y="72"/>
                  <a:pt x="106" y="72"/>
                </a:cubicBezTo>
                <a:cubicBezTo>
                  <a:pt x="102" y="74"/>
                  <a:pt x="96" y="75"/>
                  <a:pt x="91" y="75"/>
                </a:cubicBezTo>
                <a:close/>
                <a:moveTo>
                  <a:pt x="91" y="81"/>
                </a:moveTo>
                <a:cubicBezTo>
                  <a:pt x="97" y="97"/>
                  <a:pt x="97" y="97"/>
                  <a:pt x="97" y="97"/>
                </a:cubicBezTo>
                <a:cubicBezTo>
                  <a:pt x="85" y="97"/>
                  <a:pt x="85" y="97"/>
                  <a:pt x="85" y="97"/>
                </a:cubicBezTo>
                <a:lnTo>
                  <a:pt x="91" y="81"/>
                </a:lnTo>
                <a:close/>
                <a:moveTo>
                  <a:pt x="81" y="107"/>
                </a:moveTo>
                <a:cubicBezTo>
                  <a:pt x="101" y="107"/>
                  <a:pt x="101" y="107"/>
                  <a:pt x="101" y="107"/>
                </a:cubicBezTo>
                <a:cubicBezTo>
                  <a:pt x="103" y="113"/>
                  <a:pt x="103" y="113"/>
                  <a:pt x="103" y="113"/>
                </a:cubicBezTo>
                <a:cubicBezTo>
                  <a:pt x="91" y="120"/>
                  <a:pt x="91" y="120"/>
                  <a:pt x="91" y="120"/>
                </a:cubicBezTo>
                <a:cubicBezTo>
                  <a:pt x="79" y="113"/>
                  <a:pt x="79" y="113"/>
                  <a:pt x="79" y="113"/>
                </a:cubicBezTo>
                <a:lnTo>
                  <a:pt x="81" y="107"/>
                </a:lnTo>
                <a:close/>
                <a:moveTo>
                  <a:pt x="75" y="122"/>
                </a:moveTo>
                <a:cubicBezTo>
                  <a:pt x="81" y="126"/>
                  <a:pt x="81" y="126"/>
                  <a:pt x="81" y="126"/>
                </a:cubicBezTo>
                <a:cubicBezTo>
                  <a:pt x="72" y="132"/>
                  <a:pt x="72" y="132"/>
                  <a:pt x="72" y="132"/>
                </a:cubicBezTo>
                <a:lnTo>
                  <a:pt x="75" y="122"/>
                </a:lnTo>
                <a:close/>
                <a:moveTo>
                  <a:pt x="120" y="156"/>
                </a:moveTo>
                <a:cubicBezTo>
                  <a:pt x="93" y="145"/>
                  <a:pt x="93" y="145"/>
                  <a:pt x="93" y="145"/>
                </a:cubicBezTo>
                <a:cubicBezTo>
                  <a:pt x="89" y="145"/>
                  <a:pt x="89" y="145"/>
                  <a:pt x="89" y="145"/>
                </a:cubicBezTo>
                <a:cubicBezTo>
                  <a:pt x="62" y="156"/>
                  <a:pt x="62" y="156"/>
                  <a:pt x="62" y="156"/>
                </a:cubicBezTo>
                <a:cubicBezTo>
                  <a:pt x="66" y="146"/>
                  <a:pt x="66" y="146"/>
                  <a:pt x="66" y="146"/>
                </a:cubicBezTo>
                <a:cubicBezTo>
                  <a:pt x="91" y="132"/>
                  <a:pt x="91" y="132"/>
                  <a:pt x="91" y="132"/>
                </a:cubicBezTo>
                <a:cubicBezTo>
                  <a:pt x="116" y="147"/>
                  <a:pt x="116" y="147"/>
                  <a:pt x="116" y="147"/>
                </a:cubicBezTo>
                <a:lnTo>
                  <a:pt x="120" y="156"/>
                </a:lnTo>
                <a:close/>
                <a:moveTo>
                  <a:pt x="110" y="132"/>
                </a:moveTo>
                <a:cubicBezTo>
                  <a:pt x="101" y="126"/>
                  <a:pt x="101" y="126"/>
                  <a:pt x="101" y="126"/>
                </a:cubicBezTo>
                <a:cubicBezTo>
                  <a:pt x="107" y="123"/>
                  <a:pt x="107" y="123"/>
                  <a:pt x="107" y="123"/>
                </a:cubicBezTo>
                <a:lnTo>
                  <a:pt x="110" y="132"/>
                </a:lnTo>
                <a:close/>
                <a:moveTo>
                  <a:pt x="46" y="69"/>
                </a:moveTo>
                <a:cubicBezTo>
                  <a:pt x="48" y="69"/>
                  <a:pt x="50" y="68"/>
                  <a:pt x="51" y="66"/>
                </a:cubicBezTo>
                <a:cubicBezTo>
                  <a:pt x="54" y="63"/>
                  <a:pt x="54" y="59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47" y="52"/>
                  <a:pt x="45" y="47"/>
                  <a:pt x="45" y="42"/>
                </a:cubicBezTo>
                <a:cubicBezTo>
                  <a:pt x="45" y="37"/>
                  <a:pt x="47" y="32"/>
                  <a:pt x="51" y="28"/>
                </a:cubicBezTo>
                <a:cubicBezTo>
                  <a:pt x="54" y="25"/>
                  <a:pt x="54" y="21"/>
                  <a:pt x="51" y="18"/>
                </a:cubicBezTo>
                <a:cubicBezTo>
                  <a:pt x="48" y="15"/>
                  <a:pt x="43" y="15"/>
                  <a:pt x="41" y="18"/>
                </a:cubicBezTo>
                <a:cubicBezTo>
                  <a:pt x="34" y="24"/>
                  <a:pt x="30" y="33"/>
                  <a:pt x="30" y="42"/>
                </a:cubicBezTo>
                <a:cubicBezTo>
                  <a:pt x="30" y="51"/>
                  <a:pt x="34" y="60"/>
                  <a:pt x="41" y="66"/>
                </a:cubicBezTo>
                <a:cubicBezTo>
                  <a:pt x="42" y="68"/>
                  <a:pt x="44" y="69"/>
                  <a:pt x="46" y="69"/>
                </a:cubicBezTo>
                <a:close/>
                <a:moveTo>
                  <a:pt x="131" y="18"/>
                </a:moveTo>
                <a:cubicBezTo>
                  <a:pt x="128" y="21"/>
                  <a:pt x="128" y="25"/>
                  <a:pt x="131" y="28"/>
                </a:cubicBezTo>
                <a:cubicBezTo>
                  <a:pt x="135" y="32"/>
                  <a:pt x="137" y="37"/>
                  <a:pt x="137" y="42"/>
                </a:cubicBezTo>
                <a:cubicBezTo>
                  <a:pt x="137" y="47"/>
                  <a:pt x="135" y="52"/>
                  <a:pt x="131" y="56"/>
                </a:cubicBezTo>
                <a:cubicBezTo>
                  <a:pt x="128" y="59"/>
                  <a:pt x="128" y="63"/>
                  <a:pt x="131" y="66"/>
                </a:cubicBezTo>
                <a:cubicBezTo>
                  <a:pt x="132" y="68"/>
                  <a:pt x="134" y="69"/>
                  <a:pt x="136" y="69"/>
                </a:cubicBezTo>
                <a:cubicBezTo>
                  <a:pt x="138" y="69"/>
                  <a:pt x="140" y="68"/>
                  <a:pt x="141" y="66"/>
                </a:cubicBezTo>
                <a:cubicBezTo>
                  <a:pt x="148" y="60"/>
                  <a:pt x="152" y="51"/>
                  <a:pt x="152" y="42"/>
                </a:cubicBezTo>
                <a:cubicBezTo>
                  <a:pt x="152" y="33"/>
                  <a:pt x="148" y="24"/>
                  <a:pt x="141" y="18"/>
                </a:cubicBezTo>
                <a:cubicBezTo>
                  <a:pt x="139" y="15"/>
                  <a:pt x="134" y="15"/>
                  <a:pt x="131" y="18"/>
                </a:cubicBezTo>
                <a:close/>
                <a:moveTo>
                  <a:pt x="27" y="71"/>
                </a:moveTo>
                <a:cubicBezTo>
                  <a:pt x="19" y="63"/>
                  <a:pt x="15" y="52"/>
                  <a:pt x="15" y="42"/>
                </a:cubicBezTo>
                <a:cubicBezTo>
                  <a:pt x="15" y="32"/>
                  <a:pt x="19" y="21"/>
                  <a:pt x="27" y="13"/>
                </a:cubicBezTo>
                <a:cubicBezTo>
                  <a:pt x="30" y="10"/>
                  <a:pt x="30" y="6"/>
                  <a:pt x="27" y="3"/>
                </a:cubicBezTo>
                <a:cubicBezTo>
                  <a:pt x="24" y="0"/>
                  <a:pt x="19" y="0"/>
                  <a:pt x="16" y="3"/>
                </a:cubicBezTo>
                <a:cubicBezTo>
                  <a:pt x="6" y="14"/>
                  <a:pt x="0" y="28"/>
                  <a:pt x="0" y="42"/>
                </a:cubicBezTo>
                <a:cubicBezTo>
                  <a:pt x="0" y="56"/>
                  <a:pt x="6" y="71"/>
                  <a:pt x="16" y="81"/>
                </a:cubicBezTo>
                <a:cubicBezTo>
                  <a:pt x="18" y="83"/>
                  <a:pt x="20" y="84"/>
                  <a:pt x="22" y="84"/>
                </a:cubicBezTo>
                <a:cubicBezTo>
                  <a:pt x="24" y="84"/>
                  <a:pt x="26" y="83"/>
                  <a:pt x="27" y="81"/>
                </a:cubicBezTo>
                <a:cubicBezTo>
                  <a:pt x="30" y="78"/>
                  <a:pt x="30" y="74"/>
                  <a:pt x="27" y="71"/>
                </a:cubicBezTo>
                <a:close/>
                <a:moveTo>
                  <a:pt x="166" y="3"/>
                </a:moveTo>
                <a:cubicBezTo>
                  <a:pt x="163" y="0"/>
                  <a:pt x="158" y="0"/>
                  <a:pt x="155" y="3"/>
                </a:cubicBezTo>
                <a:cubicBezTo>
                  <a:pt x="152" y="6"/>
                  <a:pt x="152" y="10"/>
                  <a:pt x="155" y="13"/>
                </a:cubicBezTo>
                <a:cubicBezTo>
                  <a:pt x="163" y="21"/>
                  <a:pt x="167" y="32"/>
                  <a:pt x="167" y="42"/>
                </a:cubicBezTo>
                <a:cubicBezTo>
                  <a:pt x="167" y="52"/>
                  <a:pt x="163" y="63"/>
                  <a:pt x="155" y="71"/>
                </a:cubicBezTo>
                <a:cubicBezTo>
                  <a:pt x="152" y="74"/>
                  <a:pt x="152" y="78"/>
                  <a:pt x="155" y="81"/>
                </a:cubicBezTo>
                <a:cubicBezTo>
                  <a:pt x="156" y="83"/>
                  <a:pt x="158" y="84"/>
                  <a:pt x="160" y="84"/>
                </a:cubicBezTo>
                <a:cubicBezTo>
                  <a:pt x="162" y="84"/>
                  <a:pt x="164" y="83"/>
                  <a:pt x="166" y="81"/>
                </a:cubicBezTo>
                <a:cubicBezTo>
                  <a:pt x="176" y="71"/>
                  <a:pt x="182" y="56"/>
                  <a:pt x="182" y="42"/>
                </a:cubicBezTo>
                <a:cubicBezTo>
                  <a:pt x="182" y="28"/>
                  <a:pt x="176" y="14"/>
                  <a:pt x="166" y="3"/>
                </a:cubicBezTo>
                <a:close/>
                <a:moveTo>
                  <a:pt x="91" y="64"/>
                </a:moveTo>
                <a:cubicBezTo>
                  <a:pt x="103" y="64"/>
                  <a:pt x="113" y="54"/>
                  <a:pt x="113" y="42"/>
                </a:cubicBezTo>
                <a:cubicBezTo>
                  <a:pt x="113" y="30"/>
                  <a:pt x="103" y="20"/>
                  <a:pt x="91" y="20"/>
                </a:cubicBezTo>
                <a:cubicBezTo>
                  <a:pt x="79" y="20"/>
                  <a:pt x="69" y="30"/>
                  <a:pt x="69" y="42"/>
                </a:cubicBezTo>
                <a:cubicBezTo>
                  <a:pt x="69" y="54"/>
                  <a:pt x="79" y="64"/>
                  <a:pt x="91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8416401" y="4763266"/>
            <a:ext cx="3016175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dirty="0">
                <a:solidFill>
                  <a:srgbClr val="1F487C"/>
                </a:solidFill>
              </a:rPr>
              <a:t>方便快捷</a:t>
            </a:r>
            <a:endParaRPr lang="zh-CN" altLang="en-US" sz="2400" dirty="0">
              <a:solidFill>
                <a:srgbClr val="1F487C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19115" y="2362200"/>
            <a:ext cx="99314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>
                <a:solidFill>
                  <a:srgbClr val="1F487C"/>
                </a:solidFill>
              </a:rPr>
              <a:t>优 势</a:t>
            </a:r>
            <a:endParaRPr lang="zh-CN" altLang="en-US" sz="2800" dirty="0">
              <a:solidFill>
                <a:srgbClr val="1F487C"/>
              </a:solidFill>
            </a:endParaRPr>
          </a:p>
        </p:txBody>
      </p:sp>
    </p:spTree>
  </p:cSld>
  <p:clrMapOvr>
    <a:masterClrMapping/>
  </p:clrMapOvr>
  <p:transition>
    <p:pull dir="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4702880" y="5158162"/>
            <a:ext cx="860612" cy="29862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501571" y="5158162"/>
            <a:ext cx="860612" cy="29862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121451" y="5158162"/>
            <a:ext cx="860612" cy="29862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928701" y="5158162"/>
            <a:ext cx="860612" cy="29862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  <a:tint val="66000"/>
                  <a:satMod val="160000"/>
                </a:schemeClr>
              </a:gs>
              <a:gs pos="50000">
                <a:schemeClr val="bg1">
                  <a:lumMod val="75000"/>
                  <a:tint val="44500"/>
                  <a:satMod val="160000"/>
                </a:schemeClr>
              </a:gs>
              <a:gs pos="100000">
                <a:schemeClr val="bg1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泪滴形 8"/>
          <p:cNvSpPr>
            <a:spLocks noChangeAspect="1"/>
          </p:cNvSpPr>
          <p:nvPr/>
        </p:nvSpPr>
        <p:spPr>
          <a:xfrm rot="8168744">
            <a:off x="2382282" y="2828960"/>
            <a:ext cx="2052000" cy="2052000"/>
          </a:xfrm>
          <a:prstGeom prst="teardrop">
            <a:avLst/>
          </a:prstGeom>
          <a:solidFill>
            <a:srgbClr val="1F487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612250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52297" y="281555"/>
            <a:ext cx="1735583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1.1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1453515" y="761581"/>
            <a:ext cx="5144770" cy="4864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1.1.4   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网络营销对传统营销的整合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泪滴形 6"/>
          <p:cNvSpPr>
            <a:spLocks noChangeAspect="1"/>
          </p:cNvSpPr>
          <p:nvPr/>
        </p:nvSpPr>
        <p:spPr>
          <a:xfrm rot="8168744">
            <a:off x="4025649" y="2432662"/>
            <a:ext cx="2380343" cy="2380343"/>
          </a:xfrm>
          <a:prstGeom prst="teardrop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泪滴形 7"/>
          <p:cNvSpPr>
            <a:spLocks noChangeAspect="1"/>
          </p:cNvSpPr>
          <p:nvPr/>
        </p:nvSpPr>
        <p:spPr>
          <a:xfrm rot="8168744">
            <a:off x="5987834" y="2828960"/>
            <a:ext cx="2052000" cy="2052000"/>
          </a:xfrm>
          <a:prstGeom prst="teardrop">
            <a:avLst/>
          </a:prstGeom>
          <a:solidFill>
            <a:srgbClr val="1F487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泪滴形 9"/>
          <p:cNvSpPr>
            <a:spLocks noChangeAspect="1"/>
          </p:cNvSpPr>
          <p:nvPr/>
        </p:nvSpPr>
        <p:spPr>
          <a:xfrm rot="8168744">
            <a:off x="7323225" y="2828960"/>
            <a:ext cx="2052000" cy="2052000"/>
          </a:xfrm>
          <a:prstGeom prst="teardrop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206593" y="3043819"/>
            <a:ext cx="1975273" cy="121793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sym typeface="+mn-ea"/>
              </a:rPr>
              <a:t>缺乏</a:t>
            </a:r>
            <a:endParaRPr lang="zh-CN" altLang="zh-CN" sz="2400" dirty="0" smtClean="0">
              <a:solidFill>
                <a:schemeClr val="bg1"/>
              </a:solidFill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sym typeface="+mn-ea"/>
              </a:rPr>
              <a:t>生趣</a:t>
            </a:r>
            <a:endParaRPr lang="zh-CN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4817" y="3546739"/>
            <a:ext cx="1553822" cy="121793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sym typeface="+mn-ea"/>
              </a:rPr>
              <a:t>缺乏</a:t>
            </a:r>
            <a:endParaRPr lang="zh-CN" altLang="zh-CN" sz="2400" dirty="0" smtClean="0">
              <a:solidFill>
                <a:schemeClr val="bg1"/>
              </a:solidFill>
              <a:sym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  <a:sym typeface="+mn-ea"/>
              </a:rPr>
              <a:t>信任感</a:t>
            </a:r>
            <a:endParaRPr lang="zh-CN" altLang="zh-CN" sz="2400" dirty="0" smtClean="0">
              <a:solidFill>
                <a:schemeClr val="bg1"/>
              </a:solidFill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100138" y="3546739"/>
            <a:ext cx="1553822" cy="121793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</a:rPr>
              <a:t>价格</a:t>
            </a:r>
            <a:endParaRPr lang="zh-CN" altLang="zh-CN" sz="2400" dirty="0" smtClean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zh-CN" sz="2400" dirty="0" smtClean="0">
                <a:solidFill>
                  <a:schemeClr val="bg1"/>
                </a:solidFill>
              </a:rPr>
              <a:t>敏感</a:t>
            </a:r>
            <a:endParaRPr lang="zh-CN" altLang="zh-CN" sz="2400" dirty="0" smtClean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825044" y="3546739"/>
            <a:ext cx="1553822" cy="121793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</a:rPr>
              <a:t>缺乏</a:t>
            </a:r>
            <a:endParaRPr lang="zh-CN" altLang="en-US" sz="2400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</a:rPr>
              <a:t>安全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5" name="Freeform 1102"/>
          <p:cNvSpPr>
            <a:spLocks noChangeAspect="1" noEditPoints="1"/>
          </p:cNvSpPr>
          <p:nvPr/>
        </p:nvSpPr>
        <p:spPr bwMode="auto">
          <a:xfrm>
            <a:off x="3232859" y="3182525"/>
            <a:ext cx="360000" cy="360000"/>
          </a:xfrm>
          <a:custGeom>
            <a:avLst/>
            <a:gdLst>
              <a:gd name="T0" fmla="*/ 73 w 146"/>
              <a:gd name="T1" fmla="*/ 0 h 146"/>
              <a:gd name="T2" fmla="*/ 0 w 146"/>
              <a:gd name="T3" fmla="*/ 73 h 146"/>
              <a:gd name="T4" fmla="*/ 73 w 146"/>
              <a:gd name="T5" fmla="*/ 146 h 146"/>
              <a:gd name="T6" fmla="*/ 146 w 146"/>
              <a:gd name="T7" fmla="*/ 73 h 146"/>
              <a:gd name="T8" fmla="*/ 73 w 146"/>
              <a:gd name="T9" fmla="*/ 0 h 146"/>
              <a:gd name="T10" fmla="*/ 104 w 146"/>
              <a:gd name="T11" fmla="*/ 119 h 146"/>
              <a:gd name="T12" fmla="*/ 73 w 146"/>
              <a:gd name="T13" fmla="*/ 100 h 146"/>
              <a:gd name="T14" fmla="*/ 42 w 146"/>
              <a:gd name="T15" fmla="*/ 119 h 146"/>
              <a:gd name="T16" fmla="*/ 50 w 146"/>
              <a:gd name="T17" fmla="*/ 83 h 146"/>
              <a:gd name="T18" fmla="*/ 22 w 146"/>
              <a:gd name="T19" fmla="*/ 59 h 146"/>
              <a:gd name="T20" fmla="*/ 59 w 146"/>
              <a:gd name="T21" fmla="*/ 56 h 146"/>
              <a:gd name="T22" fmla="*/ 73 w 146"/>
              <a:gd name="T23" fmla="*/ 22 h 146"/>
              <a:gd name="T24" fmla="*/ 87 w 146"/>
              <a:gd name="T25" fmla="*/ 56 h 146"/>
              <a:gd name="T26" fmla="*/ 124 w 146"/>
              <a:gd name="T27" fmla="*/ 59 h 146"/>
              <a:gd name="T28" fmla="*/ 96 w 146"/>
              <a:gd name="T29" fmla="*/ 83 h 146"/>
              <a:gd name="T30" fmla="*/ 104 w 146"/>
              <a:gd name="T31" fmla="*/ 119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6" h="146">
                <a:moveTo>
                  <a:pt x="73" y="0"/>
                </a:moveTo>
                <a:cubicBezTo>
                  <a:pt x="33" y="0"/>
                  <a:pt x="0" y="33"/>
                  <a:pt x="0" y="73"/>
                </a:cubicBezTo>
                <a:cubicBezTo>
                  <a:pt x="0" y="113"/>
                  <a:pt x="33" y="146"/>
                  <a:pt x="73" y="146"/>
                </a:cubicBezTo>
                <a:cubicBezTo>
                  <a:pt x="113" y="146"/>
                  <a:pt x="146" y="113"/>
                  <a:pt x="146" y="73"/>
                </a:cubicBezTo>
                <a:cubicBezTo>
                  <a:pt x="146" y="33"/>
                  <a:pt x="113" y="0"/>
                  <a:pt x="73" y="0"/>
                </a:cubicBezTo>
                <a:close/>
                <a:moveTo>
                  <a:pt x="104" y="119"/>
                </a:moveTo>
                <a:cubicBezTo>
                  <a:pt x="73" y="100"/>
                  <a:pt x="73" y="100"/>
                  <a:pt x="73" y="100"/>
                </a:cubicBezTo>
                <a:cubicBezTo>
                  <a:pt x="42" y="119"/>
                  <a:pt x="42" y="119"/>
                  <a:pt x="42" y="119"/>
                </a:cubicBezTo>
                <a:cubicBezTo>
                  <a:pt x="50" y="83"/>
                  <a:pt x="50" y="83"/>
                  <a:pt x="50" y="83"/>
                </a:cubicBezTo>
                <a:cubicBezTo>
                  <a:pt x="22" y="59"/>
                  <a:pt x="22" y="59"/>
                  <a:pt x="22" y="59"/>
                </a:cubicBezTo>
                <a:cubicBezTo>
                  <a:pt x="59" y="56"/>
                  <a:pt x="59" y="56"/>
                  <a:pt x="59" y="56"/>
                </a:cubicBezTo>
                <a:cubicBezTo>
                  <a:pt x="73" y="22"/>
                  <a:pt x="73" y="22"/>
                  <a:pt x="73" y="22"/>
                </a:cubicBezTo>
                <a:cubicBezTo>
                  <a:pt x="87" y="56"/>
                  <a:pt x="87" y="56"/>
                  <a:pt x="87" y="56"/>
                </a:cubicBezTo>
                <a:cubicBezTo>
                  <a:pt x="124" y="59"/>
                  <a:pt x="124" y="59"/>
                  <a:pt x="124" y="59"/>
                </a:cubicBezTo>
                <a:cubicBezTo>
                  <a:pt x="96" y="83"/>
                  <a:pt x="96" y="83"/>
                  <a:pt x="96" y="83"/>
                </a:cubicBezTo>
                <a:lnTo>
                  <a:pt x="104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6" name="Freeform 1103"/>
          <p:cNvSpPr>
            <a:spLocks noChangeAspect="1" noEditPoints="1"/>
          </p:cNvSpPr>
          <p:nvPr/>
        </p:nvSpPr>
        <p:spPr bwMode="auto">
          <a:xfrm>
            <a:off x="5035473" y="2711968"/>
            <a:ext cx="360000" cy="36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41 w 144"/>
              <a:gd name="T11" fmla="*/ 109 h 144"/>
              <a:gd name="T12" fmla="*/ 35 w 144"/>
              <a:gd name="T13" fmla="*/ 103 h 144"/>
              <a:gd name="T14" fmla="*/ 37 w 144"/>
              <a:gd name="T15" fmla="*/ 79 h 144"/>
              <a:gd name="T16" fmla="*/ 65 w 144"/>
              <a:gd name="T17" fmla="*/ 107 h 144"/>
              <a:gd name="T18" fmla="*/ 41 w 144"/>
              <a:gd name="T19" fmla="*/ 109 h 144"/>
              <a:gd name="T20" fmla="*/ 78 w 144"/>
              <a:gd name="T21" fmla="*/ 105 h 144"/>
              <a:gd name="T22" fmla="*/ 39 w 144"/>
              <a:gd name="T23" fmla="*/ 65 h 144"/>
              <a:gd name="T24" fmla="*/ 40 w 144"/>
              <a:gd name="T25" fmla="*/ 51 h 144"/>
              <a:gd name="T26" fmla="*/ 92 w 144"/>
              <a:gd name="T27" fmla="*/ 104 h 144"/>
              <a:gd name="T28" fmla="*/ 78 w 144"/>
              <a:gd name="T29" fmla="*/ 105 h 144"/>
              <a:gd name="T30" fmla="*/ 106 w 144"/>
              <a:gd name="T31" fmla="*/ 103 h 144"/>
              <a:gd name="T32" fmla="*/ 41 w 144"/>
              <a:gd name="T33" fmla="*/ 38 h 144"/>
              <a:gd name="T34" fmla="*/ 43 w 144"/>
              <a:gd name="T35" fmla="*/ 24 h 144"/>
              <a:gd name="T36" fmla="*/ 120 w 144"/>
              <a:gd name="T37" fmla="*/ 101 h 144"/>
              <a:gd name="T38" fmla="*/ 106 w 144"/>
              <a:gd name="T39" fmla="*/ 10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41" y="109"/>
                </a:moveTo>
                <a:cubicBezTo>
                  <a:pt x="38" y="109"/>
                  <a:pt x="35" y="106"/>
                  <a:pt x="35" y="103"/>
                </a:cubicBezTo>
                <a:cubicBezTo>
                  <a:pt x="37" y="79"/>
                  <a:pt x="37" y="79"/>
                  <a:pt x="37" y="79"/>
                </a:cubicBezTo>
                <a:cubicBezTo>
                  <a:pt x="52" y="81"/>
                  <a:pt x="63" y="92"/>
                  <a:pt x="65" y="107"/>
                </a:cubicBezTo>
                <a:lnTo>
                  <a:pt x="41" y="109"/>
                </a:lnTo>
                <a:close/>
                <a:moveTo>
                  <a:pt x="78" y="105"/>
                </a:moveTo>
                <a:cubicBezTo>
                  <a:pt x="77" y="84"/>
                  <a:pt x="60" y="67"/>
                  <a:pt x="39" y="65"/>
                </a:cubicBezTo>
                <a:cubicBezTo>
                  <a:pt x="40" y="51"/>
                  <a:pt x="40" y="51"/>
                  <a:pt x="40" y="51"/>
                </a:cubicBezTo>
                <a:cubicBezTo>
                  <a:pt x="68" y="54"/>
                  <a:pt x="90" y="76"/>
                  <a:pt x="92" y="104"/>
                </a:cubicBezTo>
                <a:lnTo>
                  <a:pt x="78" y="105"/>
                </a:lnTo>
                <a:close/>
                <a:moveTo>
                  <a:pt x="106" y="103"/>
                </a:moveTo>
                <a:cubicBezTo>
                  <a:pt x="103" y="68"/>
                  <a:pt x="76" y="41"/>
                  <a:pt x="41" y="38"/>
                </a:cubicBezTo>
                <a:cubicBezTo>
                  <a:pt x="43" y="24"/>
                  <a:pt x="43" y="24"/>
                  <a:pt x="43" y="24"/>
                </a:cubicBezTo>
                <a:cubicBezTo>
                  <a:pt x="84" y="28"/>
                  <a:pt x="116" y="60"/>
                  <a:pt x="120" y="101"/>
                </a:cubicBezTo>
                <a:lnTo>
                  <a:pt x="106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7" name="Freeform 1106"/>
          <p:cNvSpPr>
            <a:spLocks noChangeAspect="1" noEditPoints="1"/>
          </p:cNvSpPr>
          <p:nvPr/>
        </p:nvSpPr>
        <p:spPr bwMode="auto">
          <a:xfrm>
            <a:off x="6765005" y="3182525"/>
            <a:ext cx="360000" cy="36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72 w 144"/>
              <a:gd name="T5" fmla="*/ 144 h 144"/>
              <a:gd name="T6" fmla="*/ 144 w 144"/>
              <a:gd name="T7" fmla="*/ 72 h 144"/>
              <a:gd name="T8" fmla="*/ 72 w 144"/>
              <a:gd name="T9" fmla="*/ 0 h 144"/>
              <a:gd name="T10" fmla="*/ 100 w 144"/>
              <a:gd name="T11" fmla="*/ 99 h 144"/>
              <a:gd name="T12" fmla="*/ 58 w 144"/>
              <a:gd name="T13" fmla="*/ 123 h 144"/>
              <a:gd name="T14" fmla="*/ 68 w 144"/>
              <a:gd name="T15" fmla="*/ 104 h 144"/>
              <a:gd name="T16" fmla="*/ 20 w 144"/>
              <a:gd name="T17" fmla="*/ 69 h 144"/>
              <a:gd name="T18" fmla="*/ 72 w 144"/>
              <a:gd name="T19" fmla="*/ 35 h 144"/>
              <a:gd name="T20" fmla="*/ 125 w 144"/>
              <a:gd name="T21" fmla="*/ 69 h 144"/>
              <a:gd name="T22" fmla="*/ 100 w 144"/>
              <a:gd name="T23" fmla="*/ 99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112"/>
                  <a:pt x="32" y="144"/>
                  <a:pt x="72" y="144"/>
                </a:cubicBezTo>
                <a:cubicBezTo>
                  <a:pt x="112" y="144"/>
                  <a:pt x="144" y="112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  <a:moveTo>
                  <a:pt x="100" y="99"/>
                </a:moveTo>
                <a:cubicBezTo>
                  <a:pt x="89" y="104"/>
                  <a:pt x="58" y="123"/>
                  <a:pt x="58" y="123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41" y="102"/>
                  <a:pt x="20" y="87"/>
                  <a:pt x="20" y="69"/>
                </a:cubicBezTo>
                <a:cubicBezTo>
                  <a:pt x="20" y="50"/>
                  <a:pt x="43" y="35"/>
                  <a:pt x="72" y="35"/>
                </a:cubicBezTo>
                <a:cubicBezTo>
                  <a:pt x="101" y="35"/>
                  <a:pt x="125" y="50"/>
                  <a:pt x="125" y="69"/>
                </a:cubicBezTo>
                <a:cubicBezTo>
                  <a:pt x="125" y="82"/>
                  <a:pt x="109" y="93"/>
                  <a:pt x="100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8" name="Freeform 1107"/>
          <p:cNvSpPr>
            <a:spLocks noChangeAspect="1"/>
          </p:cNvSpPr>
          <p:nvPr/>
        </p:nvSpPr>
        <p:spPr bwMode="auto">
          <a:xfrm>
            <a:off x="8457129" y="3182525"/>
            <a:ext cx="360000" cy="360000"/>
          </a:xfrm>
          <a:custGeom>
            <a:avLst/>
            <a:gdLst>
              <a:gd name="T0" fmla="*/ 72 w 144"/>
              <a:gd name="T1" fmla="*/ 0 h 144"/>
              <a:gd name="T2" fmla="*/ 0 w 144"/>
              <a:gd name="T3" fmla="*/ 72 h 144"/>
              <a:gd name="T4" fmla="*/ 6 w 144"/>
              <a:gd name="T5" fmla="*/ 101 h 144"/>
              <a:gd name="T6" fmla="*/ 45 w 144"/>
              <a:gd name="T7" fmla="*/ 40 h 144"/>
              <a:gd name="T8" fmla="*/ 63 w 144"/>
              <a:gd name="T9" fmla="*/ 52 h 144"/>
              <a:gd name="T10" fmla="*/ 56 w 144"/>
              <a:gd name="T11" fmla="*/ 57 h 144"/>
              <a:gd name="T12" fmla="*/ 28 w 144"/>
              <a:gd name="T13" fmla="*/ 102 h 144"/>
              <a:gd name="T14" fmla="*/ 26 w 144"/>
              <a:gd name="T15" fmla="*/ 112 h 144"/>
              <a:gd name="T16" fmla="*/ 31 w 144"/>
              <a:gd name="T17" fmla="*/ 119 h 144"/>
              <a:gd name="T18" fmla="*/ 40 w 144"/>
              <a:gd name="T19" fmla="*/ 120 h 144"/>
              <a:gd name="T20" fmla="*/ 47 w 144"/>
              <a:gd name="T21" fmla="*/ 115 h 144"/>
              <a:gd name="T22" fmla="*/ 65 w 144"/>
              <a:gd name="T23" fmla="*/ 86 h 144"/>
              <a:gd name="T24" fmla="*/ 64 w 144"/>
              <a:gd name="T25" fmla="*/ 81 h 144"/>
              <a:gd name="T26" fmla="*/ 59 w 144"/>
              <a:gd name="T27" fmla="*/ 82 h 144"/>
              <a:gd name="T28" fmla="*/ 41 w 144"/>
              <a:gd name="T29" fmla="*/ 111 h 144"/>
              <a:gd name="T30" fmla="*/ 38 w 144"/>
              <a:gd name="T31" fmla="*/ 114 h 144"/>
              <a:gd name="T32" fmla="*/ 35 w 144"/>
              <a:gd name="T33" fmla="*/ 113 h 144"/>
              <a:gd name="T34" fmla="*/ 33 w 144"/>
              <a:gd name="T35" fmla="*/ 110 h 144"/>
              <a:gd name="T36" fmla="*/ 34 w 144"/>
              <a:gd name="T37" fmla="*/ 106 h 144"/>
              <a:gd name="T38" fmla="*/ 62 w 144"/>
              <a:gd name="T39" fmla="*/ 61 h 144"/>
              <a:gd name="T40" fmla="*/ 71 w 144"/>
              <a:gd name="T41" fmla="*/ 57 h 144"/>
              <a:gd name="T42" fmla="*/ 113 w 144"/>
              <a:gd name="T43" fmla="*/ 83 h 144"/>
              <a:gd name="T44" fmla="*/ 75 w 144"/>
              <a:gd name="T45" fmla="*/ 144 h 144"/>
              <a:gd name="T46" fmla="*/ 144 w 144"/>
              <a:gd name="T47" fmla="*/ 72 h 144"/>
              <a:gd name="T48" fmla="*/ 72 w 144"/>
              <a:gd name="T49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44" h="144">
                <a:moveTo>
                  <a:pt x="72" y="0"/>
                </a:moveTo>
                <a:cubicBezTo>
                  <a:pt x="32" y="0"/>
                  <a:pt x="0" y="32"/>
                  <a:pt x="0" y="72"/>
                </a:cubicBezTo>
                <a:cubicBezTo>
                  <a:pt x="0" y="82"/>
                  <a:pt x="2" y="92"/>
                  <a:pt x="6" y="101"/>
                </a:cubicBezTo>
                <a:cubicBezTo>
                  <a:pt x="45" y="40"/>
                  <a:pt x="45" y="40"/>
                  <a:pt x="45" y="40"/>
                </a:cubicBezTo>
                <a:cubicBezTo>
                  <a:pt x="63" y="52"/>
                  <a:pt x="63" y="52"/>
                  <a:pt x="63" y="52"/>
                </a:cubicBezTo>
                <a:cubicBezTo>
                  <a:pt x="60" y="53"/>
                  <a:pt x="58" y="55"/>
                  <a:pt x="56" y="57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6" y="105"/>
                  <a:pt x="25" y="109"/>
                  <a:pt x="26" y="112"/>
                </a:cubicBezTo>
                <a:cubicBezTo>
                  <a:pt x="27" y="114"/>
                  <a:pt x="29" y="117"/>
                  <a:pt x="31" y="119"/>
                </a:cubicBezTo>
                <a:cubicBezTo>
                  <a:pt x="34" y="120"/>
                  <a:pt x="37" y="121"/>
                  <a:pt x="40" y="120"/>
                </a:cubicBezTo>
                <a:cubicBezTo>
                  <a:pt x="43" y="120"/>
                  <a:pt x="45" y="118"/>
                  <a:pt x="47" y="115"/>
                </a:cubicBezTo>
                <a:cubicBezTo>
                  <a:pt x="65" y="86"/>
                  <a:pt x="65" y="86"/>
                  <a:pt x="65" y="86"/>
                </a:cubicBezTo>
                <a:cubicBezTo>
                  <a:pt x="66" y="84"/>
                  <a:pt x="66" y="82"/>
                  <a:pt x="64" y="81"/>
                </a:cubicBezTo>
                <a:cubicBezTo>
                  <a:pt x="63" y="80"/>
                  <a:pt x="60" y="81"/>
                  <a:pt x="59" y="82"/>
                </a:cubicBezTo>
                <a:cubicBezTo>
                  <a:pt x="41" y="111"/>
                  <a:pt x="41" y="111"/>
                  <a:pt x="41" y="111"/>
                </a:cubicBezTo>
                <a:cubicBezTo>
                  <a:pt x="41" y="113"/>
                  <a:pt x="39" y="113"/>
                  <a:pt x="38" y="114"/>
                </a:cubicBezTo>
                <a:cubicBezTo>
                  <a:pt x="37" y="114"/>
                  <a:pt x="36" y="114"/>
                  <a:pt x="35" y="113"/>
                </a:cubicBezTo>
                <a:cubicBezTo>
                  <a:pt x="34" y="112"/>
                  <a:pt x="33" y="111"/>
                  <a:pt x="33" y="110"/>
                </a:cubicBezTo>
                <a:cubicBezTo>
                  <a:pt x="32" y="109"/>
                  <a:pt x="33" y="108"/>
                  <a:pt x="34" y="106"/>
                </a:cubicBezTo>
                <a:cubicBezTo>
                  <a:pt x="62" y="61"/>
                  <a:pt x="62" y="61"/>
                  <a:pt x="62" y="61"/>
                </a:cubicBezTo>
                <a:cubicBezTo>
                  <a:pt x="64" y="58"/>
                  <a:pt x="68" y="56"/>
                  <a:pt x="71" y="57"/>
                </a:cubicBezTo>
                <a:cubicBezTo>
                  <a:pt x="113" y="83"/>
                  <a:pt x="113" y="83"/>
                  <a:pt x="113" y="83"/>
                </a:cubicBezTo>
                <a:cubicBezTo>
                  <a:pt x="75" y="144"/>
                  <a:pt x="75" y="144"/>
                  <a:pt x="75" y="144"/>
                </a:cubicBezTo>
                <a:cubicBezTo>
                  <a:pt x="113" y="143"/>
                  <a:pt x="144" y="111"/>
                  <a:pt x="144" y="72"/>
                </a:cubicBezTo>
                <a:cubicBezTo>
                  <a:pt x="144" y="32"/>
                  <a:pt x="112" y="0"/>
                  <a:pt x="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0" name="文本框 19"/>
          <p:cNvSpPr txBox="1"/>
          <p:nvPr/>
        </p:nvSpPr>
        <p:spPr>
          <a:xfrm>
            <a:off x="6100445" y="2193925"/>
            <a:ext cx="99314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>
                <a:solidFill>
                  <a:srgbClr val="1F487C"/>
                </a:solidFill>
              </a:rPr>
              <a:t>劣 势</a:t>
            </a:r>
            <a:endParaRPr lang="zh-CN" altLang="en-US" sz="2800" dirty="0">
              <a:solidFill>
                <a:srgbClr val="1F487C"/>
              </a:solidFill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梯形 24"/>
          <p:cNvSpPr/>
          <p:nvPr/>
        </p:nvSpPr>
        <p:spPr>
          <a:xfrm>
            <a:off x="668020" y="241401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>
            <a:off x="605154" y="463025"/>
            <a:ext cx="73009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梯形 26"/>
          <p:cNvSpPr/>
          <p:nvPr/>
        </p:nvSpPr>
        <p:spPr>
          <a:xfrm flipV="1">
            <a:off x="788035" y="25786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4"/>
          <p:cNvSpPr txBox="1"/>
          <p:nvPr/>
        </p:nvSpPr>
        <p:spPr>
          <a:xfrm>
            <a:off x="708214" y="241550"/>
            <a:ext cx="1735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1.2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2443320" y="609181"/>
            <a:ext cx="406777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</a:rPr>
              <a:t>1.2.1</a:t>
            </a: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掌握网络营销基本职能</a:t>
            </a:r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46031" y="1398920"/>
            <a:ext cx="5707087" cy="4480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1.网站推广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2.网络品牌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3.信息发布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4.在线调研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5.顾客关系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6.顾客服务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7.销售渠道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8.销售促进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7810" y="862330"/>
            <a:ext cx="8846820" cy="56248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r="17134"/>
          <a:stretch>
            <a:fillRect/>
          </a:stretch>
        </p:blipFill>
        <p:spPr>
          <a:xfrm>
            <a:off x="1527810" y="1145540"/>
            <a:ext cx="4458335" cy="23653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635500" y="210185"/>
            <a:ext cx="263144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欧莱雅男士护肤品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梯形 24"/>
          <p:cNvSpPr/>
          <p:nvPr/>
        </p:nvSpPr>
        <p:spPr>
          <a:xfrm>
            <a:off x="553720" y="274421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>
            <a:off x="553719" y="462390"/>
            <a:ext cx="73009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梯形 26"/>
          <p:cNvSpPr/>
          <p:nvPr/>
        </p:nvSpPr>
        <p:spPr>
          <a:xfrm flipV="1">
            <a:off x="673735" y="267388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4"/>
          <p:cNvSpPr txBox="1"/>
          <p:nvPr/>
        </p:nvSpPr>
        <p:spPr>
          <a:xfrm>
            <a:off x="656779" y="281555"/>
            <a:ext cx="1735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1.2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2548095" y="609181"/>
            <a:ext cx="3144444" cy="49243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</a:rPr>
              <a:t>1.2.2</a:t>
            </a: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网络营销的方法</a:t>
            </a:r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18452" y="1695571"/>
            <a:ext cx="2480310" cy="5852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1.搜索引擎营销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2.电子邮件营销 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3.即时通讯营销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4.口碑营销 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5.BBS营销 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6.微营销 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7.事件营销 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8.直复营销 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endParaRPr lang="en-US" altLang="zh-CN" b="1" dirty="0"/>
          </a:p>
          <a:p>
            <a:endParaRPr lang="en-US" altLang="zh-CN" b="1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梯形 24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>
            <a:off x="-1" y="463025"/>
            <a:ext cx="73009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梯形 26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4"/>
          <p:cNvSpPr txBox="1"/>
          <p:nvPr/>
        </p:nvSpPr>
        <p:spPr>
          <a:xfrm>
            <a:off x="309434" y="282825"/>
            <a:ext cx="1735583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1.3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2044540" y="612356"/>
            <a:ext cx="3765550" cy="4864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</a:rPr>
              <a:t>1.3.1</a:t>
            </a: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网络营销的宏观环境</a:t>
            </a:r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037554" y="1644136"/>
            <a:ext cx="2786380" cy="44805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1.政治法律环境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2.经济环境 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3.人文与社会环境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4.科技与教育水平 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5.自然环境 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6.人口 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endParaRPr lang="en-US" altLang="zh-CN" b="1" dirty="0" smtClean="0"/>
          </a:p>
          <a:p>
            <a:endParaRPr lang="en-US" altLang="zh-CN" b="1" dirty="0"/>
          </a:p>
          <a:p>
            <a:endParaRPr lang="en-US" altLang="zh-CN" b="1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60222" y="274570"/>
            <a:ext cx="1735583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1.3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/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765550" cy="4864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1.3.1</a:t>
            </a: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网络营销的宏观环境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六边形 16"/>
          <p:cNvSpPr/>
          <p:nvPr/>
        </p:nvSpPr>
        <p:spPr>
          <a:xfrm>
            <a:off x="5468057" y="5906030"/>
            <a:ext cx="913704" cy="105023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95250" tIns="95250" rIns="95250" bIns="95250" numCol="1" spcCol="1270" anchor="ctr" anchorCtr="0">
            <a:noAutofit/>
          </a:bodyPr>
          <a:lstStyle/>
          <a:p>
            <a:pPr lvl="0" algn="ctr" defTabSz="1111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500" kern="1200" dirty="0"/>
          </a:p>
        </p:txBody>
      </p:sp>
      <p:sp>
        <p:nvSpPr>
          <p:cNvPr id="30" name="六边形 29"/>
          <p:cNvSpPr/>
          <p:nvPr/>
        </p:nvSpPr>
        <p:spPr>
          <a:xfrm rot="5400000">
            <a:off x="6247517" y="2232783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六边形 27"/>
          <p:cNvSpPr/>
          <p:nvPr/>
        </p:nvSpPr>
        <p:spPr>
          <a:xfrm rot="5400000">
            <a:off x="4911661" y="2232783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4" name="六边形 23"/>
          <p:cNvSpPr/>
          <p:nvPr/>
        </p:nvSpPr>
        <p:spPr>
          <a:xfrm rot="5400000">
            <a:off x="6826358" y="3351490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六边形 21"/>
          <p:cNvSpPr/>
          <p:nvPr/>
        </p:nvSpPr>
        <p:spPr>
          <a:xfrm rot="5400000">
            <a:off x="6247517" y="4455682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0" name="六边形 19"/>
          <p:cNvSpPr/>
          <p:nvPr/>
        </p:nvSpPr>
        <p:spPr>
          <a:xfrm rot="5400000">
            <a:off x="4882633" y="4426654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六边形 14"/>
          <p:cNvSpPr/>
          <p:nvPr/>
        </p:nvSpPr>
        <p:spPr>
          <a:xfrm>
            <a:off x="5280000" y="4397105"/>
            <a:ext cx="666394" cy="76597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16" name="六边形 15"/>
          <p:cNvSpPr/>
          <p:nvPr/>
        </p:nvSpPr>
        <p:spPr>
          <a:xfrm rot="5400000">
            <a:off x="4277578" y="3346333"/>
            <a:ext cx="1112792" cy="968126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F487C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六边形 18"/>
          <p:cNvSpPr/>
          <p:nvPr/>
        </p:nvSpPr>
        <p:spPr>
          <a:xfrm>
            <a:off x="6901665" y="5906030"/>
            <a:ext cx="913704" cy="105023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600" kern="1200"/>
          </a:p>
        </p:txBody>
      </p:sp>
      <p:sp>
        <p:nvSpPr>
          <p:cNvPr id="32" name="六边形 31"/>
          <p:cNvSpPr/>
          <p:nvPr/>
        </p:nvSpPr>
        <p:spPr>
          <a:xfrm rot="5400000">
            <a:off x="5373103" y="3164210"/>
            <a:ext cx="1525763" cy="1327414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4" name="Freeform 902"/>
          <p:cNvSpPr>
            <a:spLocks noEditPoints="1"/>
          </p:cNvSpPr>
          <p:nvPr/>
        </p:nvSpPr>
        <p:spPr bwMode="auto">
          <a:xfrm>
            <a:off x="5801815" y="3569533"/>
            <a:ext cx="668338" cy="517525"/>
          </a:xfrm>
          <a:custGeom>
            <a:avLst/>
            <a:gdLst>
              <a:gd name="T0" fmla="*/ 51 w 178"/>
              <a:gd name="T1" fmla="*/ 100 h 138"/>
              <a:gd name="T2" fmla="*/ 63 w 178"/>
              <a:gd name="T3" fmla="*/ 112 h 138"/>
              <a:gd name="T4" fmla="*/ 89 w 178"/>
              <a:gd name="T5" fmla="*/ 101 h 138"/>
              <a:gd name="T6" fmla="*/ 115 w 178"/>
              <a:gd name="T7" fmla="*/ 112 h 138"/>
              <a:gd name="T8" fmla="*/ 127 w 178"/>
              <a:gd name="T9" fmla="*/ 100 h 138"/>
              <a:gd name="T10" fmla="*/ 89 w 178"/>
              <a:gd name="T11" fmla="*/ 84 h 138"/>
              <a:gd name="T12" fmla="*/ 51 w 178"/>
              <a:gd name="T13" fmla="*/ 100 h 138"/>
              <a:gd name="T14" fmla="*/ 89 w 178"/>
              <a:gd name="T15" fmla="*/ 120 h 138"/>
              <a:gd name="T16" fmla="*/ 76 w 178"/>
              <a:gd name="T17" fmla="*/ 125 h 138"/>
              <a:gd name="T18" fmla="*/ 89 w 178"/>
              <a:gd name="T19" fmla="*/ 138 h 138"/>
              <a:gd name="T20" fmla="*/ 102 w 178"/>
              <a:gd name="T21" fmla="*/ 125 h 138"/>
              <a:gd name="T22" fmla="*/ 89 w 178"/>
              <a:gd name="T23" fmla="*/ 120 h 138"/>
              <a:gd name="T24" fmla="*/ 177 w 178"/>
              <a:gd name="T25" fmla="*/ 49 h 138"/>
              <a:gd name="T26" fmla="*/ 1 w 178"/>
              <a:gd name="T27" fmla="*/ 49 h 138"/>
              <a:gd name="T28" fmla="*/ 0 w 178"/>
              <a:gd name="T29" fmla="*/ 49 h 138"/>
              <a:gd name="T30" fmla="*/ 13 w 178"/>
              <a:gd name="T31" fmla="*/ 62 h 138"/>
              <a:gd name="T32" fmla="*/ 89 w 178"/>
              <a:gd name="T33" fmla="*/ 29 h 138"/>
              <a:gd name="T34" fmla="*/ 165 w 178"/>
              <a:gd name="T35" fmla="*/ 62 h 138"/>
              <a:gd name="T36" fmla="*/ 178 w 178"/>
              <a:gd name="T37" fmla="*/ 49 h 138"/>
              <a:gd name="T38" fmla="*/ 177 w 178"/>
              <a:gd name="T39" fmla="*/ 49 h 138"/>
              <a:gd name="T40" fmla="*/ 89 w 178"/>
              <a:gd name="T41" fmla="*/ 48 h 138"/>
              <a:gd name="T42" fmla="*/ 26 w 178"/>
              <a:gd name="T43" fmla="*/ 74 h 138"/>
              <a:gd name="T44" fmla="*/ 26 w 178"/>
              <a:gd name="T45" fmla="*/ 75 h 138"/>
              <a:gd name="T46" fmla="*/ 38 w 178"/>
              <a:gd name="T47" fmla="*/ 87 h 138"/>
              <a:gd name="T48" fmla="*/ 89 w 178"/>
              <a:gd name="T49" fmla="*/ 66 h 138"/>
              <a:gd name="T50" fmla="*/ 140 w 178"/>
              <a:gd name="T51" fmla="*/ 87 h 138"/>
              <a:gd name="T52" fmla="*/ 152 w 178"/>
              <a:gd name="T53" fmla="*/ 75 h 138"/>
              <a:gd name="T54" fmla="*/ 152 w 178"/>
              <a:gd name="T55" fmla="*/ 74 h 138"/>
              <a:gd name="T56" fmla="*/ 89 w 178"/>
              <a:gd name="T57" fmla="*/ 4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78" h="138">
                <a:moveTo>
                  <a:pt x="51" y="100"/>
                </a:moveTo>
                <a:cubicBezTo>
                  <a:pt x="63" y="112"/>
                  <a:pt x="63" y="112"/>
                  <a:pt x="63" y="112"/>
                </a:cubicBezTo>
                <a:cubicBezTo>
                  <a:pt x="70" y="106"/>
                  <a:pt x="79" y="101"/>
                  <a:pt x="89" y="101"/>
                </a:cubicBezTo>
                <a:cubicBezTo>
                  <a:pt x="99" y="101"/>
                  <a:pt x="108" y="106"/>
                  <a:pt x="115" y="112"/>
                </a:cubicBezTo>
                <a:cubicBezTo>
                  <a:pt x="127" y="100"/>
                  <a:pt x="127" y="100"/>
                  <a:pt x="127" y="100"/>
                </a:cubicBezTo>
                <a:cubicBezTo>
                  <a:pt x="117" y="90"/>
                  <a:pt x="104" y="84"/>
                  <a:pt x="89" y="84"/>
                </a:cubicBezTo>
                <a:cubicBezTo>
                  <a:pt x="74" y="84"/>
                  <a:pt x="61" y="90"/>
                  <a:pt x="51" y="100"/>
                </a:cubicBezTo>
                <a:close/>
                <a:moveTo>
                  <a:pt x="89" y="120"/>
                </a:moveTo>
                <a:cubicBezTo>
                  <a:pt x="84" y="120"/>
                  <a:pt x="79" y="122"/>
                  <a:pt x="76" y="125"/>
                </a:cubicBezTo>
                <a:cubicBezTo>
                  <a:pt x="89" y="138"/>
                  <a:pt x="89" y="138"/>
                  <a:pt x="89" y="138"/>
                </a:cubicBezTo>
                <a:cubicBezTo>
                  <a:pt x="102" y="125"/>
                  <a:pt x="102" y="125"/>
                  <a:pt x="102" y="125"/>
                </a:cubicBezTo>
                <a:cubicBezTo>
                  <a:pt x="99" y="122"/>
                  <a:pt x="94" y="120"/>
                  <a:pt x="89" y="120"/>
                </a:cubicBezTo>
                <a:close/>
                <a:moveTo>
                  <a:pt x="177" y="49"/>
                </a:moveTo>
                <a:cubicBezTo>
                  <a:pt x="128" y="0"/>
                  <a:pt x="50" y="0"/>
                  <a:pt x="1" y="49"/>
                </a:cubicBezTo>
                <a:cubicBezTo>
                  <a:pt x="1" y="49"/>
                  <a:pt x="1" y="49"/>
                  <a:pt x="0" y="49"/>
                </a:cubicBezTo>
                <a:cubicBezTo>
                  <a:pt x="13" y="62"/>
                  <a:pt x="13" y="62"/>
                  <a:pt x="13" y="62"/>
                </a:cubicBezTo>
                <a:cubicBezTo>
                  <a:pt x="32" y="42"/>
                  <a:pt x="59" y="29"/>
                  <a:pt x="89" y="29"/>
                </a:cubicBezTo>
                <a:cubicBezTo>
                  <a:pt x="119" y="29"/>
                  <a:pt x="146" y="42"/>
                  <a:pt x="165" y="62"/>
                </a:cubicBezTo>
                <a:cubicBezTo>
                  <a:pt x="178" y="49"/>
                  <a:pt x="178" y="49"/>
                  <a:pt x="178" y="49"/>
                </a:cubicBezTo>
                <a:cubicBezTo>
                  <a:pt x="177" y="49"/>
                  <a:pt x="177" y="49"/>
                  <a:pt x="177" y="49"/>
                </a:cubicBezTo>
                <a:close/>
                <a:moveTo>
                  <a:pt x="89" y="48"/>
                </a:moveTo>
                <a:cubicBezTo>
                  <a:pt x="65" y="48"/>
                  <a:pt x="43" y="57"/>
                  <a:pt x="26" y="74"/>
                </a:cubicBezTo>
                <a:cubicBezTo>
                  <a:pt x="26" y="74"/>
                  <a:pt x="26" y="74"/>
                  <a:pt x="26" y="75"/>
                </a:cubicBezTo>
                <a:cubicBezTo>
                  <a:pt x="38" y="87"/>
                  <a:pt x="38" y="87"/>
                  <a:pt x="38" y="87"/>
                </a:cubicBezTo>
                <a:cubicBezTo>
                  <a:pt x="51" y="74"/>
                  <a:pt x="69" y="66"/>
                  <a:pt x="89" y="66"/>
                </a:cubicBezTo>
                <a:cubicBezTo>
                  <a:pt x="109" y="66"/>
                  <a:pt x="127" y="74"/>
                  <a:pt x="140" y="87"/>
                </a:cubicBezTo>
                <a:cubicBezTo>
                  <a:pt x="152" y="75"/>
                  <a:pt x="152" y="75"/>
                  <a:pt x="152" y="75"/>
                </a:cubicBezTo>
                <a:cubicBezTo>
                  <a:pt x="152" y="74"/>
                  <a:pt x="152" y="74"/>
                  <a:pt x="152" y="74"/>
                </a:cubicBezTo>
                <a:cubicBezTo>
                  <a:pt x="135" y="57"/>
                  <a:pt x="113" y="48"/>
                  <a:pt x="89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5" name="Freeform 97"/>
          <p:cNvSpPr>
            <a:spLocks noEditPoints="1"/>
          </p:cNvSpPr>
          <p:nvPr/>
        </p:nvSpPr>
        <p:spPr bwMode="auto">
          <a:xfrm>
            <a:off x="4691105" y="3662817"/>
            <a:ext cx="330200" cy="330200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61 w 88"/>
              <a:gd name="T11" fmla="*/ 52 h 88"/>
              <a:gd name="T12" fmla="*/ 52 w 88"/>
              <a:gd name="T13" fmla="*/ 52 h 88"/>
              <a:gd name="T14" fmla="*/ 52 w 88"/>
              <a:gd name="T15" fmla="*/ 61 h 88"/>
              <a:gd name="T16" fmla="*/ 44 w 88"/>
              <a:gd name="T17" fmla="*/ 69 h 88"/>
              <a:gd name="T18" fmla="*/ 36 w 88"/>
              <a:gd name="T19" fmla="*/ 61 h 88"/>
              <a:gd name="T20" fmla="*/ 36 w 88"/>
              <a:gd name="T21" fmla="*/ 52 h 88"/>
              <a:gd name="T22" fmla="*/ 28 w 88"/>
              <a:gd name="T23" fmla="*/ 52 h 88"/>
              <a:gd name="T24" fmla="*/ 20 w 88"/>
              <a:gd name="T25" fmla="*/ 44 h 88"/>
              <a:gd name="T26" fmla="*/ 28 w 88"/>
              <a:gd name="T27" fmla="*/ 36 h 88"/>
              <a:gd name="T28" fmla="*/ 36 w 88"/>
              <a:gd name="T29" fmla="*/ 36 h 88"/>
              <a:gd name="T30" fmla="*/ 36 w 88"/>
              <a:gd name="T31" fmla="*/ 28 h 88"/>
              <a:gd name="T32" fmla="*/ 44 w 88"/>
              <a:gd name="T33" fmla="*/ 20 h 88"/>
              <a:gd name="T34" fmla="*/ 52 w 88"/>
              <a:gd name="T35" fmla="*/ 28 h 88"/>
              <a:gd name="T36" fmla="*/ 52 w 88"/>
              <a:gd name="T37" fmla="*/ 36 h 88"/>
              <a:gd name="T38" fmla="*/ 61 w 88"/>
              <a:gd name="T39" fmla="*/ 36 h 88"/>
              <a:gd name="T40" fmla="*/ 69 w 88"/>
              <a:gd name="T41" fmla="*/ 44 h 88"/>
              <a:gd name="T42" fmla="*/ 61 w 88"/>
              <a:gd name="T43" fmla="*/ 52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9"/>
                  <a:pt x="20" y="88"/>
                  <a:pt x="44" y="88"/>
                </a:cubicBezTo>
                <a:cubicBezTo>
                  <a:pt x="69" y="88"/>
                  <a:pt x="88" y="69"/>
                  <a:pt x="88" y="44"/>
                </a:cubicBezTo>
                <a:cubicBezTo>
                  <a:pt x="88" y="20"/>
                  <a:pt x="69" y="0"/>
                  <a:pt x="44" y="0"/>
                </a:cubicBezTo>
                <a:close/>
                <a:moveTo>
                  <a:pt x="61" y="52"/>
                </a:moveTo>
                <a:cubicBezTo>
                  <a:pt x="52" y="52"/>
                  <a:pt x="52" y="52"/>
                  <a:pt x="52" y="52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5"/>
                  <a:pt x="49" y="69"/>
                  <a:pt x="44" y="69"/>
                </a:cubicBezTo>
                <a:cubicBezTo>
                  <a:pt x="40" y="69"/>
                  <a:pt x="36" y="65"/>
                  <a:pt x="36" y="61"/>
                </a:cubicBezTo>
                <a:cubicBezTo>
                  <a:pt x="36" y="52"/>
                  <a:pt x="36" y="52"/>
                  <a:pt x="36" y="52"/>
                </a:cubicBezTo>
                <a:cubicBezTo>
                  <a:pt x="28" y="52"/>
                  <a:pt x="28" y="52"/>
                  <a:pt x="28" y="52"/>
                </a:cubicBezTo>
                <a:cubicBezTo>
                  <a:pt x="23" y="52"/>
                  <a:pt x="20" y="49"/>
                  <a:pt x="20" y="44"/>
                </a:cubicBezTo>
                <a:cubicBezTo>
                  <a:pt x="20" y="40"/>
                  <a:pt x="23" y="36"/>
                  <a:pt x="28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23"/>
                  <a:pt x="40" y="20"/>
                  <a:pt x="44" y="20"/>
                </a:cubicBezTo>
                <a:cubicBezTo>
                  <a:pt x="49" y="20"/>
                  <a:pt x="52" y="23"/>
                  <a:pt x="52" y="28"/>
                </a:cubicBezTo>
                <a:cubicBezTo>
                  <a:pt x="52" y="36"/>
                  <a:pt x="52" y="36"/>
                  <a:pt x="52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5" y="36"/>
                  <a:pt x="69" y="40"/>
                  <a:pt x="69" y="44"/>
                </a:cubicBezTo>
                <a:cubicBezTo>
                  <a:pt x="69" y="49"/>
                  <a:pt x="65" y="52"/>
                  <a:pt x="6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6" name="Freeform 98"/>
          <p:cNvSpPr>
            <a:spLocks noEditPoints="1"/>
          </p:cNvSpPr>
          <p:nvPr/>
        </p:nvSpPr>
        <p:spPr bwMode="auto">
          <a:xfrm>
            <a:off x="6617129" y="4779357"/>
            <a:ext cx="365125" cy="363538"/>
          </a:xfrm>
          <a:custGeom>
            <a:avLst/>
            <a:gdLst>
              <a:gd name="T0" fmla="*/ 17 w 97"/>
              <a:gd name="T1" fmla="*/ 17 h 97"/>
              <a:gd name="T2" fmla="*/ 17 w 97"/>
              <a:gd name="T3" fmla="*/ 79 h 97"/>
              <a:gd name="T4" fmla="*/ 80 w 97"/>
              <a:gd name="T5" fmla="*/ 79 h 97"/>
              <a:gd name="T6" fmla="*/ 80 w 97"/>
              <a:gd name="T7" fmla="*/ 17 h 97"/>
              <a:gd name="T8" fmla="*/ 17 w 97"/>
              <a:gd name="T9" fmla="*/ 17 h 97"/>
              <a:gd name="T10" fmla="*/ 66 w 97"/>
              <a:gd name="T11" fmla="*/ 42 h 97"/>
              <a:gd name="T12" fmla="*/ 60 w 97"/>
              <a:gd name="T13" fmla="*/ 48 h 97"/>
              <a:gd name="T14" fmla="*/ 66 w 97"/>
              <a:gd name="T15" fmla="*/ 54 h 97"/>
              <a:gd name="T16" fmla="*/ 66 w 97"/>
              <a:gd name="T17" fmla="*/ 66 h 97"/>
              <a:gd name="T18" fmla="*/ 55 w 97"/>
              <a:gd name="T19" fmla="*/ 66 h 97"/>
              <a:gd name="T20" fmla="*/ 49 w 97"/>
              <a:gd name="T21" fmla="*/ 59 h 97"/>
              <a:gd name="T22" fmla="*/ 42 w 97"/>
              <a:gd name="T23" fmla="*/ 66 h 97"/>
              <a:gd name="T24" fmla="*/ 31 w 97"/>
              <a:gd name="T25" fmla="*/ 66 h 97"/>
              <a:gd name="T26" fmla="*/ 31 w 97"/>
              <a:gd name="T27" fmla="*/ 54 h 97"/>
              <a:gd name="T28" fmla="*/ 37 w 97"/>
              <a:gd name="T29" fmla="*/ 48 h 97"/>
              <a:gd name="T30" fmla="*/ 31 w 97"/>
              <a:gd name="T31" fmla="*/ 42 h 97"/>
              <a:gd name="T32" fmla="*/ 31 w 97"/>
              <a:gd name="T33" fmla="*/ 31 h 97"/>
              <a:gd name="T34" fmla="*/ 42 w 97"/>
              <a:gd name="T35" fmla="*/ 31 h 97"/>
              <a:gd name="T36" fmla="*/ 49 w 97"/>
              <a:gd name="T37" fmla="*/ 37 h 97"/>
              <a:gd name="T38" fmla="*/ 55 w 97"/>
              <a:gd name="T39" fmla="*/ 31 h 97"/>
              <a:gd name="T40" fmla="*/ 66 w 97"/>
              <a:gd name="T41" fmla="*/ 31 h 97"/>
              <a:gd name="T42" fmla="*/ 66 w 97"/>
              <a:gd name="T43" fmla="*/ 42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7" h="97">
                <a:moveTo>
                  <a:pt x="17" y="17"/>
                </a:moveTo>
                <a:cubicBezTo>
                  <a:pt x="0" y="34"/>
                  <a:pt x="0" y="62"/>
                  <a:pt x="17" y="79"/>
                </a:cubicBezTo>
                <a:cubicBezTo>
                  <a:pt x="35" y="97"/>
                  <a:pt x="62" y="97"/>
                  <a:pt x="80" y="79"/>
                </a:cubicBezTo>
                <a:cubicBezTo>
                  <a:pt x="97" y="62"/>
                  <a:pt x="97" y="34"/>
                  <a:pt x="80" y="17"/>
                </a:cubicBezTo>
                <a:cubicBezTo>
                  <a:pt x="62" y="0"/>
                  <a:pt x="35" y="0"/>
                  <a:pt x="17" y="17"/>
                </a:cubicBezTo>
                <a:close/>
                <a:moveTo>
                  <a:pt x="66" y="42"/>
                </a:moveTo>
                <a:cubicBezTo>
                  <a:pt x="60" y="48"/>
                  <a:pt x="60" y="48"/>
                  <a:pt x="60" y="48"/>
                </a:cubicBezTo>
                <a:cubicBezTo>
                  <a:pt x="66" y="54"/>
                  <a:pt x="66" y="54"/>
                  <a:pt x="66" y="54"/>
                </a:cubicBezTo>
                <a:cubicBezTo>
                  <a:pt x="69" y="58"/>
                  <a:pt x="69" y="63"/>
                  <a:pt x="66" y="66"/>
                </a:cubicBezTo>
                <a:cubicBezTo>
                  <a:pt x="63" y="69"/>
                  <a:pt x="58" y="69"/>
                  <a:pt x="55" y="66"/>
                </a:cubicBezTo>
                <a:cubicBezTo>
                  <a:pt x="49" y="59"/>
                  <a:pt x="49" y="59"/>
                  <a:pt x="49" y="59"/>
                </a:cubicBezTo>
                <a:cubicBezTo>
                  <a:pt x="42" y="66"/>
                  <a:pt x="42" y="66"/>
                  <a:pt x="42" y="66"/>
                </a:cubicBezTo>
                <a:cubicBezTo>
                  <a:pt x="39" y="69"/>
                  <a:pt x="34" y="69"/>
                  <a:pt x="31" y="66"/>
                </a:cubicBezTo>
                <a:cubicBezTo>
                  <a:pt x="28" y="63"/>
                  <a:pt x="28" y="58"/>
                  <a:pt x="31" y="54"/>
                </a:cubicBezTo>
                <a:cubicBezTo>
                  <a:pt x="37" y="48"/>
                  <a:pt x="37" y="48"/>
                  <a:pt x="37" y="48"/>
                </a:cubicBezTo>
                <a:cubicBezTo>
                  <a:pt x="31" y="42"/>
                  <a:pt x="31" y="42"/>
                  <a:pt x="31" y="42"/>
                </a:cubicBezTo>
                <a:cubicBezTo>
                  <a:pt x="28" y="39"/>
                  <a:pt x="28" y="34"/>
                  <a:pt x="31" y="31"/>
                </a:cubicBezTo>
                <a:cubicBezTo>
                  <a:pt x="34" y="28"/>
                  <a:pt x="39" y="28"/>
                  <a:pt x="42" y="31"/>
                </a:cubicBezTo>
                <a:cubicBezTo>
                  <a:pt x="49" y="37"/>
                  <a:pt x="49" y="37"/>
                  <a:pt x="49" y="37"/>
                </a:cubicBezTo>
                <a:cubicBezTo>
                  <a:pt x="55" y="31"/>
                  <a:pt x="55" y="31"/>
                  <a:pt x="55" y="31"/>
                </a:cubicBezTo>
                <a:cubicBezTo>
                  <a:pt x="58" y="28"/>
                  <a:pt x="63" y="28"/>
                  <a:pt x="66" y="31"/>
                </a:cubicBezTo>
                <a:cubicBezTo>
                  <a:pt x="69" y="34"/>
                  <a:pt x="69" y="39"/>
                  <a:pt x="66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7" name="Freeform 100"/>
          <p:cNvSpPr>
            <a:spLocks noEditPoints="1"/>
          </p:cNvSpPr>
          <p:nvPr/>
        </p:nvSpPr>
        <p:spPr bwMode="auto">
          <a:xfrm>
            <a:off x="5238610" y="4741685"/>
            <a:ext cx="363538" cy="363538"/>
          </a:xfrm>
          <a:custGeom>
            <a:avLst/>
            <a:gdLst>
              <a:gd name="T0" fmla="*/ 80 w 97"/>
              <a:gd name="T1" fmla="*/ 17 h 97"/>
              <a:gd name="T2" fmla="*/ 17 w 97"/>
              <a:gd name="T3" fmla="*/ 17 h 97"/>
              <a:gd name="T4" fmla="*/ 17 w 97"/>
              <a:gd name="T5" fmla="*/ 79 h 97"/>
              <a:gd name="T6" fmla="*/ 80 w 97"/>
              <a:gd name="T7" fmla="*/ 79 h 97"/>
              <a:gd name="T8" fmla="*/ 80 w 97"/>
              <a:gd name="T9" fmla="*/ 17 h 97"/>
              <a:gd name="T10" fmla="*/ 79 w 97"/>
              <a:gd name="T11" fmla="*/ 43 h 97"/>
              <a:gd name="T12" fmla="*/ 50 w 97"/>
              <a:gd name="T13" fmla="*/ 72 h 97"/>
              <a:gd name="T14" fmla="*/ 50 w 97"/>
              <a:gd name="T15" fmla="*/ 72 h 97"/>
              <a:gd name="T16" fmla="*/ 44 w 97"/>
              <a:gd name="T17" fmla="*/ 75 h 97"/>
              <a:gd name="T18" fmla="*/ 38 w 97"/>
              <a:gd name="T19" fmla="*/ 72 h 97"/>
              <a:gd name="T20" fmla="*/ 38 w 97"/>
              <a:gd name="T21" fmla="*/ 72 h 97"/>
              <a:gd name="T22" fmla="*/ 21 w 97"/>
              <a:gd name="T23" fmla="*/ 55 h 97"/>
              <a:gd name="T24" fmla="*/ 21 w 97"/>
              <a:gd name="T25" fmla="*/ 44 h 97"/>
              <a:gd name="T26" fmla="*/ 32 w 97"/>
              <a:gd name="T27" fmla="*/ 44 h 97"/>
              <a:gd name="T28" fmla="*/ 44 w 97"/>
              <a:gd name="T29" fmla="*/ 55 h 97"/>
              <a:gd name="T30" fmla="*/ 68 w 97"/>
              <a:gd name="T31" fmla="*/ 32 h 97"/>
              <a:gd name="T32" fmla="*/ 79 w 97"/>
              <a:gd name="T33" fmla="*/ 32 h 97"/>
              <a:gd name="T34" fmla="*/ 79 w 97"/>
              <a:gd name="T35" fmla="*/ 43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7" h="97">
                <a:moveTo>
                  <a:pt x="80" y="17"/>
                </a:moveTo>
                <a:cubicBezTo>
                  <a:pt x="62" y="0"/>
                  <a:pt x="34" y="0"/>
                  <a:pt x="17" y="17"/>
                </a:cubicBezTo>
                <a:cubicBezTo>
                  <a:pt x="0" y="34"/>
                  <a:pt x="0" y="62"/>
                  <a:pt x="17" y="79"/>
                </a:cubicBezTo>
                <a:cubicBezTo>
                  <a:pt x="34" y="97"/>
                  <a:pt x="62" y="97"/>
                  <a:pt x="80" y="79"/>
                </a:cubicBezTo>
                <a:cubicBezTo>
                  <a:pt x="97" y="62"/>
                  <a:pt x="97" y="34"/>
                  <a:pt x="80" y="17"/>
                </a:cubicBezTo>
                <a:close/>
                <a:moveTo>
                  <a:pt x="79" y="43"/>
                </a:moveTo>
                <a:cubicBezTo>
                  <a:pt x="50" y="72"/>
                  <a:pt x="50" y="72"/>
                  <a:pt x="50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48" y="74"/>
                  <a:pt x="46" y="75"/>
                  <a:pt x="44" y="75"/>
                </a:cubicBezTo>
                <a:cubicBezTo>
                  <a:pt x="42" y="75"/>
                  <a:pt x="40" y="74"/>
                  <a:pt x="38" y="72"/>
                </a:cubicBezTo>
                <a:cubicBezTo>
                  <a:pt x="38" y="72"/>
                  <a:pt x="38" y="72"/>
                  <a:pt x="38" y="72"/>
                </a:cubicBezTo>
                <a:cubicBezTo>
                  <a:pt x="21" y="55"/>
                  <a:pt x="21" y="55"/>
                  <a:pt x="21" y="55"/>
                </a:cubicBezTo>
                <a:cubicBezTo>
                  <a:pt x="18" y="52"/>
                  <a:pt x="18" y="47"/>
                  <a:pt x="21" y="44"/>
                </a:cubicBezTo>
                <a:cubicBezTo>
                  <a:pt x="24" y="41"/>
                  <a:pt x="29" y="41"/>
                  <a:pt x="32" y="44"/>
                </a:cubicBezTo>
                <a:cubicBezTo>
                  <a:pt x="44" y="55"/>
                  <a:pt x="44" y="55"/>
                  <a:pt x="44" y="55"/>
                </a:cubicBezTo>
                <a:cubicBezTo>
                  <a:pt x="68" y="32"/>
                  <a:pt x="68" y="32"/>
                  <a:pt x="68" y="32"/>
                </a:cubicBezTo>
                <a:cubicBezTo>
                  <a:pt x="71" y="29"/>
                  <a:pt x="76" y="29"/>
                  <a:pt x="79" y="32"/>
                </a:cubicBezTo>
                <a:cubicBezTo>
                  <a:pt x="82" y="35"/>
                  <a:pt x="82" y="40"/>
                  <a:pt x="79" y="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8" name="Freeform 148"/>
          <p:cNvSpPr>
            <a:spLocks noEditPoints="1"/>
          </p:cNvSpPr>
          <p:nvPr/>
        </p:nvSpPr>
        <p:spPr bwMode="auto">
          <a:xfrm>
            <a:off x="6694487" y="2516771"/>
            <a:ext cx="365125" cy="363538"/>
          </a:xfrm>
          <a:custGeom>
            <a:avLst/>
            <a:gdLst>
              <a:gd name="T0" fmla="*/ 79 w 97"/>
              <a:gd name="T1" fmla="*/ 17 h 97"/>
              <a:gd name="T2" fmla="*/ 17 w 97"/>
              <a:gd name="T3" fmla="*/ 17 h 97"/>
              <a:gd name="T4" fmla="*/ 17 w 97"/>
              <a:gd name="T5" fmla="*/ 80 h 97"/>
              <a:gd name="T6" fmla="*/ 79 w 97"/>
              <a:gd name="T7" fmla="*/ 80 h 97"/>
              <a:gd name="T8" fmla="*/ 79 w 97"/>
              <a:gd name="T9" fmla="*/ 17 h 97"/>
              <a:gd name="T10" fmla="*/ 75 w 97"/>
              <a:gd name="T11" fmla="*/ 53 h 97"/>
              <a:gd name="T12" fmla="*/ 59 w 97"/>
              <a:gd name="T13" fmla="*/ 66 h 97"/>
              <a:gd name="T14" fmla="*/ 54 w 97"/>
              <a:gd name="T15" fmla="*/ 63 h 97"/>
              <a:gd name="T16" fmla="*/ 53 w 97"/>
              <a:gd name="T17" fmla="*/ 58 h 97"/>
              <a:gd name="T18" fmla="*/ 48 w 97"/>
              <a:gd name="T19" fmla="*/ 57 h 97"/>
              <a:gd name="T20" fmla="*/ 27 w 97"/>
              <a:gd name="T21" fmla="*/ 57 h 97"/>
              <a:gd name="T22" fmla="*/ 18 w 97"/>
              <a:gd name="T23" fmla="*/ 48 h 97"/>
              <a:gd name="T24" fmla="*/ 27 w 97"/>
              <a:gd name="T25" fmla="*/ 39 h 97"/>
              <a:gd name="T26" fmla="*/ 49 w 97"/>
              <a:gd name="T27" fmla="*/ 39 h 97"/>
              <a:gd name="T28" fmla="*/ 53 w 97"/>
              <a:gd name="T29" fmla="*/ 39 h 97"/>
              <a:gd name="T30" fmla="*/ 54 w 97"/>
              <a:gd name="T31" fmla="*/ 34 h 97"/>
              <a:gd name="T32" fmla="*/ 59 w 97"/>
              <a:gd name="T33" fmla="*/ 31 h 97"/>
              <a:gd name="T34" fmla="*/ 75 w 97"/>
              <a:gd name="T35" fmla="*/ 44 h 97"/>
              <a:gd name="T36" fmla="*/ 75 w 97"/>
              <a:gd name="T37" fmla="*/ 53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7" h="97">
                <a:moveTo>
                  <a:pt x="79" y="17"/>
                </a:moveTo>
                <a:cubicBezTo>
                  <a:pt x="62" y="0"/>
                  <a:pt x="34" y="0"/>
                  <a:pt x="17" y="17"/>
                </a:cubicBezTo>
                <a:cubicBezTo>
                  <a:pt x="0" y="34"/>
                  <a:pt x="0" y="62"/>
                  <a:pt x="17" y="80"/>
                </a:cubicBezTo>
                <a:cubicBezTo>
                  <a:pt x="34" y="97"/>
                  <a:pt x="62" y="97"/>
                  <a:pt x="79" y="80"/>
                </a:cubicBezTo>
                <a:cubicBezTo>
                  <a:pt x="97" y="62"/>
                  <a:pt x="97" y="34"/>
                  <a:pt x="79" y="17"/>
                </a:cubicBezTo>
                <a:close/>
                <a:moveTo>
                  <a:pt x="75" y="53"/>
                </a:moveTo>
                <a:cubicBezTo>
                  <a:pt x="59" y="66"/>
                  <a:pt x="59" y="66"/>
                  <a:pt x="59" y="66"/>
                </a:cubicBezTo>
                <a:cubicBezTo>
                  <a:pt x="56" y="68"/>
                  <a:pt x="54" y="67"/>
                  <a:pt x="54" y="63"/>
                </a:cubicBezTo>
                <a:cubicBezTo>
                  <a:pt x="54" y="63"/>
                  <a:pt x="54" y="59"/>
                  <a:pt x="53" y="58"/>
                </a:cubicBezTo>
                <a:cubicBezTo>
                  <a:pt x="52" y="57"/>
                  <a:pt x="48" y="57"/>
                  <a:pt x="48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2" y="57"/>
                  <a:pt x="18" y="53"/>
                  <a:pt x="18" y="48"/>
                </a:cubicBezTo>
                <a:cubicBezTo>
                  <a:pt x="18" y="43"/>
                  <a:pt x="22" y="39"/>
                  <a:pt x="27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52" y="40"/>
                  <a:pt x="53" y="39"/>
                </a:cubicBezTo>
                <a:cubicBezTo>
                  <a:pt x="54" y="38"/>
                  <a:pt x="54" y="34"/>
                  <a:pt x="54" y="34"/>
                </a:cubicBezTo>
                <a:cubicBezTo>
                  <a:pt x="54" y="30"/>
                  <a:pt x="56" y="29"/>
                  <a:pt x="59" y="31"/>
                </a:cubicBezTo>
                <a:cubicBezTo>
                  <a:pt x="75" y="44"/>
                  <a:pt x="75" y="44"/>
                  <a:pt x="75" y="44"/>
                </a:cubicBezTo>
                <a:cubicBezTo>
                  <a:pt x="79" y="46"/>
                  <a:pt x="79" y="50"/>
                  <a:pt x="75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9" name="Freeform 149"/>
          <p:cNvSpPr>
            <a:spLocks noEditPoints="1"/>
          </p:cNvSpPr>
          <p:nvPr/>
        </p:nvSpPr>
        <p:spPr bwMode="auto">
          <a:xfrm>
            <a:off x="7169824" y="3646148"/>
            <a:ext cx="360363" cy="363538"/>
          </a:xfrm>
          <a:custGeom>
            <a:avLst/>
            <a:gdLst>
              <a:gd name="T0" fmla="*/ 79 w 96"/>
              <a:gd name="T1" fmla="*/ 17 h 97"/>
              <a:gd name="T2" fmla="*/ 17 w 96"/>
              <a:gd name="T3" fmla="*/ 17 h 97"/>
              <a:gd name="T4" fmla="*/ 17 w 96"/>
              <a:gd name="T5" fmla="*/ 80 h 97"/>
              <a:gd name="T6" fmla="*/ 79 w 96"/>
              <a:gd name="T7" fmla="*/ 80 h 97"/>
              <a:gd name="T8" fmla="*/ 79 w 96"/>
              <a:gd name="T9" fmla="*/ 17 h 97"/>
              <a:gd name="T10" fmla="*/ 69 w 96"/>
              <a:gd name="T11" fmla="*/ 57 h 97"/>
              <a:gd name="T12" fmla="*/ 47 w 96"/>
              <a:gd name="T13" fmla="*/ 57 h 97"/>
              <a:gd name="T14" fmla="*/ 43 w 96"/>
              <a:gd name="T15" fmla="*/ 58 h 97"/>
              <a:gd name="T16" fmla="*/ 42 w 96"/>
              <a:gd name="T17" fmla="*/ 63 h 97"/>
              <a:gd name="T18" fmla="*/ 37 w 96"/>
              <a:gd name="T19" fmla="*/ 66 h 97"/>
              <a:gd name="T20" fmla="*/ 21 w 96"/>
              <a:gd name="T21" fmla="*/ 53 h 97"/>
              <a:gd name="T22" fmla="*/ 21 w 96"/>
              <a:gd name="T23" fmla="*/ 44 h 97"/>
              <a:gd name="T24" fmla="*/ 37 w 96"/>
              <a:gd name="T25" fmla="*/ 31 h 97"/>
              <a:gd name="T26" fmla="*/ 42 w 96"/>
              <a:gd name="T27" fmla="*/ 34 h 97"/>
              <a:gd name="T28" fmla="*/ 43 w 96"/>
              <a:gd name="T29" fmla="*/ 39 h 97"/>
              <a:gd name="T30" fmla="*/ 48 w 96"/>
              <a:gd name="T31" fmla="*/ 39 h 97"/>
              <a:gd name="T32" fmla="*/ 69 w 96"/>
              <a:gd name="T33" fmla="*/ 39 h 97"/>
              <a:gd name="T34" fmla="*/ 78 w 96"/>
              <a:gd name="T35" fmla="*/ 48 h 97"/>
              <a:gd name="T36" fmla="*/ 69 w 96"/>
              <a:gd name="T37" fmla="*/ 5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6" h="97">
                <a:moveTo>
                  <a:pt x="79" y="17"/>
                </a:moveTo>
                <a:cubicBezTo>
                  <a:pt x="62" y="0"/>
                  <a:pt x="34" y="0"/>
                  <a:pt x="17" y="17"/>
                </a:cubicBezTo>
                <a:cubicBezTo>
                  <a:pt x="0" y="34"/>
                  <a:pt x="0" y="62"/>
                  <a:pt x="17" y="80"/>
                </a:cubicBezTo>
                <a:cubicBezTo>
                  <a:pt x="34" y="97"/>
                  <a:pt x="62" y="97"/>
                  <a:pt x="79" y="80"/>
                </a:cubicBezTo>
                <a:cubicBezTo>
                  <a:pt x="96" y="62"/>
                  <a:pt x="96" y="34"/>
                  <a:pt x="79" y="17"/>
                </a:cubicBezTo>
                <a:close/>
                <a:moveTo>
                  <a:pt x="69" y="57"/>
                </a:moveTo>
                <a:cubicBezTo>
                  <a:pt x="47" y="57"/>
                  <a:pt x="47" y="57"/>
                  <a:pt x="47" y="57"/>
                </a:cubicBezTo>
                <a:cubicBezTo>
                  <a:pt x="47" y="57"/>
                  <a:pt x="44" y="57"/>
                  <a:pt x="43" y="58"/>
                </a:cubicBezTo>
                <a:cubicBezTo>
                  <a:pt x="42" y="59"/>
                  <a:pt x="42" y="63"/>
                  <a:pt x="42" y="63"/>
                </a:cubicBezTo>
                <a:cubicBezTo>
                  <a:pt x="42" y="67"/>
                  <a:pt x="40" y="68"/>
                  <a:pt x="37" y="66"/>
                </a:cubicBezTo>
                <a:cubicBezTo>
                  <a:pt x="21" y="53"/>
                  <a:pt x="21" y="53"/>
                  <a:pt x="21" y="53"/>
                </a:cubicBezTo>
                <a:cubicBezTo>
                  <a:pt x="18" y="50"/>
                  <a:pt x="18" y="46"/>
                  <a:pt x="21" y="44"/>
                </a:cubicBezTo>
                <a:cubicBezTo>
                  <a:pt x="37" y="31"/>
                  <a:pt x="37" y="31"/>
                  <a:pt x="37" y="31"/>
                </a:cubicBezTo>
                <a:cubicBezTo>
                  <a:pt x="40" y="29"/>
                  <a:pt x="42" y="30"/>
                  <a:pt x="42" y="34"/>
                </a:cubicBezTo>
                <a:cubicBezTo>
                  <a:pt x="42" y="34"/>
                  <a:pt x="42" y="37"/>
                  <a:pt x="43" y="39"/>
                </a:cubicBezTo>
                <a:cubicBezTo>
                  <a:pt x="44" y="40"/>
                  <a:pt x="48" y="39"/>
                  <a:pt x="48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74" y="39"/>
                  <a:pt x="78" y="43"/>
                  <a:pt x="78" y="48"/>
                </a:cubicBezTo>
                <a:cubicBezTo>
                  <a:pt x="78" y="53"/>
                  <a:pt x="74" y="57"/>
                  <a:pt x="6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0" name="Freeform 99"/>
          <p:cNvSpPr>
            <a:spLocks noEditPoints="1"/>
          </p:cNvSpPr>
          <p:nvPr/>
        </p:nvSpPr>
        <p:spPr bwMode="auto">
          <a:xfrm>
            <a:off x="5300977" y="2510662"/>
            <a:ext cx="330200" cy="330200"/>
          </a:xfrm>
          <a:custGeom>
            <a:avLst/>
            <a:gdLst>
              <a:gd name="T0" fmla="*/ 44 w 88"/>
              <a:gd name="T1" fmla="*/ 0 h 88"/>
              <a:gd name="T2" fmla="*/ 0 w 88"/>
              <a:gd name="T3" fmla="*/ 44 h 88"/>
              <a:gd name="T4" fmla="*/ 44 w 88"/>
              <a:gd name="T5" fmla="*/ 88 h 88"/>
              <a:gd name="T6" fmla="*/ 88 w 88"/>
              <a:gd name="T7" fmla="*/ 44 h 88"/>
              <a:gd name="T8" fmla="*/ 44 w 88"/>
              <a:gd name="T9" fmla="*/ 0 h 88"/>
              <a:gd name="T10" fmla="*/ 61 w 88"/>
              <a:gd name="T11" fmla="*/ 52 h 88"/>
              <a:gd name="T12" fmla="*/ 27 w 88"/>
              <a:gd name="T13" fmla="*/ 52 h 88"/>
              <a:gd name="T14" fmla="*/ 19 w 88"/>
              <a:gd name="T15" fmla="*/ 44 h 88"/>
              <a:gd name="T16" fmla="*/ 27 w 88"/>
              <a:gd name="T17" fmla="*/ 36 h 88"/>
              <a:gd name="T18" fmla="*/ 61 w 88"/>
              <a:gd name="T19" fmla="*/ 36 h 88"/>
              <a:gd name="T20" fmla="*/ 68 w 88"/>
              <a:gd name="T21" fmla="*/ 44 h 88"/>
              <a:gd name="T22" fmla="*/ 61 w 88"/>
              <a:gd name="T23" fmla="*/ 52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8" h="8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68"/>
                  <a:pt x="20" y="88"/>
                  <a:pt x="44" y="88"/>
                </a:cubicBezTo>
                <a:cubicBezTo>
                  <a:pt x="68" y="88"/>
                  <a:pt x="88" y="68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61" y="52"/>
                </a:moveTo>
                <a:cubicBezTo>
                  <a:pt x="27" y="52"/>
                  <a:pt x="27" y="52"/>
                  <a:pt x="27" y="52"/>
                </a:cubicBezTo>
                <a:cubicBezTo>
                  <a:pt x="23" y="52"/>
                  <a:pt x="19" y="48"/>
                  <a:pt x="19" y="44"/>
                </a:cubicBezTo>
                <a:cubicBezTo>
                  <a:pt x="19" y="39"/>
                  <a:pt x="23" y="36"/>
                  <a:pt x="27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5" y="36"/>
                  <a:pt x="68" y="39"/>
                  <a:pt x="68" y="44"/>
                </a:cubicBezTo>
                <a:cubicBezTo>
                  <a:pt x="68" y="48"/>
                  <a:pt x="65" y="52"/>
                  <a:pt x="61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1" name="矩形 40"/>
          <p:cNvSpPr/>
          <p:nvPr/>
        </p:nvSpPr>
        <p:spPr>
          <a:xfrm>
            <a:off x="1361440" y="2397125"/>
            <a:ext cx="3593465" cy="5473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8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政治法律环境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56138" y="3539381"/>
            <a:ext cx="3593462" cy="5473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8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经济环境</a:t>
            </a:r>
            <a:endParaRPr lang="zh-CN" altLang="en-US" sz="28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61449" y="4687515"/>
            <a:ext cx="3593462" cy="5473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8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人文与社会环境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866756" y="3569242"/>
            <a:ext cx="3593462" cy="5473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自然环境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288530" y="2425065"/>
            <a:ext cx="3686810" cy="5473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科技与教育水平</a:t>
            </a:r>
            <a:endParaRPr lang="en-US" altLang="zh-CN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288757" y="4666058"/>
            <a:ext cx="3593462" cy="5473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人口</a:t>
            </a:r>
            <a:endParaRPr lang="zh-CN" altLang="en-US" sz="28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53670" y="1536700"/>
            <a:ext cx="12120880" cy="22250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    </a:t>
            </a:r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西班牙在推行《新公民安全法》，这个法律不仅禁止人们在政府大楼门口游行，也限制了人们的许多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言论自由。对于很多西班牙人而言，他们认为这几乎剥夺了他们人权。在当地时间2015年4月10日晚上九点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半，许多西班牙人在首都马德里的议会大厦前的广场上发起「游行」，抗议这项新法律。但他们并没有真的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出现在「游行」现场，而是以呈现全息影像的方式进行「虚拟游行」，举行了世界上首次虚拟的政治示威。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89535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74217" y="281555"/>
            <a:ext cx="1735583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1.3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2205990" y="609181"/>
            <a:ext cx="3765550" cy="85217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1.3.2</a:t>
            </a: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网络营销的微观环境</a:t>
            </a:r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矩形 2"/>
          <p:cNvSpPr/>
          <p:nvPr/>
        </p:nvSpPr>
        <p:spPr>
          <a:xfrm>
            <a:off x="1021080" y="1562100"/>
            <a:ext cx="5951220" cy="78486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2"/>
          <p:cNvSpPr/>
          <p:nvPr/>
        </p:nvSpPr>
        <p:spPr>
          <a:xfrm>
            <a:off x="1021080" y="3576955"/>
            <a:ext cx="5951220" cy="78486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"/>
          <p:cNvSpPr/>
          <p:nvPr/>
        </p:nvSpPr>
        <p:spPr>
          <a:xfrm flipH="1" flipV="1">
            <a:off x="5314315" y="2658745"/>
            <a:ext cx="6247130" cy="78486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2"/>
          <p:cNvSpPr/>
          <p:nvPr/>
        </p:nvSpPr>
        <p:spPr>
          <a:xfrm flipH="1" flipV="1">
            <a:off x="5314950" y="4562475"/>
            <a:ext cx="6247130" cy="78486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545590" y="1665434"/>
            <a:ext cx="4170299" cy="5473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企业内部环境</a:t>
            </a:r>
            <a:endParaRPr lang="zh-CN" altLang="en-US" sz="2800" b="1" dirty="0" smtClea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45590" y="3653776"/>
            <a:ext cx="4170299" cy="5473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营销中介</a:t>
            </a:r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zh-CN" altLang="en-US" sz="2800" b="1" dirty="0" smtClea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67690" y="2735730"/>
            <a:ext cx="4170299" cy="5473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供应者</a:t>
            </a:r>
            <a:endParaRPr lang="zh-CN" altLang="en-US" sz="2800" b="1" dirty="0" smtClea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667690" y="4681541"/>
            <a:ext cx="4170299" cy="54737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顾客或用户</a:t>
            </a:r>
            <a:endParaRPr lang="zh-CN" altLang="en-US" sz="2800" b="1" dirty="0" smtClea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6" name="Freeform 1008"/>
          <p:cNvSpPr/>
          <p:nvPr/>
        </p:nvSpPr>
        <p:spPr bwMode="auto">
          <a:xfrm>
            <a:off x="6966585" y="1670685"/>
            <a:ext cx="608330" cy="154305"/>
          </a:xfrm>
          <a:custGeom>
            <a:avLst/>
            <a:gdLst>
              <a:gd name="T0" fmla="*/ 0 w 383"/>
              <a:gd name="T1" fmla="*/ 97 h 97"/>
              <a:gd name="T2" fmla="*/ 383 w 383"/>
              <a:gd name="T3" fmla="*/ 97 h 97"/>
              <a:gd name="T4" fmla="*/ 192 w 383"/>
              <a:gd name="T5" fmla="*/ 0 h 97"/>
              <a:gd name="T6" fmla="*/ 0 w 383"/>
              <a:gd name="T7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3" h="97">
                <a:moveTo>
                  <a:pt x="0" y="97"/>
                </a:moveTo>
                <a:lnTo>
                  <a:pt x="383" y="97"/>
                </a:lnTo>
                <a:lnTo>
                  <a:pt x="192" y="0"/>
                </a:lnTo>
                <a:lnTo>
                  <a:pt x="0" y="97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17" name="Rectangle 1010"/>
          <p:cNvSpPr>
            <a:spLocks noChangeArrowheads="1"/>
          </p:cNvSpPr>
          <p:nvPr/>
        </p:nvSpPr>
        <p:spPr bwMode="auto">
          <a:xfrm>
            <a:off x="7007860" y="1877060"/>
            <a:ext cx="984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18" name="Rectangle 1011"/>
          <p:cNvSpPr>
            <a:spLocks noChangeArrowheads="1"/>
          </p:cNvSpPr>
          <p:nvPr/>
        </p:nvSpPr>
        <p:spPr bwMode="auto">
          <a:xfrm>
            <a:off x="7214235" y="1877060"/>
            <a:ext cx="984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19" name="Rectangle 1012"/>
          <p:cNvSpPr>
            <a:spLocks noChangeArrowheads="1"/>
          </p:cNvSpPr>
          <p:nvPr/>
        </p:nvSpPr>
        <p:spPr bwMode="auto">
          <a:xfrm>
            <a:off x="7420610" y="1877060"/>
            <a:ext cx="98425" cy="28575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20" name="Freeform 1013"/>
          <p:cNvSpPr/>
          <p:nvPr/>
        </p:nvSpPr>
        <p:spPr bwMode="auto">
          <a:xfrm>
            <a:off x="6971030" y="2207260"/>
            <a:ext cx="187325" cy="87630"/>
          </a:xfrm>
          <a:custGeom>
            <a:avLst/>
            <a:gdLst>
              <a:gd name="T0" fmla="*/ 50 w 50"/>
              <a:gd name="T1" fmla="*/ 6 h 23"/>
              <a:gd name="T2" fmla="*/ 44 w 50"/>
              <a:gd name="T3" fmla="*/ 0 h 23"/>
              <a:gd name="T4" fmla="*/ 6 w 50"/>
              <a:gd name="T5" fmla="*/ 0 h 23"/>
              <a:gd name="T6" fmla="*/ 0 w 50"/>
              <a:gd name="T7" fmla="*/ 6 h 23"/>
              <a:gd name="T8" fmla="*/ 0 w 50"/>
              <a:gd name="T9" fmla="*/ 17 h 23"/>
              <a:gd name="T10" fmla="*/ 6 w 50"/>
              <a:gd name="T11" fmla="*/ 23 h 23"/>
              <a:gd name="T12" fmla="*/ 44 w 50"/>
              <a:gd name="T13" fmla="*/ 23 h 23"/>
              <a:gd name="T14" fmla="*/ 50 w 50"/>
              <a:gd name="T15" fmla="*/ 17 h 23"/>
              <a:gd name="T16" fmla="*/ 50 w 50"/>
              <a:gd name="T17" fmla="*/ 6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23">
                <a:moveTo>
                  <a:pt x="50" y="6"/>
                </a:moveTo>
                <a:cubicBezTo>
                  <a:pt x="50" y="3"/>
                  <a:pt x="47" y="0"/>
                  <a:pt x="44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20"/>
                  <a:pt x="3" y="23"/>
                  <a:pt x="6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7" y="23"/>
                  <a:pt x="50" y="20"/>
                  <a:pt x="50" y="17"/>
                </a:cubicBezTo>
                <a:lnTo>
                  <a:pt x="50" y="6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21" name="Freeform 1014"/>
          <p:cNvSpPr/>
          <p:nvPr/>
        </p:nvSpPr>
        <p:spPr bwMode="auto">
          <a:xfrm>
            <a:off x="7379335" y="2207260"/>
            <a:ext cx="187325" cy="87630"/>
          </a:xfrm>
          <a:custGeom>
            <a:avLst/>
            <a:gdLst>
              <a:gd name="T0" fmla="*/ 50 w 50"/>
              <a:gd name="T1" fmla="*/ 6 h 23"/>
              <a:gd name="T2" fmla="*/ 44 w 50"/>
              <a:gd name="T3" fmla="*/ 0 h 23"/>
              <a:gd name="T4" fmla="*/ 6 w 50"/>
              <a:gd name="T5" fmla="*/ 0 h 23"/>
              <a:gd name="T6" fmla="*/ 0 w 50"/>
              <a:gd name="T7" fmla="*/ 6 h 23"/>
              <a:gd name="T8" fmla="*/ 0 w 50"/>
              <a:gd name="T9" fmla="*/ 17 h 23"/>
              <a:gd name="T10" fmla="*/ 6 w 50"/>
              <a:gd name="T11" fmla="*/ 23 h 23"/>
              <a:gd name="T12" fmla="*/ 44 w 50"/>
              <a:gd name="T13" fmla="*/ 23 h 23"/>
              <a:gd name="T14" fmla="*/ 50 w 50"/>
              <a:gd name="T15" fmla="*/ 17 h 23"/>
              <a:gd name="T16" fmla="*/ 50 w 50"/>
              <a:gd name="T17" fmla="*/ 6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23">
                <a:moveTo>
                  <a:pt x="50" y="6"/>
                </a:moveTo>
                <a:cubicBezTo>
                  <a:pt x="50" y="3"/>
                  <a:pt x="47" y="0"/>
                  <a:pt x="44" y="0"/>
                </a:cubicBez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3"/>
                  <a:pt x="0" y="6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20"/>
                  <a:pt x="2" y="23"/>
                  <a:pt x="6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7" y="23"/>
                  <a:pt x="50" y="20"/>
                  <a:pt x="50" y="17"/>
                </a:cubicBezTo>
                <a:lnTo>
                  <a:pt x="50" y="6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22" name="Freeform 1015"/>
          <p:cNvSpPr/>
          <p:nvPr/>
        </p:nvSpPr>
        <p:spPr bwMode="auto">
          <a:xfrm>
            <a:off x="7180580" y="2207260"/>
            <a:ext cx="173355" cy="19050"/>
          </a:xfrm>
          <a:custGeom>
            <a:avLst/>
            <a:gdLst>
              <a:gd name="T0" fmla="*/ 46 w 46"/>
              <a:gd name="T1" fmla="*/ 3 h 5"/>
              <a:gd name="T2" fmla="*/ 42 w 46"/>
              <a:gd name="T3" fmla="*/ 0 h 5"/>
              <a:gd name="T4" fmla="*/ 3 w 46"/>
              <a:gd name="T5" fmla="*/ 0 h 5"/>
              <a:gd name="T6" fmla="*/ 0 w 46"/>
              <a:gd name="T7" fmla="*/ 3 h 5"/>
              <a:gd name="T8" fmla="*/ 0 w 46"/>
              <a:gd name="T9" fmla="*/ 3 h 5"/>
              <a:gd name="T10" fmla="*/ 3 w 46"/>
              <a:gd name="T11" fmla="*/ 5 h 5"/>
              <a:gd name="T12" fmla="*/ 42 w 46"/>
              <a:gd name="T13" fmla="*/ 5 h 5"/>
              <a:gd name="T14" fmla="*/ 46 w 46"/>
              <a:gd name="T15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" h="5">
                <a:moveTo>
                  <a:pt x="46" y="3"/>
                </a:moveTo>
                <a:cubicBezTo>
                  <a:pt x="46" y="1"/>
                  <a:pt x="45" y="0"/>
                  <a:pt x="42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1" y="5"/>
                  <a:pt x="3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5" y="5"/>
                  <a:pt x="46" y="4"/>
                  <a:pt x="46" y="3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23" name="Freeform 1016"/>
          <p:cNvSpPr/>
          <p:nvPr/>
        </p:nvSpPr>
        <p:spPr bwMode="auto">
          <a:xfrm>
            <a:off x="7180580" y="2267585"/>
            <a:ext cx="173355" cy="19050"/>
          </a:xfrm>
          <a:custGeom>
            <a:avLst/>
            <a:gdLst>
              <a:gd name="T0" fmla="*/ 46 w 46"/>
              <a:gd name="T1" fmla="*/ 3 h 5"/>
              <a:gd name="T2" fmla="*/ 42 w 46"/>
              <a:gd name="T3" fmla="*/ 0 h 5"/>
              <a:gd name="T4" fmla="*/ 3 w 46"/>
              <a:gd name="T5" fmla="*/ 0 h 5"/>
              <a:gd name="T6" fmla="*/ 0 w 46"/>
              <a:gd name="T7" fmla="*/ 3 h 5"/>
              <a:gd name="T8" fmla="*/ 0 w 46"/>
              <a:gd name="T9" fmla="*/ 3 h 5"/>
              <a:gd name="T10" fmla="*/ 3 w 46"/>
              <a:gd name="T11" fmla="*/ 5 h 5"/>
              <a:gd name="T12" fmla="*/ 42 w 46"/>
              <a:gd name="T13" fmla="*/ 5 h 5"/>
              <a:gd name="T14" fmla="*/ 46 w 46"/>
              <a:gd name="T15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" h="5">
                <a:moveTo>
                  <a:pt x="46" y="3"/>
                </a:moveTo>
                <a:cubicBezTo>
                  <a:pt x="46" y="1"/>
                  <a:pt x="45" y="0"/>
                  <a:pt x="42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1" y="5"/>
                  <a:pt x="3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5" y="5"/>
                  <a:pt x="46" y="4"/>
                  <a:pt x="46" y="3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24" name="Freeform 1017"/>
          <p:cNvSpPr/>
          <p:nvPr/>
        </p:nvSpPr>
        <p:spPr bwMode="auto">
          <a:xfrm>
            <a:off x="7180580" y="2327910"/>
            <a:ext cx="173355" cy="19050"/>
          </a:xfrm>
          <a:custGeom>
            <a:avLst/>
            <a:gdLst>
              <a:gd name="T0" fmla="*/ 46 w 46"/>
              <a:gd name="T1" fmla="*/ 3 h 5"/>
              <a:gd name="T2" fmla="*/ 42 w 46"/>
              <a:gd name="T3" fmla="*/ 0 h 5"/>
              <a:gd name="T4" fmla="*/ 3 w 46"/>
              <a:gd name="T5" fmla="*/ 0 h 5"/>
              <a:gd name="T6" fmla="*/ 0 w 46"/>
              <a:gd name="T7" fmla="*/ 3 h 5"/>
              <a:gd name="T8" fmla="*/ 0 w 46"/>
              <a:gd name="T9" fmla="*/ 3 h 5"/>
              <a:gd name="T10" fmla="*/ 3 w 46"/>
              <a:gd name="T11" fmla="*/ 5 h 5"/>
              <a:gd name="T12" fmla="*/ 42 w 46"/>
              <a:gd name="T13" fmla="*/ 5 h 5"/>
              <a:gd name="T14" fmla="*/ 46 w 46"/>
              <a:gd name="T15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6" h="5">
                <a:moveTo>
                  <a:pt x="46" y="3"/>
                </a:moveTo>
                <a:cubicBezTo>
                  <a:pt x="46" y="1"/>
                  <a:pt x="45" y="0"/>
                  <a:pt x="42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3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1" y="5"/>
                  <a:pt x="3" y="5"/>
                </a:cubicBezTo>
                <a:cubicBezTo>
                  <a:pt x="42" y="5"/>
                  <a:pt x="42" y="5"/>
                  <a:pt x="42" y="5"/>
                </a:cubicBezTo>
                <a:cubicBezTo>
                  <a:pt x="45" y="5"/>
                  <a:pt x="46" y="4"/>
                  <a:pt x="46" y="3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grpSp>
        <p:nvGrpSpPr>
          <p:cNvPr id="25" name="组合 24"/>
          <p:cNvGrpSpPr/>
          <p:nvPr/>
        </p:nvGrpSpPr>
        <p:grpSpPr>
          <a:xfrm>
            <a:off x="4553365" y="2665492"/>
            <a:ext cx="646112" cy="449263"/>
            <a:chOff x="7767638" y="10672763"/>
            <a:chExt cx="646112" cy="449263"/>
          </a:xfrm>
          <a:solidFill>
            <a:srgbClr val="1F487C"/>
          </a:solidFill>
        </p:grpSpPr>
        <p:sp>
          <p:nvSpPr>
            <p:cNvPr id="26" name="Freeform 1018"/>
            <p:cNvSpPr/>
            <p:nvPr/>
          </p:nvSpPr>
          <p:spPr bwMode="auto">
            <a:xfrm>
              <a:off x="7959725" y="10672763"/>
              <a:ext cx="261938" cy="123825"/>
            </a:xfrm>
            <a:custGeom>
              <a:avLst/>
              <a:gdLst>
                <a:gd name="T0" fmla="*/ 70 w 70"/>
                <a:gd name="T1" fmla="*/ 26 h 33"/>
                <a:gd name="T2" fmla="*/ 63 w 70"/>
                <a:gd name="T3" fmla="*/ 33 h 33"/>
                <a:gd name="T4" fmla="*/ 7 w 70"/>
                <a:gd name="T5" fmla="*/ 33 h 33"/>
                <a:gd name="T6" fmla="*/ 0 w 70"/>
                <a:gd name="T7" fmla="*/ 26 h 33"/>
                <a:gd name="T8" fmla="*/ 0 w 70"/>
                <a:gd name="T9" fmla="*/ 8 h 33"/>
                <a:gd name="T10" fmla="*/ 7 w 70"/>
                <a:gd name="T11" fmla="*/ 0 h 33"/>
                <a:gd name="T12" fmla="*/ 63 w 70"/>
                <a:gd name="T13" fmla="*/ 0 h 33"/>
                <a:gd name="T14" fmla="*/ 70 w 70"/>
                <a:gd name="T15" fmla="*/ 8 h 33"/>
                <a:gd name="T16" fmla="*/ 70 w 70"/>
                <a:gd name="T1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33">
                  <a:moveTo>
                    <a:pt x="70" y="26"/>
                  </a:moveTo>
                  <a:cubicBezTo>
                    <a:pt x="70" y="30"/>
                    <a:pt x="67" y="33"/>
                    <a:pt x="63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3" y="33"/>
                    <a:pt x="0" y="30"/>
                    <a:pt x="0" y="2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7" y="0"/>
                    <a:pt x="70" y="4"/>
                    <a:pt x="70" y="8"/>
                  </a:cubicBezTo>
                  <a:lnTo>
                    <a:pt x="70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7" name="Freeform 1019"/>
            <p:cNvSpPr/>
            <p:nvPr/>
          </p:nvSpPr>
          <p:spPr bwMode="auto">
            <a:xfrm>
              <a:off x="7767638" y="10995026"/>
              <a:ext cx="184150" cy="127000"/>
            </a:xfrm>
            <a:custGeom>
              <a:avLst/>
              <a:gdLst>
                <a:gd name="T0" fmla="*/ 49 w 49"/>
                <a:gd name="T1" fmla="*/ 7 h 34"/>
                <a:gd name="T2" fmla="*/ 42 w 49"/>
                <a:gd name="T3" fmla="*/ 0 h 34"/>
                <a:gd name="T4" fmla="*/ 8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8 w 49"/>
                <a:gd name="T11" fmla="*/ 34 h 34"/>
                <a:gd name="T12" fmla="*/ 42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6" y="0"/>
                    <a:pt x="4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6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8" name="Freeform 1020"/>
            <p:cNvSpPr/>
            <p:nvPr/>
          </p:nvSpPr>
          <p:spPr bwMode="auto">
            <a:xfrm>
              <a:off x="8001000" y="10995026"/>
              <a:ext cx="179388" cy="127000"/>
            </a:xfrm>
            <a:custGeom>
              <a:avLst/>
              <a:gdLst>
                <a:gd name="T0" fmla="*/ 48 w 48"/>
                <a:gd name="T1" fmla="*/ 7 h 34"/>
                <a:gd name="T2" fmla="*/ 41 w 48"/>
                <a:gd name="T3" fmla="*/ 0 h 34"/>
                <a:gd name="T4" fmla="*/ 7 w 48"/>
                <a:gd name="T5" fmla="*/ 0 h 34"/>
                <a:gd name="T6" fmla="*/ 0 w 48"/>
                <a:gd name="T7" fmla="*/ 7 h 34"/>
                <a:gd name="T8" fmla="*/ 0 w 48"/>
                <a:gd name="T9" fmla="*/ 26 h 34"/>
                <a:gd name="T10" fmla="*/ 7 w 48"/>
                <a:gd name="T11" fmla="*/ 34 h 34"/>
                <a:gd name="T12" fmla="*/ 41 w 48"/>
                <a:gd name="T13" fmla="*/ 34 h 34"/>
                <a:gd name="T14" fmla="*/ 48 w 48"/>
                <a:gd name="T15" fmla="*/ 26 h 34"/>
                <a:gd name="T16" fmla="*/ 48 w 48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34">
                  <a:moveTo>
                    <a:pt x="48" y="7"/>
                  </a:moveTo>
                  <a:cubicBezTo>
                    <a:pt x="48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8" y="30"/>
                    <a:pt x="48" y="26"/>
                  </a:cubicBezTo>
                  <a:lnTo>
                    <a:pt x="4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29" name="Freeform 1021"/>
            <p:cNvSpPr/>
            <p:nvPr/>
          </p:nvSpPr>
          <p:spPr bwMode="auto">
            <a:xfrm>
              <a:off x="8229600" y="10995026"/>
              <a:ext cx="184150" cy="127000"/>
            </a:xfrm>
            <a:custGeom>
              <a:avLst/>
              <a:gdLst>
                <a:gd name="T0" fmla="*/ 49 w 49"/>
                <a:gd name="T1" fmla="*/ 7 h 34"/>
                <a:gd name="T2" fmla="*/ 41 w 49"/>
                <a:gd name="T3" fmla="*/ 0 h 34"/>
                <a:gd name="T4" fmla="*/ 7 w 49"/>
                <a:gd name="T5" fmla="*/ 0 h 34"/>
                <a:gd name="T6" fmla="*/ 0 w 49"/>
                <a:gd name="T7" fmla="*/ 7 h 34"/>
                <a:gd name="T8" fmla="*/ 0 w 49"/>
                <a:gd name="T9" fmla="*/ 26 h 34"/>
                <a:gd name="T10" fmla="*/ 7 w 49"/>
                <a:gd name="T11" fmla="*/ 34 h 34"/>
                <a:gd name="T12" fmla="*/ 41 w 49"/>
                <a:gd name="T13" fmla="*/ 34 h 34"/>
                <a:gd name="T14" fmla="*/ 49 w 49"/>
                <a:gd name="T15" fmla="*/ 26 h 34"/>
                <a:gd name="T16" fmla="*/ 49 w 49"/>
                <a:gd name="T1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4">
                  <a:moveTo>
                    <a:pt x="49" y="7"/>
                  </a:moveTo>
                  <a:cubicBezTo>
                    <a:pt x="49" y="3"/>
                    <a:pt x="45" y="0"/>
                    <a:pt x="4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3" y="34"/>
                    <a:pt x="7" y="34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5" y="34"/>
                    <a:pt x="49" y="30"/>
                    <a:pt x="49" y="26"/>
                  </a:cubicBezTo>
                  <a:lnTo>
                    <a:pt x="49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30" name="Freeform 1022"/>
            <p:cNvSpPr/>
            <p:nvPr/>
          </p:nvSpPr>
          <p:spPr bwMode="auto">
            <a:xfrm>
              <a:off x="7835901" y="10821988"/>
              <a:ext cx="498475" cy="150813"/>
            </a:xfrm>
            <a:custGeom>
              <a:avLst/>
              <a:gdLst>
                <a:gd name="T0" fmla="*/ 123 w 133"/>
                <a:gd name="T1" fmla="*/ 17 h 40"/>
                <a:gd name="T2" fmla="*/ 72 w 133"/>
                <a:gd name="T3" fmla="*/ 17 h 40"/>
                <a:gd name="T4" fmla="*/ 72 w 133"/>
                <a:gd name="T5" fmla="*/ 0 h 40"/>
                <a:gd name="T6" fmla="*/ 65 w 133"/>
                <a:gd name="T7" fmla="*/ 0 h 40"/>
                <a:gd name="T8" fmla="*/ 65 w 133"/>
                <a:gd name="T9" fmla="*/ 17 h 40"/>
                <a:gd name="T10" fmla="*/ 10 w 133"/>
                <a:gd name="T11" fmla="*/ 17 h 40"/>
                <a:gd name="T12" fmla="*/ 0 w 133"/>
                <a:gd name="T13" fmla="*/ 26 h 40"/>
                <a:gd name="T14" fmla="*/ 0 w 133"/>
                <a:gd name="T15" fmla="*/ 40 h 40"/>
                <a:gd name="T16" fmla="*/ 5 w 133"/>
                <a:gd name="T17" fmla="*/ 40 h 40"/>
                <a:gd name="T18" fmla="*/ 5 w 133"/>
                <a:gd name="T19" fmla="*/ 26 h 40"/>
                <a:gd name="T20" fmla="*/ 10 w 133"/>
                <a:gd name="T21" fmla="*/ 22 h 40"/>
                <a:gd name="T22" fmla="*/ 65 w 133"/>
                <a:gd name="T23" fmla="*/ 22 h 40"/>
                <a:gd name="T24" fmla="*/ 65 w 133"/>
                <a:gd name="T25" fmla="*/ 40 h 40"/>
                <a:gd name="T26" fmla="*/ 72 w 133"/>
                <a:gd name="T27" fmla="*/ 40 h 40"/>
                <a:gd name="T28" fmla="*/ 72 w 133"/>
                <a:gd name="T29" fmla="*/ 22 h 40"/>
                <a:gd name="T30" fmla="*/ 123 w 133"/>
                <a:gd name="T31" fmla="*/ 22 h 40"/>
                <a:gd name="T32" fmla="*/ 128 w 133"/>
                <a:gd name="T33" fmla="*/ 26 h 40"/>
                <a:gd name="T34" fmla="*/ 128 w 133"/>
                <a:gd name="T35" fmla="*/ 40 h 40"/>
                <a:gd name="T36" fmla="*/ 133 w 133"/>
                <a:gd name="T37" fmla="*/ 40 h 40"/>
                <a:gd name="T38" fmla="*/ 133 w 133"/>
                <a:gd name="T39" fmla="*/ 26 h 40"/>
                <a:gd name="T40" fmla="*/ 123 w 133"/>
                <a:gd name="T4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3" h="40">
                  <a:moveTo>
                    <a:pt x="123" y="17"/>
                  </a:moveTo>
                  <a:cubicBezTo>
                    <a:pt x="72" y="17"/>
                    <a:pt x="72" y="17"/>
                    <a:pt x="72" y="1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4" y="17"/>
                    <a:pt x="0" y="21"/>
                    <a:pt x="0" y="2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4"/>
                    <a:pt x="7" y="22"/>
                    <a:pt x="10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5" y="22"/>
                    <a:pt x="128" y="24"/>
                    <a:pt x="128" y="26"/>
                  </a:cubicBezTo>
                  <a:cubicBezTo>
                    <a:pt x="128" y="40"/>
                    <a:pt x="128" y="40"/>
                    <a:pt x="128" y="40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26"/>
                    <a:pt x="133" y="26"/>
                    <a:pt x="133" y="26"/>
                  </a:cubicBezTo>
                  <a:cubicBezTo>
                    <a:pt x="133" y="21"/>
                    <a:pt x="128" y="17"/>
                    <a:pt x="12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</p:grpSp>
      <p:sp>
        <p:nvSpPr>
          <p:cNvPr id="31" name="Freeform 898"/>
          <p:cNvSpPr>
            <a:spLocks noEditPoints="1"/>
          </p:cNvSpPr>
          <p:nvPr/>
        </p:nvSpPr>
        <p:spPr bwMode="auto">
          <a:xfrm>
            <a:off x="7019416" y="5712620"/>
            <a:ext cx="787400" cy="541338"/>
          </a:xfrm>
          <a:custGeom>
            <a:avLst/>
            <a:gdLst>
              <a:gd name="T0" fmla="*/ 107 w 210"/>
              <a:gd name="T1" fmla="*/ 101 h 144"/>
              <a:gd name="T2" fmla="*/ 94 w 210"/>
              <a:gd name="T3" fmla="*/ 89 h 144"/>
              <a:gd name="T4" fmla="*/ 94 w 210"/>
              <a:gd name="T5" fmla="*/ 80 h 144"/>
              <a:gd name="T6" fmla="*/ 100 w 210"/>
              <a:gd name="T7" fmla="*/ 67 h 144"/>
              <a:gd name="T8" fmla="*/ 102 w 210"/>
              <a:gd name="T9" fmla="*/ 50 h 144"/>
              <a:gd name="T10" fmla="*/ 101 w 210"/>
              <a:gd name="T11" fmla="*/ 32 h 144"/>
              <a:gd name="T12" fmla="*/ 96 w 210"/>
              <a:gd name="T13" fmla="*/ 11 h 144"/>
              <a:gd name="T14" fmla="*/ 88 w 210"/>
              <a:gd name="T15" fmla="*/ 7 h 144"/>
              <a:gd name="T16" fmla="*/ 46 w 210"/>
              <a:gd name="T17" fmla="*/ 45 h 144"/>
              <a:gd name="T18" fmla="*/ 48 w 210"/>
              <a:gd name="T19" fmla="*/ 69 h 144"/>
              <a:gd name="T20" fmla="*/ 53 w 210"/>
              <a:gd name="T21" fmla="*/ 81 h 144"/>
              <a:gd name="T22" fmla="*/ 54 w 210"/>
              <a:gd name="T23" fmla="*/ 89 h 144"/>
              <a:gd name="T24" fmla="*/ 41 w 210"/>
              <a:gd name="T25" fmla="*/ 101 h 144"/>
              <a:gd name="T26" fmla="*/ 1 w 210"/>
              <a:gd name="T27" fmla="*/ 122 h 144"/>
              <a:gd name="T28" fmla="*/ 147 w 210"/>
              <a:gd name="T29" fmla="*/ 144 h 144"/>
              <a:gd name="T30" fmla="*/ 130 w 210"/>
              <a:gd name="T31" fmla="*/ 111 h 144"/>
              <a:gd name="T32" fmla="*/ 155 w 210"/>
              <a:gd name="T33" fmla="*/ 103 h 144"/>
              <a:gd name="T34" fmla="*/ 146 w 210"/>
              <a:gd name="T35" fmla="*/ 95 h 144"/>
              <a:gd name="T36" fmla="*/ 146 w 210"/>
              <a:gd name="T37" fmla="*/ 88 h 144"/>
              <a:gd name="T38" fmla="*/ 150 w 210"/>
              <a:gd name="T39" fmla="*/ 79 h 144"/>
              <a:gd name="T40" fmla="*/ 152 w 210"/>
              <a:gd name="T41" fmla="*/ 67 h 144"/>
              <a:gd name="T42" fmla="*/ 151 w 210"/>
              <a:gd name="T43" fmla="*/ 54 h 144"/>
              <a:gd name="T44" fmla="*/ 147 w 210"/>
              <a:gd name="T45" fmla="*/ 39 h 144"/>
              <a:gd name="T46" fmla="*/ 142 w 210"/>
              <a:gd name="T47" fmla="*/ 36 h 144"/>
              <a:gd name="T48" fmla="*/ 111 w 210"/>
              <a:gd name="T49" fmla="*/ 63 h 144"/>
              <a:gd name="T50" fmla="*/ 113 w 210"/>
              <a:gd name="T51" fmla="*/ 80 h 144"/>
              <a:gd name="T52" fmla="*/ 116 w 210"/>
              <a:gd name="T53" fmla="*/ 89 h 144"/>
              <a:gd name="T54" fmla="*/ 117 w 210"/>
              <a:gd name="T55" fmla="*/ 95 h 144"/>
              <a:gd name="T56" fmla="*/ 122 w 210"/>
              <a:gd name="T57" fmla="*/ 104 h 144"/>
              <a:gd name="T58" fmla="*/ 136 w 210"/>
              <a:gd name="T59" fmla="*/ 109 h 144"/>
              <a:gd name="T60" fmla="*/ 151 w 210"/>
              <a:gd name="T61" fmla="*/ 121 h 144"/>
              <a:gd name="T62" fmla="*/ 151 w 210"/>
              <a:gd name="T63" fmla="*/ 130 h 144"/>
              <a:gd name="T64" fmla="*/ 184 w 210"/>
              <a:gd name="T65" fmla="*/ 134 h 144"/>
              <a:gd name="T66" fmla="*/ 171 w 210"/>
              <a:gd name="T67" fmla="*/ 110 h 144"/>
              <a:gd name="T68" fmla="*/ 201 w 210"/>
              <a:gd name="T69" fmla="*/ 108 h 144"/>
              <a:gd name="T70" fmla="*/ 186 w 210"/>
              <a:gd name="T71" fmla="*/ 102 h 144"/>
              <a:gd name="T72" fmla="*/ 181 w 210"/>
              <a:gd name="T73" fmla="*/ 97 h 144"/>
              <a:gd name="T74" fmla="*/ 184 w 210"/>
              <a:gd name="T75" fmla="*/ 88 h 144"/>
              <a:gd name="T76" fmla="*/ 187 w 210"/>
              <a:gd name="T77" fmla="*/ 83 h 144"/>
              <a:gd name="T78" fmla="*/ 186 w 210"/>
              <a:gd name="T79" fmla="*/ 76 h 144"/>
              <a:gd name="T80" fmla="*/ 186 w 210"/>
              <a:gd name="T81" fmla="*/ 61 h 144"/>
              <a:gd name="T82" fmla="*/ 182 w 210"/>
              <a:gd name="T83" fmla="*/ 58 h 144"/>
              <a:gd name="T84" fmla="*/ 165 w 210"/>
              <a:gd name="T85" fmla="*/ 57 h 144"/>
              <a:gd name="T86" fmla="*/ 158 w 210"/>
              <a:gd name="T87" fmla="*/ 79 h 144"/>
              <a:gd name="T88" fmla="*/ 162 w 210"/>
              <a:gd name="T89" fmla="*/ 87 h 144"/>
              <a:gd name="T90" fmla="*/ 165 w 210"/>
              <a:gd name="T91" fmla="*/ 97 h 144"/>
              <a:gd name="T92" fmla="*/ 161 w 210"/>
              <a:gd name="T93" fmla="*/ 102 h 144"/>
              <a:gd name="T94" fmla="*/ 173 w 210"/>
              <a:gd name="T95" fmla="*/ 107 h 144"/>
              <a:gd name="T96" fmla="*/ 187 w 210"/>
              <a:gd name="T97" fmla="*/ 117 h 144"/>
              <a:gd name="T98" fmla="*/ 187 w 210"/>
              <a:gd name="T99" fmla="*/ 118 h 144"/>
              <a:gd name="T100" fmla="*/ 187 w 210"/>
              <a:gd name="T101" fmla="*/ 125 h 144"/>
              <a:gd name="T102" fmla="*/ 210 w 210"/>
              <a:gd name="T103" fmla="*/ 11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0" h="144">
                <a:moveTo>
                  <a:pt x="130" y="111"/>
                </a:moveTo>
                <a:cubicBezTo>
                  <a:pt x="122" y="108"/>
                  <a:pt x="114" y="104"/>
                  <a:pt x="107" y="101"/>
                </a:cubicBezTo>
                <a:cubicBezTo>
                  <a:pt x="105" y="100"/>
                  <a:pt x="102" y="100"/>
                  <a:pt x="100" y="99"/>
                </a:cubicBezTo>
                <a:cubicBezTo>
                  <a:pt x="98" y="98"/>
                  <a:pt x="95" y="92"/>
                  <a:pt x="94" y="89"/>
                </a:cubicBezTo>
                <a:cubicBezTo>
                  <a:pt x="93" y="89"/>
                  <a:pt x="91" y="89"/>
                  <a:pt x="90" y="88"/>
                </a:cubicBezTo>
                <a:cubicBezTo>
                  <a:pt x="90" y="84"/>
                  <a:pt x="93" y="84"/>
                  <a:pt x="94" y="80"/>
                </a:cubicBezTo>
                <a:cubicBezTo>
                  <a:pt x="95" y="77"/>
                  <a:pt x="94" y="73"/>
                  <a:pt x="96" y="71"/>
                </a:cubicBezTo>
                <a:cubicBezTo>
                  <a:pt x="97" y="69"/>
                  <a:pt x="99" y="69"/>
                  <a:pt x="100" y="67"/>
                </a:cubicBezTo>
                <a:cubicBezTo>
                  <a:pt x="101" y="66"/>
                  <a:pt x="102" y="63"/>
                  <a:pt x="102" y="61"/>
                </a:cubicBezTo>
                <a:cubicBezTo>
                  <a:pt x="103" y="58"/>
                  <a:pt x="103" y="53"/>
                  <a:pt x="102" y="50"/>
                </a:cubicBezTo>
                <a:cubicBezTo>
                  <a:pt x="101" y="48"/>
                  <a:pt x="100" y="48"/>
                  <a:pt x="100" y="46"/>
                </a:cubicBezTo>
                <a:cubicBezTo>
                  <a:pt x="100" y="43"/>
                  <a:pt x="101" y="34"/>
                  <a:pt x="101" y="32"/>
                </a:cubicBezTo>
                <a:cubicBezTo>
                  <a:pt x="101" y="26"/>
                  <a:pt x="101" y="22"/>
                  <a:pt x="100" y="17"/>
                </a:cubicBezTo>
                <a:cubicBezTo>
                  <a:pt x="100" y="17"/>
                  <a:pt x="98" y="12"/>
                  <a:pt x="96" y="11"/>
                </a:cubicBezTo>
                <a:cubicBezTo>
                  <a:pt x="91" y="10"/>
                  <a:pt x="91" y="10"/>
                  <a:pt x="91" y="10"/>
                </a:cubicBezTo>
                <a:cubicBezTo>
                  <a:pt x="88" y="7"/>
                  <a:pt x="88" y="7"/>
                  <a:pt x="88" y="7"/>
                </a:cubicBezTo>
                <a:cubicBezTo>
                  <a:pt x="77" y="0"/>
                  <a:pt x="64" y="5"/>
                  <a:pt x="57" y="8"/>
                </a:cubicBezTo>
                <a:cubicBezTo>
                  <a:pt x="48" y="11"/>
                  <a:pt x="41" y="25"/>
                  <a:pt x="46" y="45"/>
                </a:cubicBezTo>
                <a:cubicBezTo>
                  <a:pt x="46" y="49"/>
                  <a:pt x="44" y="50"/>
                  <a:pt x="44" y="52"/>
                </a:cubicBezTo>
                <a:cubicBezTo>
                  <a:pt x="44" y="56"/>
                  <a:pt x="44" y="66"/>
                  <a:pt x="48" y="69"/>
                </a:cubicBezTo>
                <a:cubicBezTo>
                  <a:pt x="49" y="69"/>
                  <a:pt x="51" y="70"/>
                  <a:pt x="51" y="69"/>
                </a:cubicBezTo>
                <a:cubicBezTo>
                  <a:pt x="52" y="73"/>
                  <a:pt x="52" y="77"/>
                  <a:pt x="53" y="81"/>
                </a:cubicBezTo>
                <a:cubicBezTo>
                  <a:pt x="54" y="84"/>
                  <a:pt x="56" y="84"/>
                  <a:pt x="57" y="88"/>
                </a:cubicBezTo>
                <a:cubicBezTo>
                  <a:pt x="54" y="89"/>
                  <a:pt x="54" y="89"/>
                  <a:pt x="54" y="89"/>
                </a:cubicBezTo>
                <a:cubicBezTo>
                  <a:pt x="52" y="92"/>
                  <a:pt x="50" y="98"/>
                  <a:pt x="47" y="99"/>
                </a:cubicBezTo>
                <a:cubicBezTo>
                  <a:pt x="45" y="100"/>
                  <a:pt x="43" y="100"/>
                  <a:pt x="41" y="101"/>
                </a:cubicBezTo>
                <a:cubicBezTo>
                  <a:pt x="34" y="104"/>
                  <a:pt x="25" y="108"/>
                  <a:pt x="18" y="111"/>
                </a:cubicBezTo>
                <a:cubicBezTo>
                  <a:pt x="11" y="114"/>
                  <a:pt x="3" y="115"/>
                  <a:pt x="1" y="122"/>
                </a:cubicBezTo>
                <a:cubicBezTo>
                  <a:pt x="1" y="127"/>
                  <a:pt x="0" y="138"/>
                  <a:pt x="0" y="144"/>
                </a:cubicBezTo>
                <a:cubicBezTo>
                  <a:pt x="147" y="144"/>
                  <a:pt x="147" y="144"/>
                  <a:pt x="147" y="144"/>
                </a:cubicBezTo>
                <a:cubicBezTo>
                  <a:pt x="147" y="138"/>
                  <a:pt x="147" y="127"/>
                  <a:pt x="147" y="122"/>
                </a:cubicBezTo>
                <a:cubicBezTo>
                  <a:pt x="145" y="115"/>
                  <a:pt x="137" y="114"/>
                  <a:pt x="130" y="111"/>
                </a:cubicBezTo>
                <a:close/>
                <a:moveTo>
                  <a:pt x="171" y="110"/>
                </a:moveTo>
                <a:cubicBezTo>
                  <a:pt x="166" y="108"/>
                  <a:pt x="160" y="105"/>
                  <a:pt x="155" y="103"/>
                </a:cubicBezTo>
                <a:cubicBezTo>
                  <a:pt x="153" y="103"/>
                  <a:pt x="152" y="102"/>
                  <a:pt x="150" y="102"/>
                </a:cubicBezTo>
                <a:cubicBezTo>
                  <a:pt x="149" y="101"/>
                  <a:pt x="147" y="97"/>
                  <a:pt x="146" y="95"/>
                </a:cubicBezTo>
                <a:cubicBezTo>
                  <a:pt x="145" y="94"/>
                  <a:pt x="144" y="94"/>
                  <a:pt x="143" y="94"/>
                </a:cubicBezTo>
                <a:cubicBezTo>
                  <a:pt x="143" y="91"/>
                  <a:pt x="145" y="91"/>
                  <a:pt x="146" y="88"/>
                </a:cubicBezTo>
                <a:cubicBezTo>
                  <a:pt x="147" y="86"/>
                  <a:pt x="146" y="84"/>
                  <a:pt x="147" y="82"/>
                </a:cubicBezTo>
                <a:cubicBezTo>
                  <a:pt x="148" y="80"/>
                  <a:pt x="150" y="80"/>
                  <a:pt x="150" y="79"/>
                </a:cubicBezTo>
                <a:cubicBezTo>
                  <a:pt x="151" y="78"/>
                  <a:pt x="152" y="76"/>
                  <a:pt x="152" y="75"/>
                </a:cubicBezTo>
                <a:cubicBezTo>
                  <a:pt x="152" y="72"/>
                  <a:pt x="153" y="69"/>
                  <a:pt x="152" y="67"/>
                </a:cubicBezTo>
                <a:cubicBezTo>
                  <a:pt x="151" y="65"/>
                  <a:pt x="150" y="65"/>
                  <a:pt x="150" y="64"/>
                </a:cubicBezTo>
                <a:cubicBezTo>
                  <a:pt x="150" y="62"/>
                  <a:pt x="151" y="55"/>
                  <a:pt x="151" y="54"/>
                </a:cubicBezTo>
                <a:cubicBezTo>
                  <a:pt x="151" y="50"/>
                  <a:pt x="151" y="47"/>
                  <a:pt x="150" y="43"/>
                </a:cubicBezTo>
                <a:cubicBezTo>
                  <a:pt x="150" y="43"/>
                  <a:pt x="149" y="40"/>
                  <a:pt x="147" y="39"/>
                </a:cubicBezTo>
                <a:cubicBezTo>
                  <a:pt x="144" y="38"/>
                  <a:pt x="144" y="38"/>
                  <a:pt x="144" y="38"/>
                </a:cubicBezTo>
                <a:cubicBezTo>
                  <a:pt x="142" y="36"/>
                  <a:pt x="142" y="36"/>
                  <a:pt x="142" y="36"/>
                </a:cubicBezTo>
                <a:cubicBezTo>
                  <a:pt x="133" y="31"/>
                  <a:pt x="124" y="35"/>
                  <a:pt x="120" y="37"/>
                </a:cubicBezTo>
                <a:cubicBezTo>
                  <a:pt x="113" y="39"/>
                  <a:pt x="108" y="49"/>
                  <a:pt x="111" y="63"/>
                </a:cubicBezTo>
                <a:cubicBezTo>
                  <a:pt x="112" y="66"/>
                  <a:pt x="110" y="67"/>
                  <a:pt x="110" y="68"/>
                </a:cubicBezTo>
                <a:cubicBezTo>
                  <a:pt x="110" y="71"/>
                  <a:pt x="111" y="78"/>
                  <a:pt x="113" y="80"/>
                </a:cubicBezTo>
                <a:cubicBezTo>
                  <a:pt x="114" y="80"/>
                  <a:pt x="116" y="81"/>
                  <a:pt x="116" y="81"/>
                </a:cubicBezTo>
                <a:cubicBezTo>
                  <a:pt x="116" y="84"/>
                  <a:pt x="116" y="86"/>
                  <a:pt x="116" y="89"/>
                </a:cubicBezTo>
                <a:cubicBezTo>
                  <a:pt x="117" y="91"/>
                  <a:pt x="119" y="91"/>
                  <a:pt x="119" y="94"/>
                </a:cubicBezTo>
                <a:cubicBezTo>
                  <a:pt x="117" y="95"/>
                  <a:pt x="117" y="95"/>
                  <a:pt x="117" y="95"/>
                </a:cubicBezTo>
                <a:cubicBezTo>
                  <a:pt x="116" y="96"/>
                  <a:pt x="115" y="99"/>
                  <a:pt x="114" y="100"/>
                </a:cubicBezTo>
                <a:cubicBezTo>
                  <a:pt x="117" y="101"/>
                  <a:pt x="119" y="103"/>
                  <a:pt x="122" y="104"/>
                </a:cubicBezTo>
                <a:cubicBezTo>
                  <a:pt x="125" y="105"/>
                  <a:pt x="128" y="106"/>
                  <a:pt x="131" y="108"/>
                </a:cubicBezTo>
                <a:cubicBezTo>
                  <a:pt x="133" y="108"/>
                  <a:pt x="134" y="109"/>
                  <a:pt x="136" y="109"/>
                </a:cubicBezTo>
                <a:cubicBezTo>
                  <a:pt x="141" y="111"/>
                  <a:pt x="148" y="114"/>
                  <a:pt x="150" y="121"/>
                </a:cubicBezTo>
                <a:cubicBezTo>
                  <a:pt x="151" y="121"/>
                  <a:pt x="151" y="121"/>
                  <a:pt x="151" y="121"/>
                </a:cubicBezTo>
                <a:cubicBezTo>
                  <a:pt x="151" y="122"/>
                  <a:pt x="151" y="122"/>
                  <a:pt x="151" y="122"/>
                </a:cubicBezTo>
                <a:cubicBezTo>
                  <a:pt x="151" y="124"/>
                  <a:pt x="151" y="127"/>
                  <a:pt x="151" y="130"/>
                </a:cubicBezTo>
                <a:cubicBezTo>
                  <a:pt x="151" y="131"/>
                  <a:pt x="151" y="133"/>
                  <a:pt x="151" y="134"/>
                </a:cubicBezTo>
                <a:cubicBezTo>
                  <a:pt x="184" y="134"/>
                  <a:pt x="184" y="134"/>
                  <a:pt x="184" y="134"/>
                </a:cubicBezTo>
                <a:cubicBezTo>
                  <a:pt x="184" y="130"/>
                  <a:pt x="184" y="121"/>
                  <a:pt x="184" y="118"/>
                </a:cubicBezTo>
                <a:cubicBezTo>
                  <a:pt x="182" y="113"/>
                  <a:pt x="176" y="112"/>
                  <a:pt x="171" y="110"/>
                </a:cubicBezTo>
                <a:close/>
                <a:moveTo>
                  <a:pt x="210" y="113"/>
                </a:moveTo>
                <a:cubicBezTo>
                  <a:pt x="208" y="110"/>
                  <a:pt x="204" y="109"/>
                  <a:pt x="201" y="108"/>
                </a:cubicBezTo>
                <a:cubicBezTo>
                  <a:pt x="197" y="106"/>
                  <a:pt x="193" y="105"/>
                  <a:pt x="190" y="103"/>
                </a:cubicBezTo>
                <a:cubicBezTo>
                  <a:pt x="188" y="103"/>
                  <a:pt x="187" y="103"/>
                  <a:pt x="186" y="102"/>
                </a:cubicBezTo>
                <a:cubicBezTo>
                  <a:pt x="185" y="101"/>
                  <a:pt x="184" y="99"/>
                  <a:pt x="183" y="97"/>
                </a:cubicBezTo>
                <a:cubicBezTo>
                  <a:pt x="183" y="97"/>
                  <a:pt x="182" y="97"/>
                  <a:pt x="181" y="97"/>
                </a:cubicBezTo>
                <a:cubicBezTo>
                  <a:pt x="181" y="95"/>
                  <a:pt x="183" y="95"/>
                  <a:pt x="183" y="93"/>
                </a:cubicBezTo>
                <a:cubicBezTo>
                  <a:pt x="184" y="91"/>
                  <a:pt x="183" y="89"/>
                  <a:pt x="184" y="88"/>
                </a:cubicBezTo>
                <a:cubicBezTo>
                  <a:pt x="185" y="87"/>
                  <a:pt x="186" y="87"/>
                  <a:pt x="186" y="86"/>
                </a:cubicBezTo>
                <a:cubicBezTo>
                  <a:pt x="187" y="86"/>
                  <a:pt x="187" y="84"/>
                  <a:pt x="187" y="83"/>
                </a:cubicBezTo>
                <a:cubicBezTo>
                  <a:pt x="188" y="82"/>
                  <a:pt x="188" y="79"/>
                  <a:pt x="187" y="78"/>
                </a:cubicBezTo>
                <a:cubicBezTo>
                  <a:pt x="187" y="77"/>
                  <a:pt x="186" y="77"/>
                  <a:pt x="186" y="76"/>
                </a:cubicBezTo>
                <a:cubicBezTo>
                  <a:pt x="186" y="74"/>
                  <a:pt x="187" y="70"/>
                  <a:pt x="187" y="69"/>
                </a:cubicBezTo>
                <a:cubicBezTo>
                  <a:pt x="187" y="66"/>
                  <a:pt x="187" y="64"/>
                  <a:pt x="186" y="61"/>
                </a:cubicBezTo>
                <a:cubicBezTo>
                  <a:pt x="186" y="61"/>
                  <a:pt x="185" y="59"/>
                  <a:pt x="184" y="58"/>
                </a:cubicBezTo>
                <a:cubicBezTo>
                  <a:pt x="182" y="58"/>
                  <a:pt x="182" y="58"/>
                  <a:pt x="182" y="58"/>
                </a:cubicBezTo>
                <a:cubicBezTo>
                  <a:pt x="180" y="57"/>
                  <a:pt x="180" y="57"/>
                  <a:pt x="180" y="57"/>
                </a:cubicBezTo>
                <a:cubicBezTo>
                  <a:pt x="175" y="53"/>
                  <a:pt x="168" y="55"/>
                  <a:pt x="165" y="57"/>
                </a:cubicBezTo>
                <a:cubicBezTo>
                  <a:pt x="160" y="58"/>
                  <a:pt x="157" y="65"/>
                  <a:pt x="159" y="75"/>
                </a:cubicBezTo>
                <a:cubicBezTo>
                  <a:pt x="160" y="77"/>
                  <a:pt x="158" y="78"/>
                  <a:pt x="158" y="79"/>
                </a:cubicBezTo>
                <a:cubicBezTo>
                  <a:pt x="158" y="81"/>
                  <a:pt x="159" y="86"/>
                  <a:pt x="160" y="87"/>
                </a:cubicBezTo>
                <a:cubicBezTo>
                  <a:pt x="161" y="87"/>
                  <a:pt x="162" y="87"/>
                  <a:pt x="162" y="87"/>
                </a:cubicBezTo>
                <a:cubicBezTo>
                  <a:pt x="162" y="89"/>
                  <a:pt x="162" y="91"/>
                  <a:pt x="163" y="93"/>
                </a:cubicBezTo>
                <a:cubicBezTo>
                  <a:pt x="163" y="95"/>
                  <a:pt x="164" y="95"/>
                  <a:pt x="165" y="97"/>
                </a:cubicBezTo>
                <a:cubicBezTo>
                  <a:pt x="163" y="97"/>
                  <a:pt x="163" y="97"/>
                  <a:pt x="163" y="97"/>
                </a:cubicBezTo>
                <a:cubicBezTo>
                  <a:pt x="163" y="98"/>
                  <a:pt x="162" y="101"/>
                  <a:pt x="161" y="102"/>
                </a:cubicBezTo>
                <a:cubicBezTo>
                  <a:pt x="162" y="103"/>
                  <a:pt x="164" y="103"/>
                  <a:pt x="166" y="104"/>
                </a:cubicBezTo>
                <a:cubicBezTo>
                  <a:pt x="168" y="105"/>
                  <a:pt x="171" y="106"/>
                  <a:pt x="173" y="107"/>
                </a:cubicBezTo>
                <a:cubicBezTo>
                  <a:pt x="174" y="107"/>
                  <a:pt x="175" y="108"/>
                  <a:pt x="176" y="108"/>
                </a:cubicBezTo>
                <a:cubicBezTo>
                  <a:pt x="180" y="110"/>
                  <a:pt x="185" y="111"/>
                  <a:pt x="187" y="117"/>
                </a:cubicBezTo>
                <a:cubicBezTo>
                  <a:pt x="187" y="117"/>
                  <a:pt x="187" y="117"/>
                  <a:pt x="187" y="117"/>
                </a:cubicBezTo>
                <a:cubicBezTo>
                  <a:pt x="187" y="118"/>
                  <a:pt x="187" y="118"/>
                  <a:pt x="187" y="118"/>
                </a:cubicBezTo>
                <a:cubicBezTo>
                  <a:pt x="187" y="119"/>
                  <a:pt x="187" y="121"/>
                  <a:pt x="187" y="124"/>
                </a:cubicBezTo>
                <a:cubicBezTo>
                  <a:pt x="187" y="124"/>
                  <a:pt x="187" y="124"/>
                  <a:pt x="187" y="125"/>
                </a:cubicBezTo>
                <a:cubicBezTo>
                  <a:pt x="210" y="125"/>
                  <a:pt x="210" y="125"/>
                  <a:pt x="210" y="125"/>
                </a:cubicBezTo>
                <a:cubicBezTo>
                  <a:pt x="210" y="121"/>
                  <a:pt x="210" y="116"/>
                  <a:pt x="210" y="113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32" name="Freeform 1512"/>
          <p:cNvSpPr>
            <a:spLocks noEditPoints="1"/>
          </p:cNvSpPr>
          <p:nvPr/>
        </p:nvSpPr>
        <p:spPr bwMode="auto">
          <a:xfrm>
            <a:off x="4539055" y="4594737"/>
            <a:ext cx="674688" cy="720725"/>
          </a:xfrm>
          <a:custGeom>
            <a:avLst/>
            <a:gdLst>
              <a:gd name="T0" fmla="*/ 180 w 180"/>
              <a:gd name="T1" fmla="*/ 67 h 192"/>
              <a:gd name="T2" fmla="*/ 179 w 180"/>
              <a:gd name="T3" fmla="*/ 64 h 192"/>
              <a:gd name="T4" fmla="*/ 178 w 180"/>
              <a:gd name="T5" fmla="*/ 63 h 192"/>
              <a:gd name="T6" fmla="*/ 91 w 180"/>
              <a:gd name="T7" fmla="*/ 1 h 192"/>
              <a:gd name="T8" fmla="*/ 89 w 180"/>
              <a:gd name="T9" fmla="*/ 1 h 192"/>
              <a:gd name="T10" fmla="*/ 40 w 180"/>
              <a:gd name="T11" fmla="*/ 0 h 192"/>
              <a:gd name="T12" fmla="*/ 37 w 180"/>
              <a:gd name="T13" fmla="*/ 2 h 192"/>
              <a:gd name="T14" fmla="*/ 38 w 180"/>
              <a:gd name="T15" fmla="*/ 6 h 192"/>
              <a:gd name="T16" fmla="*/ 60 w 180"/>
              <a:gd name="T17" fmla="*/ 22 h 192"/>
              <a:gd name="T18" fmla="*/ 50 w 180"/>
              <a:gd name="T19" fmla="*/ 30 h 192"/>
              <a:gd name="T20" fmla="*/ 49 w 180"/>
              <a:gd name="T21" fmla="*/ 30 h 192"/>
              <a:gd name="T22" fmla="*/ 1 w 180"/>
              <a:gd name="T23" fmla="*/ 64 h 192"/>
              <a:gd name="T24" fmla="*/ 0 w 180"/>
              <a:gd name="T25" fmla="*/ 67 h 192"/>
              <a:gd name="T26" fmla="*/ 0 w 180"/>
              <a:gd name="T27" fmla="*/ 67 h 192"/>
              <a:gd name="T28" fmla="*/ 0 w 180"/>
              <a:gd name="T29" fmla="*/ 67 h 192"/>
              <a:gd name="T30" fmla="*/ 0 w 180"/>
              <a:gd name="T31" fmla="*/ 127 h 192"/>
              <a:gd name="T32" fmla="*/ 1 w 180"/>
              <a:gd name="T33" fmla="*/ 130 h 192"/>
              <a:gd name="T34" fmla="*/ 88 w 180"/>
              <a:gd name="T35" fmla="*/ 192 h 192"/>
              <a:gd name="T36" fmla="*/ 88 w 180"/>
              <a:gd name="T37" fmla="*/ 192 h 192"/>
              <a:gd name="T38" fmla="*/ 88 w 180"/>
              <a:gd name="T39" fmla="*/ 192 h 192"/>
              <a:gd name="T40" fmla="*/ 90 w 180"/>
              <a:gd name="T41" fmla="*/ 192 h 192"/>
              <a:gd name="T42" fmla="*/ 92 w 180"/>
              <a:gd name="T43" fmla="*/ 192 h 192"/>
              <a:gd name="T44" fmla="*/ 179 w 180"/>
              <a:gd name="T45" fmla="*/ 130 h 192"/>
              <a:gd name="T46" fmla="*/ 180 w 180"/>
              <a:gd name="T47" fmla="*/ 127 h 192"/>
              <a:gd name="T48" fmla="*/ 180 w 180"/>
              <a:gd name="T49" fmla="*/ 67 h 192"/>
              <a:gd name="T50" fmla="*/ 180 w 180"/>
              <a:gd name="T51" fmla="*/ 67 h 192"/>
              <a:gd name="T52" fmla="*/ 51 w 180"/>
              <a:gd name="T53" fmla="*/ 7 h 192"/>
              <a:gd name="T54" fmla="*/ 88 w 180"/>
              <a:gd name="T55" fmla="*/ 8 h 192"/>
              <a:gd name="T56" fmla="*/ 165 w 180"/>
              <a:gd name="T57" fmla="*/ 62 h 192"/>
              <a:gd name="T58" fmla="*/ 128 w 180"/>
              <a:gd name="T59" fmla="*/ 61 h 192"/>
              <a:gd name="T60" fmla="*/ 51 w 180"/>
              <a:gd name="T61" fmla="*/ 7 h 192"/>
              <a:gd name="T62" fmla="*/ 86 w 180"/>
              <a:gd name="T63" fmla="*/ 182 h 192"/>
              <a:gd name="T64" fmla="*/ 7 w 180"/>
              <a:gd name="T65" fmla="*/ 126 h 192"/>
              <a:gd name="T66" fmla="*/ 7 w 180"/>
              <a:gd name="T67" fmla="*/ 74 h 192"/>
              <a:gd name="T68" fmla="*/ 86 w 180"/>
              <a:gd name="T69" fmla="*/ 131 h 192"/>
              <a:gd name="T70" fmla="*/ 86 w 180"/>
              <a:gd name="T71" fmla="*/ 182 h 192"/>
              <a:gd name="T72" fmla="*/ 90 w 180"/>
              <a:gd name="T73" fmla="*/ 124 h 192"/>
              <a:gd name="T74" fmla="*/ 9 w 180"/>
              <a:gd name="T75" fmla="*/ 67 h 192"/>
              <a:gd name="T76" fmla="*/ 48 w 180"/>
              <a:gd name="T77" fmla="*/ 39 h 192"/>
              <a:gd name="T78" fmla="*/ 129 w 180"/>
              <a:gd name="T79" fmla="*/ 96 h 192"/>
              <a:gd name="T80" fmla="*/ 90 w 180"/>
              <a:gd name="T81" fmla="*/ 124 h 192"/>
              <a:gd name="T82" fmla="*/ 173 w 180"/>
              <a:gd name="T83" fmla="*/ 126 h 192"/>
              <a:gd name="T84" fmla="*/ 94 w 180"/>
              <a:gd name="T85" fmla="*/ 182 h 192"/>
              <a:gd name="T86" fmla="*/ 94 w 180"/>
              <a:gd name="T87" fmla="*/ 131 h 192"/>
              <a:gd name="T88" fmla="*/ 173 w 180"/>
              <a:gd name="T89" fmla="*/ 74 h 192"/>
              <a:gd name="T90" fmla="*/ 173 w 180"/>
              <a:gd name="T91" fmla="*/ 126 h 192"/>
              <a:gd name="T92" fmla="*/ 75 w 180"/>
              <a:gd name="T93" fmla="*/ 135 h 192"/>
              <a:gd name="T94" fmla="*/ 14 w 180"/>
              <a:gd name="T95" fmla="*/ 92 h 192"/>
              <a:gd name="T96" fmla="*/ 14 w 180"/>
              <a:gd name="T97" fmla="*/ 119 h 192"/>
              <a:gd name="T98" fmla="*/ 75 w 180"/>
              <a:gd name="T99" fmla="*/ 162 h 192"/>
              <a:gd name="T100" fmla="*/ 75 w 180"/>
              <a:gd name="T101" fmla="*/ 13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80" h="192">
                <a:moveTo>
                  <a:pt x="180" y="67"/>
                </a:moveTo>
                <a:cubicBezTo>
                  <a:pt x="180" y="66"/>
                  <a:pt x="180" y="65"/>
                  <a:pt x="179" y="64"/>
                </a:cubicBezTo>
                <a:cubicBezTo>
                  <a:pt x="179" y="64"/>
                  <a:pt x="179" y="63"/>
                  <a:pt x="178" y="63"/>
                </a:cubicBezTo>
                <a:cubicBezTo>
                  <a:pt x="91" y="1"/>
                  <a:pt x="91" y="1"/>
                  <a:pt x="91" y="1"/>
                </a:cubicBezTo>
                <a:cubicBezTo>
                  <a:pt x="91" y="1"/>
                  <a:pt x="90" y="1"/>
                  <a:pt x="89" y="1"/>
                </a:cubicBezTo>
                <a:cubicBezTo>
                  <a:pt x="40" y="0"/>
                  <a:pt x="40" y="0"/>
                  <a:pt x="40" y="0"/>
                </a:cubicBezTo>
                <a:cubicBezTo>
                  <a:pt x="39" y="0"/>
                  <a:pt x="37" y="1"/>
                  <a:pt x="37" y="2"/>
                </a:cubicBezTo>
                <a:cubicBezTo>
                  <a:pt x="36" y="3"/>
                  <a:pt x="37" y="5"/>
                  <a:pt x="38" y="6"/>
                </a:cubicBezTo>
                <a:cubicBezTo>
                  <a:pt x="60" y="22"/>
                  <a:pt x="60" y="22"/>
                  <a:pt x="60" y="22"/>
                </a:cubicBezTo>
                <a:cubicBezTo>
                  <a:pt x="50" y="30"/>
                  <a:pt x="50" y="30"/>
                  <a:pt x="50" y="30"/>
                </a:cubicBezTo>
                <a:cubicBezTo>
                  <a:pt x="49" y="30"/>
                  <a:pt x="49" y="30"/>
                  <a:pt x="49" y="30"/>
                </a:cubicBezTo>
                <a:cubicBezTo>
                  <a:pt x="1" y="64"/>
                  <a:pt x="1" y="64"/>
                  <a:pt x="1" y="64"/>
                </a:cubicBezTo>
                <a:cubicBezTo>
                  <a:pt x="0" y="65"/>
                  <a:pt x="0" y="66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27"/>
                  <a:pt x="0" y="127"/>
                  <a:pt x="0" y="127"/>
                </a:cubicBezTo>
                <a:cubicBezTo>
                  <a:pt x="1" y="130"/>
                  <a:pt x="1" y="130"/>
                  <a:pt x="1" y="130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8" y="192"/>
                  <a:pt x="88" y="192"/>
                  <a:pt x="88" y="192"/>
                </a:cubicBezTo>
                <a:cubicBezTo>
                  <a:pt x="89" y="192"/>
                  <a:pt x="90" y="192"/>
                  <a:pt x="90" y="192"/>
                </a:cubicBezTo>
                <a:cubicBezTo>
                  <a:pt x="91" y="192"/>
                  <a:pt x="92" y="192"/>
                  <a:pt x="92" y="192"/>
                </a:cubicBezTo>
                <a:cubicBezTo>
                  <a:pt x="179" y="130"/>
                  <a:pt x="179" y="130"/>
                  <a:pt x="179" y="130"/>
                </a:cubicBezTo>
                <a:cubicBezTo>
                  <a:pt x="180" y="130"/>
                  <a:pt x="180" y="129"/>
                  <a:pt x="180" y="127"/>
                </a:cubicBezTo>
                <a:cubicBezTo>
                  <a:pt x="180" y="67"/>
                  <a:pt x="180" y="67"/>
                  <a:pt x="180" y="67"/>
                </a:cubicBezTo>
                <a:cubicBezTo>
                  <a:pt x="180" y="67"/>
                  <a:pt x="180" y="67"/>
                  <a:pt x="180" y="67"/>
                </a:cubicBezTo>
                <a:close/>
                <a:moveTo>
                  <a:pt x="51" y="7"/>
                </a:moveTo>
                <a:cubicBezTo>
                  <a:pt x="88" y="8"/>
                  <a:pt x="88" y="8"/>
                  <a:pt x="88" y="8"/>
                </a:cubicBezTo>
                <a:cubicBezTo>
                  <a:pt x="165" y="62"/>
                  <a:pt x="165" y="62"/>
                  <a:pt x="165" y="62"/>
                </a:cubicBezTo>
                <a:cubicBezTo>
                  <a:pt x="128" y="61"/>
                  <a:pt x="128" y="61"/>
                  <a:pt x="128" y="61"/>
                </a:cubicBezTo>
                <a:lnTo>
                  <a:pt x="51" y="7"/>
                </a:lnTo>
                <a:close/>
                <a:moveTo>
                  <a:pt x="86" y="182"/>
                </a:moveTo>
                <a:cubicBezTo>
                  <a:pt x="7" y="126"/>
                  <a:pt x="7" y="126"/>
                  <a:pt x="7" y="126"/>
                </a:cubicBezTo>
                <a:cubicBezTo>
                  <a:pt x="7" y="74"/>
                  <a:pt x="7" y="74"/>
                  <a:pt x="7" y="74"/>
                </a:cubicBezTo>
                <a:cubicBezTo>
                  <a:pt x="86" y="131"/>
                  <a:pt x="86" y="131"/>
                  <a:pt x="86" y="131"/>
                </a:cubicBezTo>
                <a:lnTo>
                  <a:pt x="86" y="182"/>
                </a:lnTo>
                <a:close/>
                <a:moveTo>
                  <a:pt x="90" y="124"/>
                </a:moveTo>
                <a:cubicBezTo>
                  <a:pt x="9" y="67"/>
                  <a:pt x="9" y="67"/>
                  <a:pt x="9" y="67"/>
                </a:cubicBezTo>
                <a:cubicBezTo>
                  <a:pt x="48" y="39"/>
                  <a:pt x="48" y="39"/>
                  <a:pt x="48" y="39"/>
                </a:cubicBezTo>
                <a:cubicBezTo>
                  <a:pt x="129" y="96"/>
                  <a:pt x="129" y="96"/>
                  <a:pt x="129" y="96"/>
                </a:cubicBezTo>
                <a:lnTo>
                  <a:pt x="90" y="124"/>
                </a:lnTo>
                <a:close/>
                <a:moveTo>
                  <a:pt x="173" y="126"/>
                </a:moveTo>
                <a:cubicBezTo>
                  <a:pt x="94" y="182"/>
                  <a:pt x="94" y="182"/>
                  <a:pt x="94" y="182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73" y="74"/>
                  <a:pt x="173" y="74"/>
                  <a:pt x="173" y="74"/>
                </a:cubicBezTo>
                <a:lnTo>
                  <a:pt x="173" y="126"/>
                </a:lnTo>
                <a:close/>
                <a:moveTo>
                  <a:pt x="75" y="135"/>
                </a:moveTo>
                <a:cubicBezTo>
                  <a:pt x="14" y="92"/>
                  <a:pt x="14" y="92"/>
                  <a:pt x="14" y="92"/>
                </a:cubicBezTo>
                <a:cubicBezTo>
                  <a:pt x="14" y="119"/>
                  <a:pt x="14" y="119"/>
                  <a:pt x="14" y="119"/>
                </a:cubicBezTo>
                <a:cubicBezTo>
                  <a:pt x="75" y="162"/>
                  <a:pt x="75" y="162"/>
                  <a:pt x="75" y="162"/>
                </a:cubicBezTo>
                <a:lnTo>
                  <a:pt x="75" y="135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33" name="矩形 2"/>
          <p:cNvSpPr/>
          <p:nvPr/>
        </p:nvSpPr>
        <p:spPr>
          <a:xfrm>
            <a:off x="1020445" y="5590540"/>
            <a:ext cx="5998845" cy="78486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3928110" y="5712460"/>
            <a:ext cx="1435100" cy="518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b="1" dirty="0" smtClea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竞争者 </a:t>
            </a:r>
            <a:endParaRPr lang="zh-CN" altLang="en-US" sz="2800" b="1" dirty="0" smtClea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5615" y="147320"/>
            <a:ext cx="8799195" cy="65633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" y="1002665"/>
            <a:ext cx="2930525" cy="227711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91770" y="1252855"/>
            <a:ext cx="11612880" cy="37185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/>
              <a:t>       </a:t>
            </a:r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第一，平台化企业与分布式管理。他认为企业总部应该是一个平台，进行资源的整合、运筹，形成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一个生态圈，进行全球资源运筹与人才整合。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　　第二，员工创客化。海尔现有专门的创业基金、有合作的投资公司，员工只要有好主意、好点子，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公司就可以给你资金成立项目组，鼓励你组建队伍去创业，而且让你持股。这样的话，企业内部就能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变成一个个创业中心。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    在互联网时代，员工的创造力需要发掘和发挥，你只要给他资源，他可能就能做成功一个项目，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或者一个企业。海尔倡导员工创客化，那将来有可能在内部创业出几百个公司来，那海尔就变成一个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创业的集合体，这时候企业的利益就不再简单地来自于做家电了，它围绕它的整个价值链，什么都可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以做。值得注意的是，现在海尔很多新型的公司就都是员工创业的成果。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/>
          </a:p>
          <a:p>
            <a:pPr algn="l"/>
            <a:r>
              <a:rPr lang="zh-CN" altLang="en-US"/>
              <a:t>　　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655695" y="473710"/>
            <a:ext cx="45008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企业平台化、员工创客化、用户个性化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31140" y="1214120"/>
            <a:ext cx="12120880" cy="34442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>
                <a:sym typeface="+mn-ea"/>
              </a:rPr>
              <a:t>       </a:t>
            </a:r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第三，人单合一自主经营体。这个在海尔推行了差不多七八年了，以用户为中心的人单合一双赢模式。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sym typeface="+mn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所谓人单合一双赢模式，就是他运用会计核算体系去核算每个员工为公司所创的价值，依据你所创的价值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sym typeface="+mn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来进行企业价值的分享，这叫双赢。这种模式就使几万人的企业在内部形成了无数个小小的自主经营体，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sym typeface="+mn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员工自我经营、自我驱动。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sym typeface="+mn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    第四，倒逼理论与去中心化领导。所谓“去中心化”就是让消费者去成为信号弹，让消费者倒逼员工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sym typeface="+mn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提升素质、开发市场，让员工做CEO做的事情。每个人都是中心，人人都是CEO，管理者成为资源的提供者。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sym typeface="+mn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强调企业不要提“以某某某为核心”，而是每个员工都可能变成核心，人人都成为自主经营体。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     第五，利益共同体与超值分享。海尔提出，你只要超越你为公司创造的价值，我就让你分享这个超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  <a:sym typeface="+mn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越的价值， 建立分享的利益公共体。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55695" y="473710"/>
            <a:ext cx="45008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企业平台化、员工创客化、用户个性化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725718" y="2345939"/>
            <a:ext cx="757017" cy="57851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01</a:t>
            </a:r>
            <a:endParaRPr lang="zh-CN" altLang="en-US" sz="2400" dirty="0"/>
          </a:p>
        </p:txBody>
      </p:sp>
      <p:sp>
        <p:nvSpPr>
          <p:cNvPr id="18" name="矩形 17"/>
          <p:cNvSpPr/>
          <p:nvPr/>
        </p:nvSpPr>
        <p:spPr>
          <a:xfrm>
            <a:off x="1725718" y="3222619"/>
            <a:ext cx="757017" cy="57851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02</a:t>
            </a:r>
            <a:endParaRPr lang="zh-CN" altLang="en-US" sz="2400" dirty="0"/>
          </a:p>
        </p:txBody>
      </p:sp>
      <p:sp>
        <p:nvSpPr>
          <p:cNvPr id="19" name="矩形 18"/>
          <p:cNvSpPr/>
          <p:nvPr/>
        </p:nvSpPr>
        <p:spPr>
          <a:xfrm>
            <a:off x="1725719" y="4056755"/>
            <a:ext cx="757017" cy="578515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03</a:t>
            </a:r>
            <a:endParaRPr lang="zh-CN" altLang="en-US" sz="2400" dirty="0"/>
          </a:p>
        </p:txBody>
      </p:sp>
      <p:sp>
        <p:nvSpPr>
          <p:cNvPr id="21" name="矩形 20"/>
          <p:cNvSpPr/>
          <p:nvPr/>
        </p:nvSpPr>
        <p:spPr>
          <a:xfrm>
            <a:off x="2987040" y="2300605"/>
            <a:ext cx="5621655" cy="66929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网上企业拥有较明显的成本优势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440" y="3131820"/>
            <a:ext cx="5596255" cy="66929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促进企业间的交易</a:t>
            </a:r>
            <a:endParaRPr lang="zh-CN" altLang="en-US" sz="2400" b="1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12687" y="3965950"/>
            <a:ext cx="6882950" cy="66929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互联网相继带动企业的蓬勃发展</a:t>
            </a:r>
            <a:endParaRPr lang="zh-CN" altLang="en-US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5" name="梯形 24"/>
          <p:cNvSpPr/>
          <p:nvPr/>
        </p:nvSpPr>
        <p:spPr>
          <a:xfrm>
            <a:off x="186690" y="274421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"/>
          <p:cNvSpPr/>
          <p:nvPr/>
        </p:nvSpPr>
        <p:spPr>
          <a:xfrm>
            <a:off x="260349" y="463025"/>
            <a:ext cx="7300913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梯形 26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4"/>
          <p:cNvSpPr txBox="1"/>
          <p:nvPr/>
        </p:nvSpPr>
        <p:spPr>
          <a:xfrm>
            <a:off x="352614" y="281555"/>
            <a:ext cx="1735583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</a:rPr>
              <a:t>1.4</a:t>
            </a:r>
            <a:endParaRPr lang="zh-CN" altLang="en-US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1725930" y="757555"/>
            <a:ext cx="6002020" cy="48641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l"/>
            <a:r>
              <a:rPr lang="en-US" altLang="zh-CN" sz="24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1.4.1  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创立网络营销导向型企业的意义</a:t>
            </a:r>
            <a:endParaRPr lang="en-US" altLang="zh-CN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>
            <a:off x="142240" y="281406"/>
            <a:ext cx="2067560" cy="483303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463025"/>
            <a:ext cx="6877050" cy="784750"/>
          </a:xfrm>
          <a:custGeom>
            <a:avLst/>
            <a:gdLst>
              <a:gd name="connsiteX0" fmla="*/ 0 w 6877050"/>
              <a:gd name="connsiteY0" fmla="*/ 0 h 783320"/>
              <a:gd name="connsiteX1" fmla="*/ 6877050 w 6877050"/>
              <a:gd name="connsiteY1" fmla="*/ 0 h 783320"/>
              <a:gd name="connsiteX2" fmla="*/ 6877050 w 6877050"/>
              <a:gd name="connsiteY2" fmla="*/ 783320 h 783320"/>
              <a:gd name="connsiteX3" fmla="*/ 0 w 6877050"/>
              <a:gd name="connsiteY3" fmla="*/ 783320 h 783320"/>
              <a:gd name="connsiteX4" fmla="*/ 0 w 6877050"/>
              <a:gd name="connsiteY4" fmla="*/ 0 h 783320"/>
              <a:gd name="connsiteX0-1" fmla="*/ 0 w 6877050"/>
              <a:gd name="connsiteY0-2" fmla="*/ 0 h 784750"/>
              <a:gd name="connsiteX1-3" fmla="*/ 6877050 w 6877050"/>
              <a:gd name="connsiteY1-4" fmla="*/ 0 h 784750"/>
              <a:gd name="connsiteX2-5" fmla="*/ 6877050 w 6877050"/>
              <a:gd name="connsiteY2-6" fmla="*/ 783320 h 784750"/>
              <a:gd name="connsiteX3-7" fmla="*/ 6505575 w 6877050"/>
              <a:gd name="connsiteY3-8" fmla="*/ 784750 h 784750"/>
              <a:gd name="connsiteX4-9" fmla="*/ 0 w 6877050"/>
              <a:gd name="connsiteY4-10" fmla="*/ 783320 h 784750"/>
              <a:gd name="connsiteX5" fmla="*/ 0 w 6877050"/>
              <a:gd name="connsiteY5" fmla="*/ 0 h 784750"/>
              <a:gd name="connsiteX0-11" fmla="*/ 0 w 6877050"/>
              <a:gd name="connsiteY0-12" fmla="*/ 0 h 784750"/>
              <a:gd name="connsiteX1-13" fmla="*/ 6877050 w 6877050"/>
              <a:gd name="connsiteY1-14" fmla="*/ 0 h 784750"/>
              <a:gd name="connsiteX2-15" fmla="*/ 6505575 w 6877050"/>
              <a:gd name="connsiteY2-16" fmla="*/ 784750 h 784750"/>
              <a:gd name="connsiteX3-17" fmla="*/ 0 w 6877050"/>
              <a:gd name="connsiteY3-18" fmla="*/ 783320 h 784750"/>
              <a:gd name="connsiteX4-19" fmla="*/ 0 w 6877050"/>
              <a:gd name="connsiteY4-20" fmla="*/ 0 h 78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877050" h="784750">
                <a:moveTo>
                  <a:pt x="0" y="0"/>
                </a:moveTo>
                <a:lnTo>
                  <a:pt x="6877050" y="0"/>
                </a:lnTo>
                <a:lnTo>
                  <a:pt x="6505575" y="784750"/>
                </a:lnTo>
                <a:lnTo>
                  <a:pt x="0" y="783320"/>
                </a:lnTo>
                <a:lnTo>
                  <a:pt x="0" y="0"/>
                </a:lnTo>
                <a:close/>
              </a:path>
            </a:pathLst>
          </a:cu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 flipV="1">
            <a:off x="260350" y="274373"/>
            <a:ext cx="1827530" cy="490336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60222" y="246630"/>
            <a:ext cx="1735583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任务</a:t>
            </a:r>
            <a:r>
              <a:rPr lang="en-US" altLang="zh-CN" sz="28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1.4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6" name="TextBox 17"/>
          <p:cNvSpPr txBox="1"/>
          <p:nvPr/>
        </p:nvSpPr>
        <p:spPr>
          <a:xfrm>
            <a:off x="1537335" y="612140"/>
            <a:ext cx="5180330" cy="48641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1.4.2 </a:t>
            </a:r>
            <a:r>
              <a:rPr lang="zh-CN" altLang="en-US" sz="2400" b="1" dirty="0" smtClean="0">
                <a:solidFill>
                  <a:schemeClr val="bg1"/>
                </a:solidFill>
                <a:latin typeface="+mj-ea"/>
                <a:ea typeface="+mj-ea"/>
                <a:sym typeface="+mn-ea"/>
              </a:rPr>
              <a:t>创立网络营销导向型企业步骤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81050" y="2438400"/>
            <a:ext cx="3899535" cy="65849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/>
          <p:cNvSpPr/>
          <p:nvPr/>
        </p:nvSpPr>
        <p:spPr>
          <a:xfrm>
            <a:off x="4680474" y="2438401"/>
            <a:ext cx="1421885" cy="1430286"/>
          </a:xfrm>
          <a:custGeom>
            <a:avLst/>
            <a:gdLst>
              <a:gd name="connsiteX0" fmla="*/ 0 w 591715"/>
              <a:gd name="connsiteY0" fmla="*/ 658761 h 658761"/>
              <a:gd name="connsiteX1" fmla="*/ 0 w 591715"/>
              <a:gd name="connsiteY1" fmla="*/ 0 h 658761"/>
              <a:gd name="connsiteX2" fmla="*/ 591715 w 591715"/>
              <a:gd name="connsiteY2" fmla="*/ 658761 h 658761"/>
              <a:gd name="connsiteX3" fmla="*/ 0 w 591715"/>
              <a:gd name="connsiteY3" fmla="*/ 658761 h 658761"/>
              <a:gd name="connsiteX0-1" fmla="*/ 0 w 1429915"/>
              <a:gd name="connsiteY0-2" fmla="*/ 658761 h 1135011"/>
              <a:gd name="connsiteX1-3" fmla="*/ 0 w 1429915"/>
              <a:gd name="connsiteY1-4" fmla="*/ 0 h 1135011"/>
              <a:gd name="connsiteX2-5" fmla="*/ 1429915 w 1429915"/>
              <a:gd name="connsiteY2-6" fmla="*/ 1135011 h 1135011"/>
              <a:gd name="connsiteX3-7" fmla="*/ 0 w 1429915"/>
              <a:gd name="connsiteY3-8" fmla="*/ 658761 h 1135011"/>
              <a:gd name="connsiteX0-9" fmla="*/ 0 w 1420390"/>
              <a:gd name="connsiteY0-10" fmla="*/ 658761 h 1430286"/>
              <a:gd name="connsiteX1-11" fmla="*/ 0 w 1420390"/>
              <a:gd name="connsiteY1-12" fmla="*/ 0 h 1430286"/>
              <a:gd name="connsiteX2-13" fmla="*/ 1420390 w 1420390"/>
              <a:gd name="connsiteY2-14" fmla="*/ 1430286 h 1430286"/>
              <a:gd name="connsiteX3-15" fmla="*/ 0 w 1420390"/>
              <a:gd name="connsiteY3-16" fmla="*/ 658761 h 14302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420390" h="1430286">
                <a:moveTo>
                  <a:pt x="0" y="658761"/>
                </a:moveTo>
                <a:lnTo>
                  <a:pt x="0" y="0"/>
                </a:lnTo>
                <a:lnTo>
                  <a:pt x="1420390" y="1430286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772795" y="3434715"/>
            <a:ext cx="3907790" cy="65849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直角三角形 14"/>
          <p:cNvSpPr/>
          <p:nvPr/>
        </p:nvSpPr>
        <p:spPr>
          <a:xfrm>
            <a:off x="4680806" y="3434417"/>
            <a:ext cx="1429915" cy="658761"/>
          </a:xfrm>
          <a:custGeom>
            <a:avLst/>
            <a:gdLst>
              <a:gd name="connsiteX0" fmla="*/ 0 w 591715"/>
              <a:gd name="connsiteY0" fmla="*/ 658761 h 658761"/>
              <a:gd name="connsiteX1" fmla="*/ 0 w 591715"/>
              <a:gd name="connsiteY1" fmla="*/ 0 h 658761"/>
              <a:gd name="connsiteX2" fmla="*/ 591715 w 591715"/>
              <a:gd name="connsiteY2" fmla="*/ 658761 h 658761"/>
              <a:gd name="connsiteX3" fmla="*/ 0 w 591715"/>
              <a:gd name="connsiteY3" fmla="*/ 658761 h 658761"/>
              <a:gd name="connsiteX0-1" fmla="*/ 0 w 1372765"/>
              <a:gd name="connsiteY0-2" fmla="*/ 658761 h 811161"/>
              <a:gd name="connsiteX1-3" fmla="*/ 0 w 1372765"/>
              <a:gd name="connsiteY1-4" fmla="*/ 0 h 811161"/>
              <a:gd name="connsiteX2-5" fmla="*/ 1372765 w 1372765"/>
              <a:gd name="connsiteY2-6" fmla="*/ 811161 h 811161"/>
              <a:gd name="connsiteX3-7" fmla="*/ 0 w 1372765"/>
              <a:gd name="connsiteY3-8" fmla="*/ 658761 h 811161"/>
              <a:gd name="connsiteX0-9" fmla="*/ 0 w 1429915"/>
              <a:gd name="connsiteY0-10" fmla="*/ 658761 h 658761"/>
              <a:gd name="connsiteX1-11" fmla="*/ 0 w 1429915"/>
              <a:gd name="connsiteY1-12" fmla="*/ 0 h 658761"/>
              <a:gd name="connsiteX2-13" fmla="*/ 1429915 w 1429915"/>
              <a:gd name="connsiteY2-14" fmla="*/ 430161 h 658761"/>
              <a:gd name="connsiteX3-15" fmla="*/ 0 w 1429915"/>
              <a:gd name="connsiteY3-16" fmla="*/ 658761 h 65876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429915" h="658761">
                <a:moveTo>
                  <a:pt x="0" y="658761"/>
                </a:moveTo>
                <a:lnTo>
                  <a:pt x="0" y="0"/>
                </a:lnTo>
                <a:lnTo>
                  <a:pt x="1429915" y="430161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81050" y="4430395"/>
            <a:ext cx="3899535" cy="658495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 flipV="1">
            <a:off x="4680806" y="3868460"/>
            <a:ext cx="1395257" cy="1220736"/>
          </a:xfrm>
          <a:custGeom>
            <a:avLst/>
            <a:gdLst>
              <a:gd name="connsiteX0" fmla="*/ 0 w 1271432"/>
              <a:gd name="connsiteY0" fmla="*/ 658761 h 658761"/>
              <a:gd name="connsiteX1" fmla="*/ 0 w 1271432"/>
              <a:gd name="connsiteY1" fmla="*/ 0 h 658761"/>
              <a:gd name="connsiteX2" fmla="*/ 1271432 w 1271432"/>
              <a:gd name="connsiteY2" fmla="*/ 658761 h 658761"/>
              <a:gd name="connsiteX3" fmla="*/ 0 w 1271432"/>
              <a:gd name="connsiteY3" fmla="*/ 658761 h 658761"/>
              <a:gd name="connsiteX0-1" fmla="*/ 0 w 1395257"/>
              <a:gd name="connsiteY0-2" fmla="*/ 658761 h 1220736"/>
              <a:gd name="connsiteX1-3" fmla="*/ 0 w 1395257"/>
              <a:gd name="connsiteY1-4" fmla="*/ 0 h 1220736"/>
              <a:gd name="connsiteX2-5" fmla="*/ 1395257 w 1395257"/>
              <a:gd name="connsiteY2-6" fmla="*/ 1220736 h 1220736"/>
              <a:gd name="connsiteX3-7" fmla="*/ 0 w 1395257"/>
              <a:gd name="connsiteY3-8" fmla="*/ 658761 h 12207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95257" h="1220736">
                <a:moveTo>
                  <a:pt x="0" y="658761"/>
                </a:moveTo>
                <a:lnTo>
                  <a:pt x="0" y="0"/>
                </a:lnTo>
                <a:lnTo>
                  <a:pt x="1395257" y="1220736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383069" y="2438400"/>
            <a:ext cx="3982065" cy="65876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383069" y="3434417"/>
            <a:ext cx="3982065" cy="65876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7396404" y="4436785"/>
            <a:ext cx="3982065" cy="65876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三角形 20"/>
          <p:cNvSpPr/>
          <p:nvPr/>
        </p:nvSpPr>
        <p:spPr>
          <a:xfrm flipH="1">
            <a:off x="6111053" y="2438401"/>
            <a:ext cx="1285142" cy="1430286"/>
          </a:xfrm>
          <a:custGeom>
            <a:avLst/>
            <a:gdLst>
              <a:gd name="connsiteX0" fmla="*/ 0 w 1323242"/>
              <a:gd name="connsiteY0" fmla="*/ 658761 h 658761"/>
              <a:gd name="connsiteX1" fmla="*/ 0 w 1323242"/>
              <a:gd name="connsiteY1" fmla="*/ 0 h 658761"/>
              <a:gd name="connsiteX2" fmla="*/ 1323242 w 1323242"/>
              <a:gd name="connsiteY2" fmla="*/ 658761 h 658761"/>
              <a:gd name="connsiteX3" fmla="*/ 0 w 1323242"/>
              <a:gd name="connsiteY3" fmla="*/ 658761 h 658761"/>
              <a:gd name="connsiteX0-1" fmla="*/ 0 w 1285142"/>
              <a:gd name="connsiteY0-2" fmla="*/ 658761 h 1430286"/>
              <a:gd name="connsiteX1-3" fmla="*/ 0 w 1285142"/>
              <a:gd name="connsiteY1-4" fmla="*/ 0 h 1430286"/>
              <a:gd name="connsiteX2-5" fmla="*/ 1285142 w 1285142"/>
              <a:gd name="connsiteY2-6" fmla="*/ 1430286 h 1430286"/>
              <a:gd name="connsiteX3-7" fmla="*/ 0 w 1285142"/>
              <a:gd name="connsiteY3-8" fmla="*/ 658761 h 14302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5142" h="1430286">
                <a:moveTo>
                  <a:pt x="0" y="658761"/>
                </a:moveTo>
                <a:lnTo>
                  <a:pt x="0" y="0"/>
                </a:lnTo>
                <a:lnTo>
                  <a:pt x="1285142" y="1430286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直角三角形 21"/>
          <p:cNvSpPr/>
          <p:nvPr/>
        </p:nvSpPr>
        <p:spPr>
          <a:xfrm flipH="1">
            <a:off x="6082479" y="3434416"/>
            <a:ext cx="1313716" cy="658761"/>
          </a:xfrm>
          <a:custGeom>
            <a:avLst/>
            <a:gdLst>
              <a:gd name="connsiteX0" fmla="*/ 0 w 1323241"/>
              <a:gd name="connsiteY0" fmla="*/ 658761 h 658761"/>
              <a:gd name="connsiteX1" fmla="*/ 0 w 1323241"/>
              <a:gd name="connsiteY1" fmla="*/ 0 h 658761"/>
              <a:gd name="connsiteX2" fmla="*/ 1323241 w 1323241"/>
              <a:gd name="connsiteY2" fmla="*/ 658761 h 658761"/>
              <a:gd name="connsiteX3" fmla="*/ 0 w 1323241"/>
              <a:gd name="connsiteY3" fmla="*/ 658761 h 658761"/>
              <a:gd name="connsiteX0-1" fmla="*/ 0 w 1313716"/>
              <a:gd name="connsiteY0-2" fmla="*/ 658761 h 658761"/>
              <a:gd name="connsiteX1-3" fmla="*/ 0 w 1313716"/>
              <a:gd name="connsiteY1-4" fmla="*/ 0 h 658761"/>
              <a:gd name="connsiteX2-5" fmla="*/ 1313716 w 1313716"/>
              <a:gd name="connsiteY2-6" fmla="*/ 439686 h 658761"/>
              <a:gd name="connsiteX3-7" fmla="*/ 0 w 1313716"/>
              <a:gd name="connsiteY3-8" fmla="*/ 658761 h 65876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13716" h="658761">
                <a:moveTo>
                  <a:pt x="0" y="658761"/>
                </a:moveTo>
                <a:lnTo>
                  <a:pt x="0" y="0"/>
                </a:lnTo>
                <a:lnTo>
                  <a:pt x="1313716" y="439686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直角三角形 22"/>
          <p:cNvSpPr/>
          <p:nvPr/>
        </p:nvSpPr>
        <p:spPr>
          <a:xfrm flipH="1" flipV="1">
            <a:off x="6103343" y="3887510"/>
            <a:ext cx="1292852" cy="1201686"/>
          </a:xfrm>
          <a:custGeom>
            <a:avLst/>
            <a:gdLst>
              <a:gd name="connsiteX0" fmla="*/ 0 w 1121402"/>
              <a:gd name="connsiteY0" fmla="*/ 658761 h 658761"/>
              <a:gd name="connsiteX1" fmla="*/ 0 w 1121402"/>
              <a:gd name="connsiteY1" fmla="*/ 0 h 658761"/>
              <a:gd name="connsiteX2" fmla="*/ 1121402 w 1121402"/>
              <a:gd name="connsiteY2" fmla="*/ 658761 h 658761"/>
              <a:gd name="connsiteX3" fmla="*/ 0 w 1121402"/>
              <a:gd name="connsiteY3" fmla="*/ 658761 h 658761"/>
              <a:gd name="connsiteX0-1" fmla="*/ 0 w 1292852"/>
              <a:gd name="connsiteY0-2" fmla="*/ 658761 h 1201686"/>
              <a:gd name="connsiteX1-3" fmla="*/ 0 w 1292852"/>
              <a:gd name="connsiteY1-4" fmla="*/ 0 h 1201686"/>
              <a:gd name="connsiteX2-5" fmla="*/ 1292852 w 1292852"/>
              <a:gd name="connsiteY2-6" fmla="*/ 1201686 h 1201686"/>
              <a:gd name="connsiteX3-7" fmla="*/ 0 w 1292852"/>
              <a:gd name="connsiteY3-8" fmla="*/ 658761 h 12016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92852" h="1201686">
                <a:moveTo>
                  <a:pt x="0" y="658761"/>
                </a:moveTo>
                <a:lnTo>
                  <a:pt x="0" y="0"/>
                </a:lnTo>
                <a:lnTo>
                  <a:pt x="1292852" y="1201686"/>
                </a:lnTo>
                <a:lnTo>
                  <a:pt x="0" y="658761"/>
                </a:lnTo>
                <a:close/>
              </a:path>
            </a:pathLst>
          </a:cu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>
            <a:grpSpLocks noChangeAspect="1"/>
          </p:cNvGrpSpPr>
          <p:nvPr/>
        </p:nvGrpSpPr>
        <p:grpSpPr>
          <a:xfrm>
            <a:off x="4742191" y="2069960"/>
            <a:ext cx="2707618" cy="3960000"/>
            <a:chOff x="13665200" y="16497300"/>
            <a:chExt cx="487363" cy="712788"/>
          </a:xfrm>
          <a:solidFill>
            <a:srgbClr val="1F487C"/>
          </a:solidFill>
        </p:grpSpPr>
        <p:sp>
          <p:nvSpPr>
            <p:cNvPr id="7" name="Freeform 1517"/>
            <p:cNvSpPr/>
            <p:nvPr/>
          </p:nvSpPr>
          <p:spPr bwMode="auto">
            <a:xfrm>
              <a:off x="13795375" y="16497300"/>
              <a:ext cx="225425" cy="588963"/>
            </a:xfrm>
            <a:custGeom>
              <a:avLst/>
              <a:gdLst>
                <a:gd name="T0" fmla="*/ 0 w 60"/>
                <a:gd name="T1" fmla="*/ 152 h 157"/>
                <a:gd name="T2" fmla="*/ 1 w 60"/>
                <a:gd name="T3" fmla="*/ 151 h 157"/>
                <a:gd name="T4" fmla="*/ 1 w 60"/>
                <a:gd name="T5" fmla="*/ 151 h 157"/>
                <a:gd name="T6" fmla="*/ 4 w 60"/>
                <a:gd name="T7" fmla="*/ 147 h 157"/>
                <a:gd name="T8" fmla="*/ 4 w 60"/>
                <a:gd name="T9" fmla="*/ 147 h 157"/>
                <a:gd name="T10" fmla="*/ 12 w 60"/>
                <a:gd name="T11" fmla="*/ 125 h 157"/>
                <a:gd name="T12" fmla="*/ 12 w 60"/>
                <a:gd name="T13" fmla="*/ 125 h 157"/>
                <a:gd name="T14" fmla="*/ 25 w 60"/>
                <a:gd name="T15" fmla="*/ 4 h 157"/>
                <a:gd name="T16" fmla="*/ 25 w 60"/>
                <a:gd name="T17" fmla="*/ 4 h 157"/>
                <a:gd name="T18" fmla="*/ 25 w 60"/>
                <a:gd name="T19" fmla="*/ 0 h 157"/>
                <a:gd name="T20" fmla="*/ 28 w 60"/>
                <a:gd name="T21" fmla="*/ 0 h 157"/>
                <a:gd name="T22" fmla="*/ 35 w 60"/>
                <a:gd name="T23" fmla="*/ 0 h 157"/>
                <a:gd name="T24" fmla="*/ 35 w 60"/>
                <a:gd name="T25" fmla="*/ 4 h 157"/>
                <a:gd name="T26" fmla="*/ 59 w 60"/>
                <a:gd name="T27" fmla="*/ 151 h 157"/>
                <a:gd name="T28" fmla="*/ 59 w 60"/>
                <a:gd name="T29" fmla="*/ 151 h 157"/>
                <a:gd name="T30" fmla="*/ 60 w 60"/>
                <a:gd name="T31" fmla="*/ 152 h 157"/>
                <a:gd name="T32" fmla="*/ 60 w 60"/>
                <a:gd name="T33" fmla="*/ 152 h 157"/>
                <a:gd name="T34" fmla="*/ 60 w 60"/>
                <a:gd name="T35" fmla="*/ 152 h 157"/>
                <a:gd name="T36" fmla="*/ 55 w 60"/>
                <a:gd name="T37" fmla="*/ 157 h 157"/>
                <a:gd name="T38" fmla="*/ 30 w 60"/>
                <a:gd name="T39" fmla="*/ 47 h 157"/>
                <a:gd name="T40" fmla="*/ 30 w 60"/>
                <a:gd name="T41" fmla="*/ 47 h 157"/>
                <a:gd name="T42" fmla="*/ 5 w 60"/>
                <a:gd name="T43" fmla="*/ 157 h 157"/>
                <a:gd name="T44" fmla="*/ 5 w 60"/>
                <a:gd name="T45" fmla="*/ 157 h 157"/>
                <a:gd name="T46" fmla="*/ 0 w 60"/>
                <a:gd name="T47" fmla="*/ 15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157">
                  <a:moveTo>
                    <a:pt x="0" y="152"/>
                  </a:moveTo>
                  <a:cubicBezTo>
                    <a:pt x="0" y="152"/>
                    <a:pt x="1" y="152"/>
                    <a:pt x="1" y="151"/>
                  </a:cubicBezTo>
                  <a:cubicBezTo>
                    <a:pt x="1" y="151"/>
                    <a:pt x="1" y="151"/>
                    <a:pt x="1" y="151"/>
                  </a:cubicBezTo>
                  <a:cubicBezTo>
                    <a:pt x="2" y="150"/>
                    <a:pt x="3" y="149"/>
                    <a:pt x="4" y="147"/>
                  </a:cubicBezTo>
                  <a:cubicBezTo>
                    <a:pt x="4" y="147"/>
                    <a:pt x="4" y="147"/>
                    <a:pt x="4" y="147"/>
                  </a:cubicBezTo>
                  <a:cubicBezTo>
                    <a:pt x="6" y="143"/>
                    <a:pt x="9" y="136"/>
                    <a:pt x="12" y="125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18" y="104"/>
                    <a:pt x="25" y="66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113"/>
                    <a:pt x="55" y="145"/>
                    <a:pt x="59" y="151"/>
                  </a:cubicBezTo>
                  <a:cubicBezTo>
                    <a:pt x="59" y="151"/>
                    <a:pt x="59" y="151"/>
                    <a:pt x="59" y="151"/>
                  </a:cubicBezTo>
                  <a:cubicBezTo>
                    <a:pt x="59" y="152"/>
                    <a:pt x="60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60" y="152"/>
                    <a:pt x="60" y="152"/>
                    <a:pt x="60" y="152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4" y="156"/>
                    <a:pt x="35" y="13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5" y="136"/>
                    <a:pt x="6" y="156"/>
                    <a:pt x="5" y="157"/>
                  </a:cubicBezTo>
                  <a:cubicBezTo>
                    <a:pt x="5" y="157"/>
                    <a:pt x="5" y="157"/>
                    <a:pt x="5" y="157"/>
                  </a:cubicBezTo>
                  <a:cubicBezTo>
                    <a:pt x="0" y="152"/>
                    <a:pt x="0" y="152"/>
                    <a:pt x="0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1518"/>
            <p:cNvSpPr>
              <a:spLocks noEditPoints="1"/>
            </p:cNvSpPr>
            <p:nvPr/>
          </p:nvSpPr>
          <p:spPr bwMode="auto">
            <a:xfrm>
              <a:off x="13665200" y="17041813"/>
              <a:ext cx="487363" cy="168275"/>
            </a:xfrm>
            <a:custGeom>
              <a:avLst/>
              <a:gdLst>
                <a:gd name="T0" fmla="*/ 97 w 130"/>
                <a:gd name="T1" fmla="*/ 45 h 45"/>
                <a:gd name="T2" fmla="*/ 97 w 130"/>
                <a:gd name="T3" fmla="*/ 43 h 45"/>
                <a:gd name="T4" fmla="*/ 65 w 130"/>
                <a:gd name="T5" fmla="*/ 28 h 45"/>
                <a:gd name="T6" fmla="*/ 65 w 130"/>
                <a:gd name="T7" fmla="*/ 28 h 45"/>
                <a:gd name="T8" fmla="*/ 34 w 130"/>
                <a:gd name="T9" fmla="*/ 43 h 45"/>
                <a:gd name="T10" fmla="*/ 34 w 130"/>
                <a:gd name="T11" fmla="*/ 43 h 45"/>
                <a:gd name="T12" fmla="*/ 33 w 130"/>
                <a:gd name="T13" fmla="*/ 45 h 45"/>
                <a:gd name="T14" fmla="*/ 0 w 130"/>
                <a:gd name="T15" fmla="*/ 45 h 45"/>
                <a:gd name="T16" fmla="*/ 3 w 130"/>
                <a:gd name="T17" fmla="*/ 40 h 45"/>
                <a:gd name="T18" fmla="*/ 65 w 130"/>
                <a:gd name="T19" fmla="*/ 0 h 45"/>
                <a:gd name="T20" fmla="*/ 65 w 130"/>
                <a:gd name="T21" fmla="*/ 0 h 45"/>
                <a:gd name="T22" fmla="*/ 127 w 130"/>
                <a:gd name="T23" fmla="*/ 40 h 45"/>
                <a:gd name="T24" fmla="*/ 127 w 130"/>
                <a:gd name="T25" fmla="*/ 40 h 45"/>
                <a:gd name="T26" fmla="*/ 130 w 130"/>
                <a:gd name="T27" fmla="*/ 45 h 45"/>
                <a:gd name="T28" fmla="*/ 97 w 130"/>
                <a:gd name="T29" fmla="*/ 45 h 45"/>
                <a:gd name="T30" fmla="*/ 31 w 130"/>
                <a:gd name="T31" fmla="*/ 41 h 45"/>
                <a:gd name="T32" fmla="*/ 31 w 130"/>
                <a:gd name="T33" fmla="*/ 38 h 45"/>
                <a:gd name="T34" fmla="*/ 31 w 130"/>
                <a:gd name="T35" fmla="*/ 41 h 45"/>
                <a:gd name="T36" fmla="*/ 119 w 130"/>
                <a:gd name="T37" fmla="*/ 38 h 45"/>
                <a:gd name="T38" fmla="*/ 65 w 130"/>
                <a:gd name="T39" fmla="*/ 6 h 45"/>
                <a:gd name="T40" fmla="*/ 65 w 130"/>
                <a:gd name="T41" fmla="*/ 6 h 45"/>
                <a:gd name="T42" fmla="*/ 11 w 130"/>
                <a:gd name="T43" fmla="*/ 38 h 45"/>
                <a:gd name="T44" fmla="*/ 11 w 130"/>
                <a:gd name="T45" fmla="*/ 38 h 45"/>
                <a:gd name="T46" fmla="*/ 29 w 130"/>
                <a:gd name="T47" fmla="*/ 38 h 45"/>
                <a:gd name="T48" fmla="*/ 65 w 130"/>
                <a:gd name="T49" fmla="*/ 22 h 45"/>
                <a:gd name="T50" fmla="*/ 65 w 130"/>
                <a:gd name="T51" fmla="*/ 22 h 45"/>
                <a:gd name="T52" fmla="*/ 101 w 130"/>
                <a:gd name="T53" fmla="*/ 38 h 45"/>
                <a:gd name="T54" fmla="*/ 101 w 130"/>
                <a:gd name="T55" fmla="*/ 38 h 45"/>
                <a:gd name="T56" fmla="*/ 119 w 130"/>
                <a:gd name="T57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0" h="45">
                  <a:moveTo>
                    <a:pt x="97" y="45"/>
                  </a:moveTo>
                  <a:cubicBezTo>
                    <a:pt x="97" y="43"/>
                    <a:pt x="97" y="43"/>
                    <a:pt x="97" y="43"/>
                  </a:cubicBezTo>
                  <a:cubicBezTo>
                    <a:pt x="89" y="34"/>
                    <a:pt x="78" y="28"/>
                    <a:pt x="65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52" y="28"/>
                    <a:pt x="41" y="34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13" y="16"/>
                    <a:pt x="37" y="0"/>
                    <a:pt x="65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93" y="0"/>
                    <a:pt x="117" y="16"/>
                    <a:pt x="127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30" y="45"/>
                    <a:pt x="130" y="45"/>
                    <a:pt x="130" y="45"/>
                  </a:cubicBezTo>
                  <a:cubicBezTo>
                    <a:pt x="97" y="45"/>
                    <a:pt x="97" y="45"/>
                    <a:pt x="97" y="45"/>
                  </a:cubicBezTo>
                  <a:close/>
                  <a:moveTo>
                    <a:pt x="31" y="41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41"/>
                    <a:pt x="31" y="41"/>
                    <a:pt x="31" y="41"/>
                  </a:cubicBezTo>
                  <a:close/>
                  <a:moveTo>
                    <a:pt x="119" y="38"/>
                  </a:moveTo>
                  <a:cubicBezTo>
                    <a:pt x="108" y="19"/>
                    <a:pt x="88" y="6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42" y="6"/>
                    <a:pt x="22" y="19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8" y="28"/>
                    <a:pt x="51" y="22"/>
                    <a:pt x="65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79" y="22"/>
                    <a:pt x="92" y="28"/>
                    <a:pt x="101" y="38"/>
                  </a:cubicBezTo>
                  <a:cubicBezTo>
                    <a:pt x="101" y="38"/>
                    <a:pt x="101" y="38"/>
                    <a:pt x="101" y="38"/>
                  </a:cubicBezTo>
                  <a:cubicBezTo>
                    <a:pt x="119" y="38"/>
                    <a:pt x="119" y="38"/>
                    <a:pt x="119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1519"/>
            <p:cNvSpPr/>
            <p:nvPr/>
          </p:nvSpPr>
          <p:spPr bwMode="auto">
            <a:xfrm>
              <a:off x="13863638" y="16940213"/>
              <a:ext cx="90488" cy="22225"/>
            </a:xfrm>
            <a:custGeom>
              <a:avLst/>
              <a:gdLst>
                <a:gd name="T0" fmla="*/ 0 w 57"/>
                <a:gd name="T1" fmla="*/ 14 h 14"/>
                <a:gd name="T2" fmla="*/ 0 w 57"/>
                <a:gd name="T3" fmla="*/ 0 h 14"/>
                <a:gd name="T4" fmla="*/ 57 w 57"/>
                <a:gd name="T5" fmla="*/ 0 h 14"/>
                <a:gd name="T6" fmla="*/ 57 w 57"/>
                <a:gd name="T7" fmla="*/ 14 h 14"/>
                <a:gd name="T8" fmla="*/ 0 w 57"/>
                <a:gd name="T9" fmla="*/ 14 h 14"/>
                <a:gd name="T10" fmla="*/ 0 w 57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14">
                  <a:moveTo>
                    <a:pt x="0" y="14"/>
                  </a:moveTo>
                  <a:lnTo>
                    <a:pt x="0" y="0"/>
                  </a:lnTo>
                  <a:lnTo>
                    <a:pt x="57" y="0"/>
                  </a:lnTo>
                  <a:lnTo>
                    <a:pt x="57" y="14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1520"/>
            <p:cNvSpPr>
              <a:spLocks noEditPoints="1"/>
            </p:cNvSpPr>
            <p:nvPr/>
          </p:nvSpPr>
          <p:spPr bwMode="auto">
            <a:xfrm>
              <a:off x="13871575" y="16978313"/>
              <a:ext cx="77788" cy="52388"/>
            </a:xfrm>
            <a:custGeom>
              <a:avLst/>
              <a:gdLst>
                <a:gd name="T0" fmla="*/ 3 w 21"/>
                <a:gd name="T1" fmla="*/ 1 h 14"/>
                <a:gd name="T2" fmla="*/ 3 w 21"/>
                <a:gd name="T3" fmla="*/ 0 h 14"/>
                <a:gd name="T4" fmla="*/ 16 w 21"/>
                <a:gd name="T5" fmla="*/ 0 h 14"/>
                <a:gd name="T6" fmla="*/ 21 w 21"/>
                <a:gd name="T7" fmla="*/ 13 h 14"/>
                <a:gd name="T8" fmla="*/ 20 w 21"/>
                <a:gd name="T9" fmla="*/ 13 h 14"/>
                <a:gd name="T10" fmla="*/ 9 w 21"/>
                <a:gd name="T11" fmla="*/ 12 h 14"/>
                <a:gd name="T12" fmla="*/ 9 w 21"/>
                <a:gd name="T13" fmla="*/ 12 h 14"/>
                <a:gd name="T14" fmla="*/ 1 w 21"/>
                <a:gd name="T15" fmla="*/ 13 h 14"/>
                <a:gd name="T16" fmla="*/ 1 w 21"/>
                <a:gd name="T17" fmla="*/ 13 h 14"/>
                <a:gd name="T18" fmla="*/ 0 w 21"/>
                <a:gd name="T19" fmla="*/ 14 h 14"/>
                <a:gd name="T20" fmla="*/ 3 w 21"/>
                <a:gd name="T21" fmla="*/ 1 h 14"/>
                <a:gd name="T22" fmla="*/ 2 w 21"/>
                <a:gd name="T23" fmla="*/ 11 h 14"/>
                <a:gd name="T24" fmla="*/ 9 w 21"/>
                <a:gd name="T25" fmla="*/ 11 h 14"/>
                <a:gd name="T26" fmla="*/ 9 w 21"/>
                <a:gd name="T27" fmla="*/ 11 h 14"/>
                <a:gd name="T28" fmla="*/ 19 w 21"/>
                <a:gd name="T29" fmla="*/ 11 h 14"/>
                <a:gd name="T30" fmla="*/ 19 w 21"/>
                <a:gd name="T31" fmla="*/ 11 h 14"/>
                <a:gd name="T32" fmla="*/ 15 w 21"/>
                <a:gd name="T33" fmla="*/ 2 h 14"/>
                <a:gd name="T34" fmla="*/ 4 w 21"/>
                <a:gd name="T35" fmla="*/ 2 h 14"/>
                <a:gd name="T36" fmla="*/ 2 w 21"/>
                <a:gd name="T37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" h="14">
                  <a:moveTo>
                    <a:pt x="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14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6" y="12"/>
                    <a:pt x="3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" y="1"/>
                    <a:pt x="3" y="1"/>
                    <a:pt x="3" y="1"/>
                  </a:cubicBezTo>
                  <a:close/>
                  <a:moveTo>
                    <a:pt x="2" y="11"/>
                  </a:moveTo>
                  <a:cubicBezTo>
                    <a:pt x="4" y="11"/>
                    <a:pt x="7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3" y="11"/>
                    <a:pt x="17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2" y="11"/>
                    <a:pt x="2" y="11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8083959" y="2524759"/>
            <a:ext cx="3593462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网络营销定位</a:t>
            </a:r>
            <a:endParaRPr lang="zh-CN" altLang="en-US" sz="24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710805" y="3486150"/>
            <a:ext cx="3375025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网络营销平台的设计</a:t>
            </a:r>
            <a:endParaRPr lang="zh-CN" altLang="en-US" sz="24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590564" y="4523011"/>
            <a:ext cx="3593462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网络营销组合策略选择</a:t>
            </a:r>
            <a:endParaRPr lang="zh-CN" altLang="en-US" sz="24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81050" y="2518410"/>
            <a:ext cx="3750945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4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明确企业发展任务和规划</a:t>
            </a:r>
            <a:r>
              <a:rPr lang="zh-CN" altLang="en-US" sz="2400" b="1" dirty="0" smtClean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 </a:t>
            </a:r>
            <a:endParaRPr lang="zh-CN" altLang="en-US" sz="2400" b="1" dirty="0" smtClean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72795" y="3486150"/>
            <a:ext cx="3915410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确定组织的网络营销目标</a:t>
            </a:r>
            <a:endParaRPr lang="zh-CN" altLang="en-US" sz="24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-165" y="4516661"/>
            <a:ext cx="3593462" cy="48641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zh-CN" altLang="en-US" sz="2400" b="1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  <a:sym typeface="+mn-ea"/>
              </a:rPr>
              <a:t>swot分析</a:t>
            </a:r>
            <a:endParaRPr lang="zh-CN" altLang="en-US" sz="2400" b="1" dirty="0" smtClean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6585" y="1243965"/>
            <a:ext cx="8307705" cy="46767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617720" y="548005"/>
            <a:ext cx="262128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  <a:sym typeface="+mn-ea"/>
              </a:rPr>
              <a:t>百威淡啤的个性瓶</a:t>
            </a:r>
            <a:endParaRPr lang="zh-CN" altLang="en-US" sz="24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50215" y="1433195"/>
            <a:ext cx="42591355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   </a:t>
            </a:r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全球最大啤酒酿造商百威英博旗下品牌百威淡啤（Bud Light）最近也加入了个性化瓶装的潮流，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只为赢得年轻人的欢心。 基于31款基础设计，百威淡啤采用惠普的数码印刷技术制作了 20 万只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不同的啤酒易拉罐。而这些独特的罐装啤酒是为音乐节 Mad Decent Block Party（即将在美国、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加拿大各大城市开幕）的参与者们准备的。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530" y="993140"/>
            <a:ext cx="9106535" cy="53968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968875" y="348615"/>
            <a:ext cx="2316480" cy="4572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亚马逊和小黄人</a:t>
            </a:r>
            <a:endParaRPr lang="zh-CN" altLang="en-US" sz="24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607695" y="1863725"/>
            <a:ext cx="11104880" cy="22250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000"/>
              <a:t>       </a:t>
            </a:r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事实证明如果广告足够可爱，大部分观众是乐意买帐的。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    在电影小黄人上映前美国亚马逊订单狂增，很多客户只是为了拿到小黄人“限定版”快递盒。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这是美国 Amazon 第一次尝试在包装盒上向第三方出售广告。不仅成功为即将上映的《小黄人》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（Minions）进行了预热宣传。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  <a:p>
            <a:pPr algn="l"/>
            <a:r>
              <a:rPr lang="zh-CN" altLang="en-US" sz="2000" dirty="0" smtClean="0">
                <a:solidFill>
                  <a:srgbClr val="1F487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ea"/>
                <a:ea typeface="+mj-ea"/>
              </a:rPr>
              <a:t>    还在社交网络上引发一阵晒盒风潮，大伙一攀比起来，自然销量滚滚而来。</a:t>
            </a:r>
            <a:endParaRPr lang="zh-CN" altLang="en-US" sz="2000" dirty="0" smtClean="0">
              <a:solidFill>
                <a:srgbClr val="1F487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4333876" y="3971925"/>
            <a:ext cx="3524250" cy="704850"/>
          </a:xfrm>
          <a:prstGeom prst="trapezoid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4229100"/>
          </a:xfrm>
          <a:prstGeom prst="rect">
            <a:avLst/>
          </a:prstGeom>
          <a:solidFill>
            <a:srgbClr val="1F4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670891" y="513554"/>
            <a:ext cx="2850216" cy="2850216"/>
          </a:xfrm>
          <a:prstGeom prst="ellipse">
            <a:avLst/>
          </a:prstGeom>
          <a:noFill/>
          <a:ln w="7620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梯形 3"/>
          <p:cNvSpPr/>
          <p:nvPr/>
        </p:nvSpPr>
        <p:spPr>
          <a:xfrm>
            <a:off x="4503084" y="3857625"/>
            <a:ext cx="3185832" cy="819150"/>
          </a:xfrm>
          <a:prstGeom prst="trapezoid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315068" y="402046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</a:rPr>
              <a:t>网络营销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3142" y="4748450"/>
            <a:ext cx="47457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1F487C"/>
                </a:solidFill>
              </a:rPr>
              <a:t>THANK YOU</a:t>
            </a:r>
            <a:endParaRPr lang="zh-CN" altLang="en-US" sz="6000" b="1" dirty="0">
              <a:solidFill>
                <a:srgbClr val="1F487C"/>
              </a:solidFill>
            </a:endParaRPr>
          </a:p>
        </p:txBody>
      </p:sp>
      <p:sp>
        <p:nvSpPr>
          <p:cNvPr id="12" name="Freeform 846"/>
          <p:cNvSpPr>
            <a:spLocks noChangeAspect="1" noEditPoints="1"/>
          </p:cNvSpPr>
          <p:nvPr/>
        </p:nvSpPr>
        <p:spPr bwMode="auto">
          <a:xfrm>
            <a:off x="5544549" y="1336158"/>
            <a:ext cx="1102900" cy="1404000"/>
          </a:xfrm>
          <a:custGeom>
            <a:avLst/>
            <a:gdLst>
              <a:gd name="T0" fmla="*/ 84 w 138"/>
              <a:gd name="T1" fmla="*/ 71 h 176"/>
              <a:gd name="T2" fmla="*/ 69 w 138"/>
              <a:gd name="T3" fmla="*/ 69 h 176"/>
              <a:gd name="T4" fmla="*/ 54 w 138"/>
              <a:gd name="T5" fmla="*/ 71 h 176"/>
              <a:gd name="T6" fmla="*/ 54 w 138"/>
              <a:gd name="T7" fmla="*/ 26 h 176"/>
              <a:gd name="T8" fmla="*/ 15 w 138"/>
              <a:gd name="T9" fmla="*/ 26 h 176"/>
              <a:gd name="T10" fmla="*/ 15 w 138"/>
              <a:gd name="T11" fmla="*/ 48 h 176"/>
              <a:gd name="T12" fmla="*/ 34 w 138"/>
              <a:gd name="T13" fmla="*/ 82 h 176"/>
              <a:gd name="T14" fmla="*/ 16 w 138"/>
              <a:gd name="T15" fmla="*/ 122 h 176"/>
              <a:gd name="T16" fmla="*/ 69 w 138"/>
              <a:gd name="T17" fmla="*/ 176 h 176"/>
              <a:gd name="T18" fmla="*/ 122 w 138"/>
              <a:gd name="T19" fmla="*/ 122 h 176"/>
              <a:gd name="T20" fmla="*/ 101 w 138"/>
              <a:gd name="T21" fmla="*/ 80 h 176"/>
              <a:gd name="T22" fmla="*/ 123 w 138"/>
              <a:gd name="T23" fmla="*/ 49 h 176"/>
              <a:gd name="T24" fmla="*/ 123 w 138"/>
              <a:gd name="T25" fmla="*/ 26 h 176"/>
              <a:gd name="T26" fmla="*/ 84 w 138"/>
              <a:gd name="T27" fmla="*/ 26 h 176"/>
              <a:gd name="T28" fmla="*/ 84 w 138"/>
              <a:gd name="T29" fmla="*/ 71 h 176"/>
              <a:gd name="T30" fmla="*/ 103 w 138"/>
              <a:gd name="T31" fmla="*/ 122 h 176"/>
              <a:gd name="T32" fmla="*/ 69 w 138"/>
              <a:gd name="T33" fmla="*/ 157 h 176"/>
              <a:gd name="T34" fmla="*/ 35 w 138"/>
              <a:gd name="T35" fmla="*/ 122 h 176"/>
              <a:gd name="T36" fmla="*/ 69 w 138"/>
              <a:gd name="T37" fmla="*/ 88 h 176"/>
              <a:gd name="T38" fmla="*/ 103 w 138"/>
              <a:gd name="T39" fmla="*/ 122 h 176"/>
              <a:gd name="T40" fmla="*/ 0 w 138"/>
              <a:gd name="T41" fmla="*/ 0 h 176"/>
              <a:gd name="T42" fmla="*/ 0 w 138"/>
              <a:gd name="T43" fmla="*/ 16 h 176"/>
              <a:gd name="T44" fmla="*/ 138 w 138"/>
              <a:gd name="T45" fmla="*/ 16 h 176"/>
              <a:gd name="T46" fmla="*/ 138 w 138"/>
              <a:gd name="T47" fmla="*/ 0 h 176"/>
              <a:gd name="T48" fmla="*/ 0 w 138"/>
              <a:gd name="T49" fmla="*/ 0 h 176"/>
              <a:gd name="T50" fmla="*/ 68 w 138"/>
              <a:gd name="T51" fmla="*/ 91 h 176"/>
              <a:gd name="T52" fmla="*/ 61 w 138"/>
              <a:gd name="T53" fmla="*/ 111 h 176"/>
              <a:gd name="T54" fmla="*/ 39 w 138"/>
              <a:gd name="T55" fmla="*/ 111 h 176"/>
              <a:gd name="T56" fmla="*/ 38 w 138"/>
              <a:gd name="T57" fmla="*/ 112 h 176"/>
              <a:gd name="T58" fmla="*/ 38 w 138"/>
              <a:gd name="T59" fmla="*/ 114 h 176"/>
              <a:gd name="T60" fmla="*/ 56 w 138"/>
              <a:gd name="T61" fmla="*/ 127 h 176"/>
              <a:gd name="T62" fmla="*/ 49 w 138"/>
              <a:gd name="T63" fmla="*/ 148 h 176"/>
              <a:gd name="T64" fmla="*/ 50 w 138"/>
              <a:gd name="T65" fmla="*/ 149 h 176"/>
              <a:gd name="T66" fmla="*/ 51 w 138"/>
              <a:gd name="T67" fmla="*/ 149 h 176"/>
              <a:gd name="T68" fmla="*/ 69 w 138"/>
              <a:gd name="T69" fmla="*/ 136 h 176"/>
              <a:gd name="T70" fmla="*/ 87 w 138"/>
              <a:gd name="T71" fmla="*/ 149 h 176"/>
              <a:gd name="T72" fmla="*/ 88 w 138"/>
              <a:gd name="T73" fmla="*/ 149 h 176"/>
              <a:gd name="T74" fmla="*/ 88 w 138"/>
              <a:gd name="T75" fmla="*/ 149 h 176"/>
              <a:gd name="T76" fmla="*/ 89 w 138"/>
              <a:gd name="T77" fmla="*/ 148 h 176"/>
              <a:gd name="T78" fmla="*/ 82 w 138"/>
              <a:gd name="T79" fmla="*/ 127 h 176"/>
              <a:gd name="T80" fmla="*/ 100 w 138"/>
              <a:gd name="T81" fmla="*/ 114 h 176"/>
              <a:gd name="T82" fmla="*/ 100 w 138"/>
              <a:gd name="T83" fmla="*/ 112 h 176"/>
              <a:gd name="T84" fmla="*/ 99 w 138"/>
              <a:gd name="T85" fmla="*/ 111 h 176"/>
              <a:gd name="T86" fmla="*/ 77 w 138"/>
              <a:gd name="T87" fmla="*/ 111 h 176"/>
              <a:gd name="T88" fmla="*/ 70 w 138"/>
              <a:gd name="T89" fmla="*/ 91 h 176"/>
              <a:gd name="T90" fmla="*/ 69 w 138"/>
              <a:gd name="T91" fmla="*/ 90 h 176"/>
              <a:gd name="T92" fmla="*/ 68 w 138"/>
              <a:gd name="T93" fmla="*/ 91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76">
                <a:moveTo>
                  <a:pt x="84" y="71"/>
                </a:moveTo>
                <a:cubicBezTo>
                  <a:pt x="79" y="70"/>
                  <a:pt x="74" y="69"/>
                  <a:pt x="69" y="69"/>
                </a:cubicBezTo>
                <a:cubicBezTo>
                  <a:pt x="64" y="69"/>
                  <a:pt x="59" y="70"/>
                  <a:pt x="54" y="71"/>
                </a:cubicBezTo>
                <a:cubicBezTo>
                  <a:pt x="54" y="26"/>
                  <a:pt x="54" y="26"/>
                  <a:pt x="54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48"/>
                  <a:pt x="15" y="48"/>
                  <a:pt x="15" y="48"/>
                </a:cubicBezTo>
                <a:cubicBezTo>
                  <a:pt x="34" y="82"/>
                  <a:pt x="34" y="82"/>
                  <a:pt x="34" y="82"/>
                </a:cubicBezTo>
                <a:cubicBezTo>
                  <a:pt x="23" y="92"/>
                  <a:pt x="16" y="106"/>
                  <a:pt x="16" y="122"/>
                </a:cubicBezTo>
                <a:cubicBezTo>
                  <a:pt x="16" y="152"/>
                  <a:pt x="40" y="176"/>
                  <a:pt x="69" y="176"/>
                </a:cubicBezTo>
                <a:cubicBezTo>
                  <a:pt x="98" y="176"/>
                  <a:pt x="122" y="152"/>
                  <a:pt x="122" y="122"/>
                </a:cubicBezTo>
                <a:cubicBezTo>
                  <a:pt x="122" y="105"/>
                  <a:pt x="114" y="90"/>
                  <a:pt x="101" y="80"/>
                </a:cubicBezTo>
                <a:cubicBezTo>
                  <a:pt x="123" y="49"/>
                  <a:pt x="123" y="49"/>
                  <a:pt x="123" y="49"/>
                </a:cubicBezTo>
                <a:cubicBezTo>
                  <a:pt x="123" y="26"/>
                  <a:pt x="123" y="26"/>
                  <a:pt x="123" y="26"/>
                </a:cubicBezTo>
                <a:cubicBezTo>
                  <a:pt x="84" y="26"/>
                  <a:pt x="84" y="26"/>
                  <a:pt x="84" y="26"/>
                </a:cubicBezTo>
                <a:lnTo>
                  <a:pt x="84" y="71"/>
                </a:lnTo>
                <a:close/>
                <a:moveTo>
                  <a:pt x="103" y="122"/>
                </a:moveTo>
                <a:cubicBezTo>
                  <a:pt x="103" y="141"/>
                  <a:pt x="88" y="157"/>
                  <a:pt x="69" y="157"/>
                </a:cubicBezTo>
                <a:cubicBezTo>
                  <a:pt x="50" y="157"/>
                  <a:pt x="35" y="141"/>
                  <a:pt x="35" y="122"/>
                </a:cubicBezTo>
                <a:cubicBezTo>
                  <a:pt x="35" y="104"/>
                  <a:pt x="50" y="88"/>
                  <a:pt x="69" y="88"/>
                </a:cubicBezTo>
                <a:cubicBezTo>
                  <a:pt x="88" y="88"/>
                  <a:pt x="103" y="104"/>
                  <a:pt x="103" y="122"/>
                </a:cubicBezTo>
                <a:close/>
                <a:moveTo>
                  <a:pt x="0" y="0"/>
                </a:moveTo>
                <a:cubicBezTo>
                  <a:pt x="0" y="16"/>
                  <a:pt x="0" y="16"/>
                  <a:pt x="0" y="16"/>
                </a:cubicBezTo>
                <a:cubicBezTo>
                  <a:pt x="138" y="16"/>
                  <a:pt x="138" y="16"/>
                  <a:pt x="138" y="16"/>
                </a:cubicBezTo>
                <a:cubicBezTo>
                  <a:pt x="138" y="0"/>
                  <a:pt x="138" y="0"/>
                  <a:pt x="138" y="0"/>
                </a:cubicBezTo>
                <a:lnTo>
                  <a:pt x="0" y="0"/>
                </a:lnTo>
                <a:close/>
                <a:moveTo>
                  <a:pt x="68" y="91"/>
                </a:moveTo>
                <a:cubicBezTo>
                  <a:pt x="61" y="111"/>
                  <a:pt x="61" y="111"/>
                  <a:pt x="61" y="111"/>
                </a:cubicBezTo>
                <a:cubicBezTo>
                  <a:pt x="39" y="111"/>
                  <a:pt x="39" y="111"/>
                  <a:pt x="39" y="111"/>
                </a:cubicBezTo>
                <a:cubicBezTo>
                  <a:pt x="39" y="111"/>
                  <a:pt x="38" y="112"/>
                  <a:pt x="38" y="112"/>
                </a:cubicBezTo>
                <a:cubicBezTo>
                  <a:pt x="38" y="113"/>
                  <a:pt x="38" y="113"/>
                  <a:pt x="38" y="114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49" y="148"/>
                  <a:pt x="49" y="148"/>
                  <a:pt x="49" y="148"/>
                </a:cubicBezTo>
                <a:cubicBezTo>
                  <a:pt x="49" y="148"/>
                  <a:pt x="49" y="149"/>
                  <a:pt x="50" y="149"/>
                </a:cubicBezTo>
                <a:cubicBezTo>
                  <a:pt x="50" y="149"/>
                  <a:pt x="51" y="149"/>
                  <a:pt x="51" y="149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87" y="149"/>
                  <a:pt x="87" y="149"/>
                  <a:pt x="87" y="149"/>
                </a:cubicBezTo>
                <a:cubicBezTo>
                  <a:pt x="87" y="149"/>
                  <a:pt x="87" y="149"/>
                  <a:pt x="88" y="149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9" y="149"/>
                  <a:pt x="89" y="148"/>
                  <a:pt x="89" y="148"/>
                </a:cubicBezTo>
                <a:cubicBezTo>
                  <a:pt x="82" y="127"/>
                  <a:pt x="82" y="127"/>
                  <a:pt x="82" y="127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0" y="113"/>
                  <a:pt x="100" y="113"/>
                  <a:pt x="100" y="112"/>
                </a:cubicBezTo>
                <a:cubicBezTo>
                  <a:pt x="100" y="112"/>
                  <a:pt x="99" y="111"/>
                  <a:pt x="99" y="111"/>
                </a:cubicBezTo>
                <a:cubicBezTo>
                  <a:pt x="77" y="111"/>
                  <a:pt x="77" y="111"/>
                  <a:pt x="77" y="111"/>
                </a:cubicBezTo>
                <a:cubicBezTo>
                  <a:pt x="70" y="91"/>
                  <a:pt x="70" y="91"/>
                  <a:pt x="70" y="91"/>
                </a:cubicBezTo>
                <a:cubicBezTo>
                  <a:pt x="70" y="90"/>
                  <a:pt x="70" y="90"/>
                  <a:pt x="69" y="90"/>
                </a:cubicBezTo>
                <a:cubicBezTo>
                  <a:pt x="68" y="90"/>
                  <a:pt x="68" y="90"/>
                  <a:pt x="68" y="91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954F72"/>
      </a:folHlink>
    </a:clrScheme>
    <a:fontScheme name="自定义 4">
      <a:majorFont>
        <a:latin typeface="MS PGothic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3453</Words>
  <Application>WPS 演示</Application>
  <PresentationFormat>自定义</PresentationFormat>
  <Paragraphs>422</Paragraphs>
  <Slides>44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7" baseType="lpstr">
      <vt:lpstr>Arial</vt:lpstr>
      <vt:lpstr>宋体</vt:lpstr>
      <vt:lpstr>Wingdings</vt:lpstr>
      <vt:lpstr>Helvetica</vt:lpstr>
      <vt:lpstr>微软雅黑</vt:lpstr>
      <vt:lpstr>Arial Unicode MS</vt:lpstr>
      <vt:lpstr>MS PGothic</vt:lpstr>
      <vt:lpstr>Calibri</vt:lpstr>
      <vt:lpstr>楷体_GB2312</vt:lpstr>
      <vt:lpstr>新宋体</vt:lpstr>
      <vt:lpstr>Times New Roman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黄璐</cp:lastModifiedBy>
  <cp:revision>211</cp:revision>
  <dcterms:created xsi:type="dcterms:W3CDTF">2015-01-10T17:33:00Z</dcterms:created>
  <dcterms:modified xsi:type="dcterms:W3CDTF">2020-06-03T01:53:16Z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