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83" r:id="rId2"/>
    <p:sldId id="305" r:id="rId3"/>
    <p:sldId id="317" r:id="rId4"/>
    <p:sldId id="314" r:id="rId5"/>
    <p:sldId id="306" r:id="rId6"/>
    <p:sldId id="309" r:id="rId7"/>
    <p:sldId id="310" r:id="rId8"/>
    <p:sldId id="307" r:id="rId9"/>
    <p:sldId id="318" r:id="rId10"/>
    <p:sldId id="312" r:id="rId11"/>
    <p:sldId id="313" r:id="rId12"/>
    <p:sldId id="311" r:id="rId1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78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152400" y="0"/>
            <a:ext cx="914400" cy="6858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grpSp>
        <p:nvGrpSpPr>
          <p:cNvPr id="83971" name="Group 3"/>
          <p:cNvGrpSpPr>
            <a:grpSpLocks/>
          </p:cNvGrpSpPr>
          <p:nvPr/>
        </p:nvGrpSpPr>
        <p:grpSpPr bwMode="auto">
          <a:xfrm>
            <a:off x="8626475" y="636588"/>
            <a:ext cx="517525" cy="4392612"/>
            <a:chOff x="5404" y="401"/>
            <a:chExt cx="339" cy="2879"/>
          </a:xfrm>
        </p:grpSpPr>
        <p:sp>
          <p:nvSpPr>
            <p:cNvPr id="83972" name="Freeform 4"/>
            <p:cNvSpPr>
              <a:spLocks/>
            </p:cNvSpPr>
            <p:nvPr userDrawn="1"/>
          </p:nvSpPr>
          <p:spPr bwMode="auto">
            <a:xfrm>
              <a:off x="5404" y="401"/>
              <a:ext cx="339" cy="602"/>
            </a:xfrm>
            <a:custGeom>
              <a:avLst/>
              <a:gdLst/>
              <a:ahLst/>
              <a:cxnLst>
                <a:cxn ang="0">
                  <a:pos x="44" y="76"/>
                </a:cxn>
                <a:cxn ang="0">
                  <a:pos x="44" y="43"/>
                </a:cxn>
                <a:cxn ang="0">
                  <a:pos x="67" y="43"/>
                </a:cxn>
                <a:cxn ang="0">
                  <a:pos x="67" y="0"/>
                </a:cxn>
                <a:cxn ang="0">
                  <a:pos x="62" y="0"/>
                </a:cxn>
                <a:cxn ang="0">
                  <a:pos x="0" y="59"/>
                </a:cxn>
                <a:cxn ang="0">
                  <a:pos x="61" y="119"/>
                </a:cxn>
                <a:cxn ang="0">
                  <a:pos x="67" y="118"/>
                </a:cxn>
                <a:cxn ang="0">
                  <a:pos x="67" y="76"/>
                </a:cxn>
                <a:cxn ang="0">
                  <a:pos x="44" y="76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973" name="Freeform 5"/>
            <p:cNvSpPr>
              <a:spLocks/>
            </p:cNvSpPr>
            <p:nvPr userDrawn="1"/>
          </p:nvSpPr>
          <p:spPr bwMode="auto">
            <a:xfrm>
              <a:off x="5404" y="1160"/>
              <a:ext cx="339" cy="602"/>
            </a:xfrm>
            <a:custGeom>
              <a:avLst/>
              <a:gdLst/>
              <a:ahLst/>
              <a:cxnLst>
                <a:cxn ang="0">
                  <a:pos x="44" y="76"/>
                </a:cxn>
                <a:cxn ang="0">
                  <a:pos x="44" y="43"/>
                </a:cxn>
                <a:cxn ang="0">
                  <a:pos x="67" y="43"/>
                </a:cxn>
                <a:cxn ang="0">
                  <a:pos x="67" y="0"/>
                </a:cxn>
                <a:cxn ang="0">
                  <a:pos x="62" y="0"/>
                </a:cxn>
                <a:cxn ang="0">
                  <a:pos x="0" y="59"/>
                </a:cxn>
                <a:cxn ang="0">
                  <a:pos x="61" y="119"/>
                </a:cxn>
                <a:cxn ang="0">
                  <a:pos x="67" y="118"/>
                </a:cxn>
                <a:cxn ang="0">
                  <a:pos x="67" y="76"/>
                </a:cxn>
                <a:cxn ang="0">
                  <a:pos x="44" y="76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974" name="Freeform 6"/>
            <p:cNvSpPr>
              <a:spLocks/>
            </p:cNvSpPr>
            <p:nvPr userDrawn="1"/>
          </p:nvSpPr>
          <p:spPr bwMode="auto">
            <a:xfrm>
              <a:off x="5404" y="1919"/>
              <a:ext cx="339" cy="602"/>
            </a:xfrm>
            <a:custGeom>
              <a:avLst/>
              <a:gdLst/>
              <a:ahLst/>
              <a:cxnLst>
                <a:cxn ang="0">
                  <a:pos x="44" y="76"/>
                </a:cxn>
                <a:cxn ang="0">
                  <a:pos x="44" y="43"/>
                </a:cxn>
                <a:cxn ang="0">
                  <a:pos x="67" y="43"/>
                </a:cxn>
                <a:cxn ang="0">
                  <a:pos x="67" y="0"/>
                </a:cxn>
                <a:cxn ang="0">
                  <a:pos x="62" y="0"/>
                </a:cxn>
                <a:cxn ang="0">
                  <a:pos x="0" y="59"/>
                </a:cxn>
                <a:cxn ang="0">
                  <a:pos x="61" y="119"/>
                </a:cxn>
                <a:cxn ang="0">
                  <a:pos x="67" y="118"/>
                </a:cxn>
                <a:cxn ang="0">
                  <a:pos x="67" y="76"/>
                </a:cxn>
                <a:cxn ang="0">
                  <a:pos x="44" y="76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975" name="Freeform 7"/>
            <p:cNvSpPr>
              <a:spLocks/>
            </p:cNvSpPr>
            <p:nvPr userDrawn="1"/>
          </p:nvSpPr>
          <p:spPr bwMode="auto">
            <a:xfrm>
              <a:off x="5404" y="2678"/>
              <a:ext cx="339" cy="602"/>
            </a:xfrm>
            <a:custGeom>
              <a:avLst/>
              <a:gdLst/>
              <a:ahLst/>
              <a:cxnLst>
                <a:cxn ang="0">
                  <a:pos x="44" y="76"/>
                </a:cxn>
                <a:cxn ang="0">
                  <a:pos x="44" y="43"/>
                </a:cxn>
                <a:cxn ang="0">
                  <a:pos x="67" y="43"/>
                </a:cxn>
                <a:cxn ang="0">
                  <a:pos x="67" y="0"/>
                </a:cxn>
                <a:cxn ang="0">
                  <a:pos x="62" y="0"/>
                </a:cxn>
                <a:cxn ang="0">
                  <a:pos x="0" y="59"/>
                </a:cxn>
                <a:cxn ang="0">
                  <a:pos x="61" y="119"/>
                </a:cxn>
                <a:cxn ang="0">
                  <a:pos x="67" y="118"/>
                </a:cxn>
                <a:cxn ang="0">
                  <a:pos x="67" y="76"/>
                </a:cxn>
                <a:cxn ang="0">
                  <a:pos x="44" y="76"/>
                </a:cxn>
              </a:cxnLst>
              <a:rect l="0" t="0" r="r" b="b"/>
              <a:pathLst>
                <a:path w="67" h="119">
                  <a:moveTo>
                    <a:pt x="44" y="76"/>
                  </a:moveTo>
                  <a:lnTo>
                    <a:pt x="44" y="43"/>
                  </a:lnTo>
                  <a:lnTo>
                    <a:pt x="67" y="43"/>
                  </a:lnTo>
                  <a:lnTo>
                    <a:pt x="67" y="0"/>
                  </a:lnTo>
                  <a:cubicBezTo>
                    <a:pt x="65" y="0"/>
                    <a:pt x="63" y="0"/>
                    <a:pt x="62" y="0"/>
                  </a:cubicBezTo>
                  <a:cubicBezTo>
                    <a:pt x="28" y="0"/>
                    <a:pt x="0" y="27"/>
                    <a:pt x="0" y="59"/>
                  </a:cubicBezTo>
                  <a:cubicBezTo>
                    <a:pt x="0" y="92"/>
                    <a:pt x="27" y="119"/>
                    <a:pt x="61" y="119"/>
                  </a:cubicBezTo>
                  <a:cubicBezTo>
                    <a:pt x="63" y="119"/>
                    <a:pt x="65" y="119"/>
                    <a:pt x="67" y="118"/>
                  </a:cubicBezTo>
                  <a:lnTo>
                    <a:pt x="67" y="76"/>
                  </a:lnTo>
                  <a:lnTo>
                    <a:pt x="44" y="7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83976" name="Freeform 8"/>
          <p:cNvSpPr>
            <a:spLocks noEditPoints="1"/>
          </p:cNvSpPr>
          <p:nvPr/>
        </p:nvSpPr>
        <p:spPr bwMode="auto">
          <a:xfrm>
            <a:off x="0" y="5387975"/>
            <a:ext cx="1524000" cy="1465263"/>
          </a:xfrm>
          <a:custGeom>
            <a:avLst/>
            <a:gdLst/>
            <a:ahLst/>
            <a:cxnLst>
              <a:cxn ang="0">
                <a:pos x="289" y="314"/>
              </a:cxn>
              <a:cxn ang="0">
                <a:pos x="326" y="200"/>
              </a:cxn>
              <a:cxn ang="0">
                <a:pos x="119" y="0"/>
              </a:cxn>
              <a:cxn ang="0">
                <a:pos x="0" y="36"/>
              </a:cxn>
              <a:cxn ang="0">
                <a:pos x="0" y="314"/>
              </a:cxn>
              <a:cxn ang="0">
                <a:pos x="289" y="314"/>
              </a:cxn>
              <a:cxn ang="0">
                <a:pos x="177" y="144"/>
              </a:cxn>
              <a:cxn ang="0">
                <a:pos x="176" y="255"/>
              </a:cxn>
              <a:cxn ang="0">
                <a:pos x="60" y="256"/>
              </a:cxn>
              <a:cxn ang="0">
                <a:pos x="60" y="144"/>
              </a:cxn>
              <a:cxn ang="0">
                <a:pos x="177" y="144"/>
              </a:cxn>
            </a:cxnLst>
            <a:rect l="0" t="0" r="r" b="b"/>
            <a:pathLst>
              <a:path w="327" h="314">
                <a:moveTo>
                  <a:pt x="289" y="314"/>
                </a:moveTo>
                <a:cubicBezTo>
                  <a:pt x="312" y="282"/>
                  <a:pt x="326" y="243"/>
                  <a:pt x="326" y="200"/>
                </a:cubicBezTo>
                <a:cubicBezTo>
                  <a:pt x="327" y="90"/>
                  <a:pt x="234" y="0"/>
                  <a:pt x="119" y="0"/>
                </a:cubicBezTo>
                <a:cubicBezTo>
                  <a:pt x="75" y="0"/>
                  <a:pt x="33" y="14"/>
                  <a:pt x="0" y="36"/>
                </a:cubicBezTo>
                <a:lnTo>
                  <a:pt x="0" y="314"/>
                </a:lnTo>
                <a:lnTo>
                  <a:pt x="289" y="314"/>
                </a:lnTo>
                <a:close/>
                <a:moveTo>
                  <a:pt x="177" y="144"/>
                </a:moveTo>
                <a:lnTo>
                  <a:pt x="176" y="255"/>
                </a:lnTo>
                <a:lnTo>
                  <a:pt x="60" y="256"/>
                </a:lnTo>
                <a:lnTo>
                  <a:pt x="60" y="144"/>
                </a:lnTo>
                <a:lnTo>
                  <a:pt x="177" y="144"/>
                </a:lnTo>
                <a:close/>
              </a:path>
            </a:pathLst>
          </a:custGeom>
          <a:solidFill>
            <a:schemeClr val="folHlink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3977" name="Rectangle 9"/>
          <p:cNvSpPr>
            <a:spLocks noGrp="1" noRot="1" noChangeArrowheads="1"/>
          </p:cNvSpPr>
          <p:nvPr>
            <p:ph type="ctrTitle"/>
          </p:nvPr>
        </p:nvSpPr>
        <p:spPr>
          <a:xfrm>
            <a:off x="914400" y="2209800"/>
            <a:ext cx="7772400" cy="1143000"/>
          </a:xfrm>
        </p:spPr>
        <p:txBody>
          <a:bodyPr/>
          <a:lstStyle>
            <a:lvl1pPr>
              <a:defRPr>
                <a:ea typeface="黑体" pitchFamily="49" charset="-122"/>
                <a:cs typeface="宋体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83978" name="Rectangle 10"/>
          <p:cNvSpPr>
            <a:spLocks noGrp="1" noRot="1" noChangeArrowheads="1"/>
          </p:cNvSpPr>
          <p:nvPr>
            <p:ph type="subTitle" idx="1"/>
          </p:nvPr>
        </p:nvSpPr>
        <p:spPr>
          <a:xfrm>
            <a:off x="1600200" y="3810000"/>
            <a:ext cx="6400800" cy="1752600"/>
          </a:xfrm>
        </p:spPr>
        <p:txBody>
          <a:bodyPr/>
          <a:lstStyle>
            <a:lvl1pPr marL="0" indent="0" algn="ctr">
              <a:buFont typeface="Wingdings 2" pitchFamily="18" charset="2"/>
              <a:buNone/>
              <a:defRPr b="1"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83979" name="Rectangle 11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3980" name="Rectangle 1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3981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9EE7666-8D94-4D96-8EF8-B3730CA3064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 animBg="1">
        <p:tmplLst>
          <p:tmpl lvl="1">
            <p:tnLst>
              <p:par>
                <p:cTn presetID="9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83970"/>
                        </p:tgtEl>
                      </p:cBhvr>
                    </p:animEffect>
                  </p:childTnLst>
                </p:cTn>
              </p:par>
            </p:tnLst>
          </p:tmpl>
          <p:tmpl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8397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3976" grpId="0" animBg="1"/>
      <p:bldP spid="83977" grpId="0">
        <p:tmplLst>
          <p:tmpl lvl="1">
            <p:tnLst>
              <p:par>
                <p:cTn presetID="3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linds(horizontal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8397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3978" grpId="0" build="p">
        <p:tmplLst>
          <p:tmpl lvl="1">
            <p:tnLst>
              <p:par>
                <p:cTn presetID="3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9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linds(horizontal)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8397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4C1C3C-C4A0-42E5-B8A6-2E08B4583B7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10363" y="228600"/>
            <a:ext cx="2135187" cy="58705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6338" cy="58705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835EF5-D4FB-4174-9B19-7AE4B4D3D4C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C816F3-2011-468B-BE53-07DB4A75AA5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288179-69B5-4B4D-A8F3-09CDF253D93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137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2F54F2-0BFB-4A53-8760-912511DBA99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80676A-1C21-4AE4-BEEC-9142C510F91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227158-9FE0-4E16-91E3-A2488719E31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E6BA4-44C1-4DE6-AA5F-D8804C68C8E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1AAB04-9D1E-4933-B110-3688459F0AC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A1B032-352E-4466-AC6A-1FD3BE5994B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Freeform 2"/>
          <p:cNvSpPr>
            <a:spLocks noEditPoints="1"/>
          </p:cNvSpPr>
          <p:nvPr/>
        </p:nvSpPr>
        <p:spPr bwMode="auto">
          <a:xfrm rot="5400000">
            <a:off x="-16668" y="16668"/>
            <a:ext cx="914400" cy="881063"/>
          </a:xfrm>
          <a:custGeom>
            <a:avLst/>
            <a:gdLst/>
            <a:ahLst/>
            <a:cxnLst>
              <a:cxn ang="0">
                <a:pos x="289" y="314"/>
              </a:cxn>
              <a:cxn ang="0">
                <a:pos x="326" y="200"/>
              </a:cxn>
              <a:cxn ang="0">
                <a:pos x="119" y="0"/>
              </a:cxn>
              <a:cxn ang="0">
                <a:pos x="0" y="36"/>
              </a:cxn>
              <a:cxn ang="0">
                <a:pos x="0" y="314"/>
              </a:cxn>
              <a:cxn ang="0">
                <a:pos x="289" y="314"/>
              </a:cxn>
              <a:cxn ang="0">
                <a:pos x="177" y="144"/>
              </a:cxn>
              <a:cxn ang="0">
                <a:pos x="176" y="255"/>
              </a:cxn>
              <a:cxn ang="0">
                <a:pos x="60" y="256"/>
              </a:cxn>
              <a:cxn ang="0">
                <a:pos x="60" y="144"/>
              </a:cxn>
              <a:cxn ang="0">
                <a:pos x="177" y="144"/>
              </a:cxn>
            </a:cxnLst>
            <a:rect l="0" t="0" r="r" b="b"/>
            <a:pathLst>
              <a:path w="327" h="314">
                <a:moveTo>
                  <a:pt x="289" y="314"/>
                </a:moveTo>
                <a:cubicBezTo>
                  <a:pt x="312" y="282"/>
                  <a:pt x="326" y="243"/>
                  <a:pt x="326" y="200"/>
                </a:cubicBezTo>
                <a:cubicBezTo>
                  <a:pt x="327" y="90"/>
                  <a:pt x="234" y="0"/>
                  <a:pt x="119" y="0"/>
                </a:cubicBezTo>
                <a:cubicBezTo>
                  <a:pt x="75" y="0"/>
                  <a:pt x="33" y="14"/>
                  <a:pt x="0" y="36"/>
                </a:cubicBezTo>
                <a:lnTo>
                  <a:pt x="0" y="314"/>
                </a:lnTo>
                <a:lnTo>
                  <a:pt x="289" y="314"/>
                </a:lnTo>
                <a:close/>
                <a:moveTo>
                  <a:pt x="177" y="144"/>
                </a:moveTo>
                <a:lnTo>
                  <a:pt x="176" y="255"/>
                </a:lnTo>
                <a:lnTo>
                  <a:pt x="60" y="256"/>
                </a:lnTo>
                <a:lnTo>
                  <a:pt x="60" y="144"/>
                </a:lnTo>
                <a:lnTo>
                  <a:pt x="177" y="144"/>
                </a:lnTo>
                <a:close/>
              </a:path>
            </a:pathLst>
          </a:custGeom>
          <a:solidFill>
            <a:schemeClr val="folHlink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82947" name="Group 3"/>
          <p:cNvGrpSpPr>
            <a:grpSpLocks/>
          </p:cNvGrpSpPr>
          <p:nvPr/>
        </p:nvGrpSpPr>
        <p:grpSpPr bwMode="auto">
          <a:xfrm>
            <a:off x="8763000" y="4127500"/>
            <a:ext cx="381000" cy="2730500"/>
            <a:chOff x="4896" y="1758"/>
            <a:chExt cx="212" cy="1720"/>
          </a:xfrm>
        </p:grpSpPr>
        <p:sp>
          <p:nvSpPr>
            <p:cNvPr id="82948" name="Freeform 4"/>
            <p:cNvSpPr>
              <a:spLocks/>
            </p:cNvSpPr>
            <p:nvPr userDrawn="1"/>
          </p:nvSpPr>
          <p:spPr bwMode="auto">
            <a:xfrm>
              <a:off x="4896" y="1758"/>
              <a:ext cx="212" cy="358"/>
            </a:xfrm>
            <a:custGeom>
              <a:avLst/>
              <a:gdLst/>
              <a:ahLst/>
              <a:cxnLst>
                <a:cxn ang="0">
                  <a:pos x="27" y="46"/>
                </a:cxn>
                <a:cxn ang="0">
                  <a:pos x="27" y="26"/>
                </a:cxn>
                <a:cxn ang="0">
                  <a:pos x="42" y="26"/>
                </a:cxn>
                <a:cxn ang="0">
                  <a:pos x="42" y="1"/>
                </a:cxn>
                <a:cxn ang="0">
                  <a:pos x="37" y="0"/>
                </a:cxn>
                <a:cxn ang="0">
                  <a:pos x="0" y="36"/>
                </a:cxn>
                <a:cxn ang="0">
                  <a:pos x="37" y="71"/>
                </a:cxn>
                <a:cxn ang="0">
                  <a:pos x="42" y="71"/>
                </a:cxn>
                <a:cxn ang="0">
                  <a:pos x="42" y="46"/>
                </a:cxn>
                <a:cxn ang="0">
                  <a:pos x="27" y="46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6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949" name="Freeform 5"/>
            <p:cNvSpPr>
              <a:spLocks/>
            </p:cNvSpPr>
            <p:nvPr userDrawn="1"/>
          </p:nvSpPr>
          <p:spPr bwMode="auto">
            <a:xfrm>
              <a:off x="4896" y="2212"/>
              <a:ext cx="212" cy="358"/>
            </a:xfrm>
            <a:custGeom>
              <a:avLst/>
              <a:gdLst/>
              <a:ahLst/>
              <a:cxnLst>
                <a:cxn ang="0">
                  <a:pos x="27" y="46"/>
                </a:cxn>
                <a:cxn ang="0">
                  <a:pos x="27" y="26"/>
                </a:cxn>
                <a:cxn ang="0">
                  <a:pos x="42" y="26"/>
                </a:cxn>
                <a:cxn ang="0">
                  <a:pos x="42" y="1"/>
                </a:cxn>
                <a:cxn ang="0">
                  <a:pos x="37" y="0"/>
                </a:cxn>
                <a:cxn ang="0">
                  <a:pos x="0" y="36"/>
                </a:cxn>
                <a:cxn ang="0">
                  <a:pos x="37" y="71"/>
                </a:cxn>
                <a:cxn ang="0">
                  <a:pos x="42" y="71"/>
                </a:cxn>
                <a:cxn ang="0">
                  <a:pos x="42" y="45"/>
                </a:cxn>
                <a:cxn ang="0">
                  <a:pos x="27" y="46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5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950" name="Freeform 6"/>
            <p:cNvSpPr>
              <a:spLocks/>
            </p:cNvSpPr>
            <p:nvPr userDrawn="1"/>
          </p:nvSpPr>
          <p:spPr bwMode="auto">
            <a:xfrm>
              <a:off x="4896" y="2666"/>
              <a:ext cx="212" cy="358"/>
            </a:xfrm>
            <a:custGeom>
              <a:avLst/>
              <a:gdLst/>
              <a:ahLst/>
              <a:cxnLst>
                <a:cxn ang="0">
                  <a:pos x="27" y="46"/>
                </a:cxn>
                <a:cxn ang="0">
                  <a:pos x="27" y="26"/>
                </a:cxn>
                <a:cxn ang="0">
                  <a:pos x="42" y="26"/>
                </a:cxn>
                <a:cxn ang="0">
                  <a:pos x="42" y="1"/>
                </a:cxn>
                <a:cxn ang="0">
                  <a:pos x="37" y="0"/>
                </a:cxn>
                <a:cxn ang="0">
                  <a:pos x="0" y="36"/>
                </a:cxn>
                <a:cxn ang="0">
                  <a:pos x="37" y="71"/>
                </a:cxn>
                <a:cxn ang="0">
                  <a:pos x="42" y="71"/>
                </a:cxn>
                <a:cxn ang="0">
                  <a:pos x="42" y="46"/>
                </a:cxn>
                <a:cxn ang="0">
                  <a:pos x="27" y="46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6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951" name="Freeform 7"/>
            <p:cNvSpPr>
              <a:spLocks/>
            </p:cNvSpPr>
            <p:nvPr userDrawn="1"/>
          </p:nvSpPr>
          <p:spPr bwMode="auto">
            <a:xfrm>
              <a:off x="4896" y="3120"/>
              <a:ext cx="212" cy="358"/>
            </a:xfrm>
            <a:custGeom>
              <a:avLst/>
              <a:gdLst/>
              <a:ahLst/>
              <a:cxnLst>
                <a:cxn ang="0">
                  <a:pos x="27" y="46"/>
                </a:cxn>
                <a:cxn ang="0">
                  <a:pos x="27" y="26"/>
                </a:cxn>
                <a:cxn ang="0">
                  <a:pos x="42" y="26"/>
                </a:cxn>
                <a:cxn ang="0">
                  <a:pos x="42" y="1"/>
                </a:cxn>
                <a:cxn ang="0">
                  <a:pos x="37" y="0"/>
                </a:cxn>
                <a:cxn ang="0">
                  <a:pos x="0" y="36"/>
                </a:cxn>
                <a:cxn ang="0">
                  <a:pos x="37" y="71"/>
                </a:cxn>
                <a:cxn ang="0">
                  <a:pos x="42" y="71"/>
                </a:cxn>
                <a:cxn ang="0">
                  <a:pos x="42" y="45"/>
                </a:cxn>
                <a:cxn ang="0">
                  <a:pos x="27" y="46"/>
                </a:cxn>
              </a:cxnLst>
              <a:rect l="0" t="0" r="r" b="b"/>
              <a:pathLst>
                <a:path w="42" h="71">
                  <a:moveTo>
                    <a:pt x="27" y="46"/>
                  </a:moveTo>
                  <a:lnTo>
                    <a:pt x="27" y="26"/>
                  </a:lnTo>
                  <a:lnTo>
                    <a:pt x="42" y="26"/>
                  </a:lnTo>
                  <a:lnTo>
                    <a:pt x="42" y="1"/>
                  </a:lnTo>
                  <a:cubicBezTo>
                    <a:pt x="40" y="0"/>
                    <a:pt x="39" y="0"/>
                    <a:pt x="37" y="0"/>
                  </a:cubicBezTo>
                  <a:cubicBezTo>
                    <a:pt x="17" y="0"/>
                    <a:pt x="0" y="16"/>
                    <a:pt x="0" y="36"/>
                  </a:cubicBezTo>
                  <a:cubicBezTo>
                    <a:pt x="0" y="55"/>
                    <a:pt x="17" y="71"/>
                    <a:pt x="37" y="71"/>
                  </a:cubicBezTo>
                  <a:cubicBezTo>
                    <a:pt x="39" y="71"/>
                    <a:pt x="40" y="71"/>
                    <a:pt x="42" y="71"/>
                  </a:cubicBezTo>
                  <a:lnTo>
                    <a:pt x="42" y="45"/>
                  </a:lnTo>
                  <a:lnTo>
                    <a:pt x="27" y="4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2952" name="Group 8"/>
          <p:cNvGrpSpPr>
            <a:grpSpLocks/>
          </p:cNvGrpSpPr>
          <p:nvPr/>
        </p:nvGrpSpPr>
        <p:grpSpPr bwMode="auto">
          <a:xfrm>
            <a:off x="22225" y="6569075"/>
            <a:ext cx="2854325" cy="288925"/>
            <a:chOff x="14" y="4138"/>
            <a:chExt cx="1798" cy="182"/>
          </a:xfrm>
        </p:grpSpPr>
        <p:sp>
          <p:nvSpPr>
            <p:cNvPr id="82953" name="Freeform 9"/>
            <p:cNvSpPr>
              <a:spLocks/>
            </p:cNvSpPr>
            <p:nvPr/>
          </p:nvSpPr>
          <p:spPr bwMode="auto">
            <a:xfrm>
              <a:off x="1438" y="4138"/>
              <a:ext cx="374" cy="182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26" y="36"/>
                </a:cxn>
                <a:cxn ang="0">
                  <a:pos x="26" y="26"/>
                </a:cxn>
                <a:cxn ang="0">
                  <a:pos x="47" y="26"/>
                </a:cxn>
                <a:cxn ang="0">
                  <a:pos x="47" y="36"/>
                </a:cxn>
                <a:cxn ang="0">
                  <a:pos x="74" y="36"/>
                </a:cxn>
                <a:cxn ang="0">
                  <a:pos x="74" y="36"/>
                </a:cxn>
                <a:cxn ang="0">
                  <a:pos x="37" y="0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954" name="Freeform 10"/>
            <p:cNvSpPr>
              <a:spLocks/>
            </p:cNvSpPr>
            <p:nvPr/>
          </p:nvSpPr>
          <p:spPr bwMode="auto">
            <a:xfrm>
              <a:off x="972" y="4138"/>
              <a:ext cx="375" cy="182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26" y="36"/>
                </a:cxn>
                <a:cxn ang="0">
                  <a:pos x="26" y="26"/>
                </a:cxn>
                <a:cxn ang="0">
                  <a:pos x="47" y="26"/>
                </a:cxn>
                <a:cxn ang="0">
                  <a:pos x="47" y="36"/>
                </a:cxn>
                <a:cxn ang="0">
                  <a:pos x="74" y="36"/>
                </a:cxn>
                <a:cxn ang="0">
                  <a:pos x="74" y="36"/>
                </a:cxn>
                <a:cxn ang="0">
                  <a:pos x="37" y="0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955" name="Freeform 11"/>
            <p:cNvSpPr>
              <a:spLocks/>
            </p:cNvSpPr>
            <p:nvPr/>
          </p:nvSpPr>
          <p:spPr bwMode="auto">
            <a:xfrm>
              <a:off x="493" y="4138"/>
              <a:ext cx="374" cy="182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26" y="36"/>
                </a:cxn>
                <a:cxn ang="0">
                  <a:pos x="26" y="26"/>
                </a:cxn>
                <a:cxn ang="0">
                  <a:pos x="47" y="26"/>
                </a:cxn>
                <a:cxn ang="0">
                  <a:pos x="47" y="36"/>
                </a:cxn>
                <a:cxn ang="0">
                  <a:pos x="74" y="36"/>
                </a:cxn>
                <a:cxn ang="0">
                  <a:pos x="74" y="36"/>
                </a:cxn>
                <a:cxn ang="0">
                  <a:pos x="37" y="0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956" name="Freeform 12"/>
            <p:cNvSpPr>
              <a:spLocks/>
            </p:cNvSpPr>
            <p:nvPr/>
          </p:nvSpPr>
          <p:spPr bwMode="auto">
            <a:xfrm>
              <a:off x="14" y="4138"/>
              <a:ext cx="374" cy="182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26" y="36"/>
                </a:cxn>
                <a:cxn ang="0">
                  <a:pos x="26" y="26"/>
                </a:cxn>
                <a:cxn ang="0">
                  <a:pos x="47" y="26"/>
                </a:cxn>
                <a:cxn ang="0">
                  <a:pos x="47" y="36"/>
                </a:cxn>
                <a:cxn ang="0">
                  <a:pos x="74" y="36"/>
                </a:cxn>
                <a:cxn ang="0">
                  <a:pos x="74" y="36"/>
                </a:cxn>
                <a:cxn ang="0">
                  <a:pos x="37" y="0"/>
                </a:cxn>
              </a:cxnLst>
              <a:rect l="0" t="0" r="r" b="b"/>
              <a:pathLst>
                <a:path w="74" h="36">
                  <a:moveTo>
                    <a:pt x="37" y="0"/>
                  </a:move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lnTo>
                    <a:pt x="26" y="36"/>
                  </a:lnTo>
                  <a:lnTo>
                    <a:pt x="26" y="26"/>
                  </a:lnTo>
                  <a:lnTo>
                    <a:pt x="47" y="26"/>
                  </a:lnTo>
                  <a:lnTo>
                    <a:pt x="47" y="36"/>
                  </a:lnTo>
                  <a:lnTo>
                    <a:pt x="74" y="36"/>
                  </a:lnTo>
                  <a:cubicBezTo>
                    <a:pt x="74" y="36"/>
                    <a:pt x="74" y="36"/>
                    <a:pt x="74" y="36"/>
                  </a:cubicBezTo>
                  <a:cubicBezTo>
                    <a:pt x="74" y="16"/>
                    <a:pt x="57" y="0"/>
                    <a:pt x="37" y="0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82957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958" name="Rectangle 14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4800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82959" name="Rectangle 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82960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8296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A97360A-1101-4EB9-A291-4A427057AD8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 spd="med">
    <p:wipe dir="u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 2" pitchFamily="18" charset="2"/>
        <a:buChar char="®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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 2" pitchFamily="18" charset="2"/>
        <a:buChar char="®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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itchFamily="18" charset="2"/>
        <a:buChar char="®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itchFamily="18" charset="2"/>
        <a:buChar char="®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itchFamily="18" charset="2"/>
        <a:buChar char="®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itchFamily="18" charset="2"/>
        <a:buChar char="®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itchFamily="18" charset="2"/>
        <a:buChar char="®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1981200" y="344714"/>
            <a:ext cx="6172200" cy="914400"/>
          </a:xfrm>
        </p:spPr>
        <p:txBody>
          <a:bodyPr/>
          <a:lstStyle/>
          <a:p>
            <a:pPr algn="l"/>
            <a:r>
              <a:rPr lang="zh-CN" altLang="en-US" sz="5400" b="1" dirty="0" smtClean="0">
                <a:effectLst/>
                <a:latin typeface="黑体" panose="02010609060101010101" pitchFamily="49" charset="-122"/>
              </a:rPr>
              <a:t>任务</a:t>
            </a:r>
            <a:r>
              <a:rPr lang="en-US" altLang="zh-CN" sz="5400" b="1" dirty="0" smtClean="0">
                <a:effectLst/>
                <a:latin typeface="黑体" panose="02010609060101010101" pitchFamily="49" charset="-122"/>
              </a:rPr>
              <a:t>2  </a:t>
            </a:r>
            <a:r>
              <a:rPr lang="zh-CN" altLang="en-US" sz="5400" b="1" dirty="0" smtClean="0">
                <a:effectLst/>
                <a:latin typeface="黑体" panose="02010609060101010101" pitchFamily="49" charset="-122"/>
              </a:rPr>
              <a:t>肉鸭生产</a:t>
            </a:r>
            <a:endParaRPr lang="zh-CN" altLang="en-US" sz="5400" b="1" dirty="0">
              <a:effectLst/>
              <a:latin typeface="黑体" panose="02010609060101010101" pitchFamily="49" charset="-122"/>
            </a:endParaRPr>
          </a:p>
        </p:txBody>
      </p:sp>
      <p:pic>
        <p:nvPicPr>
          <p:cNvPr id="61447" name="Picture 7" descr="285476_201105312109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676400"/>
            <a:ext cx="3714750" cy="495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1451" name="Picture 11" descr="263bccb5b05c31419d1fede6bf007770"/>
          <p:cNvPicPr>
            <a:picLocks noChangeAspect="1" noChangeArrowheads="1"/>
          </p:cNvPicPr>
          <p:nvPr/>
        </p:nvPicPr>
        <p:blipFill rotWithShape="1">
          <a:blip r:embed="rId3" cstate="print"/>
          <a:srcRect l="6376" r="-6376"/>
          <a:stretch/>
        </p:blipFill>
        <p:spPr bwMode="auto">
          <a:xfrm>
            <a:off x="4830121" y="1828800"/>
            <a:ext cx="3704279" cy="21709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s://gimg2.baidu.com/image_search/src=http%3A%2F%2Fimg.zhuyun.cn%2FM00%2FD0%2FA3%2FwKgJNF1aOSCAbtAJAADmgaOq1lw232.jpg&amp;refer=http%3A%2F%2Fimg.zhuyun.cn&amp;app=2002&amp;size=f9999,10000&amp;q=a80&amp;n=0&amp;g=0n&amp;fmt=jpeg?sec=1637274253&amp;t=ac1bfac284d84803a1a938d20e3a045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121" y="4314825"/>
            <a:ext cx="3476279" cy="2314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90600" y="228600"/>
            <a:ext cx="3505200" cy="762000"/>
          </a:xfrm>
        </p:spPr>
        <p:txBody>
          <a:bodyPr/>
          <a:lstStyle/>
          <a:p>
            <a:pPr algn="l"/>
            <a:r>
              <a:rPr lang="zh-CN" altLang="en-US" sz="3600" b="1" dirty="0">
                <a:effectLst/>
                <a:ea typeface="黑体" pitchFamily="49" charset="-122"/>
              </a:rPr>
              <a:t>三、填食方法</a:t>
            </a:r>
          </a:p>
        </p:txBody>
      </p:sp>
      <p:sp>
        <p:nvSpPr>
          <p:cNvPr id="983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066800"/>
            <a:ext cx="8686800" cy="1524000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zh-CN" altLang="en-US" sz="2400" b="1" dirty="0"/>
              <a:t>（三）填鸭专用日粮</a:t>
            </a:r>
          </a:p>
          <a:p>
            <a:pPr>
              <a:lnSpc>
                <a:spcPct val="14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富含碳水化合物的高能量饲料。加入一定量的维生素和微量元素。</a:t>
            </a:r>
          </a:p>
        </p:txBody>
      </p:sp>
      <p:pic>
        <p:nvPicPr>
          <p:cNvPr id="98311" name="Picture 7" descr="200941416241647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2971800"/>
            <a:ext cx="4648200" cy="3347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3076" name="Picture 4" descr="http://images.cntrades.com/201111/07/13-55-56-10-483060.jpg.middle.jpg"/>
          <p:cNvPicPr>
            <a:picLocks noChangeAspect="1" noChangeArrowheads="1"/>
          </p:cNvPicPr>
          <p:nvPr/>
        </p:nvPicPr>
        <p:blipFill>
          <a:blip r:embed="rId3" cstate="print"/>
          <a:srcRect l="7895" r="7237"/>
          <a:stretch>
            <a:fillRect/>
          </a:stretch>
        </p:blipFill>
        <p:spPr bwMode="auto">
          <a:xfrm>
            <a:off x="228600" y="2971800"/>
            <a:ext cx="3810000" cy="3366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143000" y="228600"/>
            <a:ext cx="3355975" cy="762000"/>
          </a:xfrm>
        </p:spPr>
        <p:txBody>
          <a:bodyPr/>
          <a:lstStyle/>
          <a:p>
            <a:pPr algn="l"/>
            <a:r>
              <a:rPr lang="zh-CN" altLang="en-US" sz="3600" b="1" dirty="0">
                <a:effectLst/>
                <a:ea typeface="黑体" pitchFamily="49" charset="-122"/>
              </a:rPr>
              <a:t>三、填食方法</a:t>
            </a:r>
          </a:p>
        </p:txBody>
      </p:sp>
      <p:sp>
        <p:nvSpPr>
          <p:cNvPr id="993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1219201"/>
            <a:ext cx="8839200" cy="31242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zh-CN" altLang="en-US" sz="2400" b="1" dirty="0"/>
              <a:t>（四）填料方法</a:t>
            </a:r>
          </a:p>
          <a:p>
            <a:pPr>
              <a:lnSpc>
                <a:spcPct val="130000"/>
              </a:lnSpc>
            </a:pP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左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手握鸭的头部，拇指与食指撑开上下喙；</a:t>
            </a:r>
          </a:p>
          <a:p>
            <a:pPr>
              <a:lnSpc>
                <a:spcPct val="130000"/>
              </a:lnSpc>
            </a:pP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中指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下压舌部，右手轻握鸭的食道膨大部，轻轻将鸭嘴套在填食管上。</a:t>
            </a:r>
          </a:p>
          <a:p>
            <a:pPr>
              <a:lnSpc>
                <a:spcPct val="130000"/>
              </a:lnSpc>
            </a:pP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慢慢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向前推送，让胶管插入咽下食道中，然后将饲料压进鸭的食道膨大部，然后慢慢向外退出填鸭。</a:t>
            </a:r>
          </a:p>
          <a:p>
            <a:pPr>
              <a:lnSpc>
                <a:spcPct val="130000"/>
              </a:lnSpc>
            </a:pPr>
            <a:endParaRPr lang="en-US" altLang="zh-CN" sz="2400" b="1" dirty="0"/>
          </a:p>
        </p:txBody>
      </p:sp>
      <p:pic>
        <p:nvPicPr>
          <p:cNvPr id="5" name="Picture 2" descr="http://pic.baike.soso.com/p/20130626/20130626123838-2361278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0"/>
            <a:ext cx="2971800" cy="1777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90600" y="228600"/>
            <a:ext cx="3965575" cy="838200"/>
          </a:xfrm>
        </p:spPr>
        <p:txBody>
          <a:bodyPr/>
          <a:lstStyle/>
          <a:p>
            <a:pPr algn="l"/>
            <a:r>
              <a:rPr lang="zh-CN" altLang="en-US" sz="3600" b="1" dirty="0">
                <a:effectLst/>
                <a:ea typeface="黑体" pitchFamily="49" charset="-122"/>
              </a:rPr>
              <a:t>三、填食方法</a:t>
            </a:r>
          </a:p>
        </p:txBody>
      </p:sp>
      <p:sp>
        <p:nvSpPr>
          <p:cNvPr id="972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219201"/>
            <a:ext cx="8540750" cy="22098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zh-CN" altLang="en-US" sz="2400" b="1" dirty="0"/>
              <a:t>（五）填饲时间和填饲量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ea typeface="楷体" pitchFamily="49" charset="-122"/>
              </a:rPr>
              <a:t>通常每日填饲</a:t>
            </a:r>
            <a:r>
              <a:rPr lang="en-US" altLang="zh-CN" sz="2400" b="1" dirty="0">
                <a:ea typeface="楷体" pitchFamily="49" charset="-122"/>
              </a:rPr>
              <a:t>4</a:t>
            </a:r>
            <a:r>
              <a:rPr lang="zh-CN" altLang="en-US" sz="2400" b="1" dirty="0">
                <a:ea typeface="楷体" pitchFamily="49" charset="-122"/>
              </a:rPr>
              <a:t>次，每隔</a:t>
            </a:r>
            <a:r>
              <a:rPr lang="en-US" altLang="zh-CN" sz="2400" b="1" dirty="0">
                <a:ea typeface="楷体" pitchFamily="49" charset="-122"/>
              </a:rPr>
              <a:t>6h</a:t>
            </a:r>
            <a:r>
              <a:rPr lang="zh-CN" altLang="en-US" sz="2400" b="1" dirty="0">
                <a:ea typeface="楷体" pitchFamily="49" charset="-122"/>
              </a:rPr>
              <a:t>填</a:t>
            </a:r>
            <a:r>
              <a:rPr lang="en-US" altLang="zh-CN" sz="2400" b="1" dirty="0">
                <a:ea typeface="楷体" pitchFamily="49" charset="-122"/>
              </a:rPr>
              <a:t>1</a:t>
            </a:r>
            <a:r>
              <a:rPr lang="zh-CN" altLang="en-US" sz="2400" b="1" dirty="0">
                <a:ea typeface="楷体" pitchFamily="49" charset="-122"/>
              </a:rPr>
              <a:t>次。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ea typeface="楷体" pitchFamily="49" charset="-122"/>
              </a:rPr>
              <a:t>每次的填饲量约为鸭体重的</a:t>
            </a:r>
            <a:r>
              <a:rPr lang="en-US" altLang="zh-CN" sz="2400" b="1" dirty="0">
                <a:ea typeface="楷体" pitchFamily="49" charset="-122"/>
              </a:rPr>
              <a:t>1/12</a:t>
            </a:r>
            <a:r>
              <a:rPr lang="zh-CN" altLang="en-US" sz="2400" b="1" dirty="0">
                <a:ea typeface="楷体" pitchFamily="49" charset="-122"/>
              </a:rPr>
              <a:t>，以后每日填饲量可增加</a:t>
            </a:r>
            <a:r>
              <a:rPr lang="en-US" altLang="zh-CN" sz="2400" b="1" dirty="0">
                <a:ea typeface="楷体" pitchFamily="49" charset="-122"/>
              </a:rPr>
              <a:t>30~50g</a:t>
            </a:r>
            <a:r>
              <a:rPr lang="zh-CN" altLang="en-US" sz="2400" b="1" dirty="0">
                <a:ea typeface="楷体" pitchFamily="49" charset="-122"/>
              </a:rPr>
              <a:t>湿料，</a:t>
            </a:r>
            <a:r>
              <a:rPr lang="en-US" altLang="zh-CN" sz="2400" b="1" dirty="0">
                <a:ea typeface="楷体" pitchFamily="49" charset="-122"/>
              </a:rPr>
              <a:t>1</a:t>
            </a:r>
            <a:r>
              <a:rPr lang="zh-CN" altLang="en-US" sz="2400" b="1" dirty="0">
                <a:ea typeface="楷体" pitchFamily="49" charset="-122"/>
              </a:rPr>
              <a:t>周后，每次可填</a:t>
            </a:r>
            <a:r>
              <a:rPr lang="en-US" altLang="zh-CN" sz="2400" b="1" dirty="0">
                <a:ea typeface="楷体" pitchFamily="49" charset="-122"/>
              </a:rPr>
              <a:t>300~500g</a:t>
            </a:r>
            <a:r>
              <a:rPr lang="zh-CN" altLang="en-US" sz="2400" b="1" dirty="0">
                <a:ea typeface="楷体" pitchFamily="49" charset="-122"/>
              </a:rPr>
              <a:t>。</a:t>
            </a:r>
          </a:p>
        </p:txBody>
      </p:sp>
      <p:pic>
        <p:nvPicPr>
          <p:cNvPr id="1028" name="Picture 4" descr="http://img1.imgtn.bdimg.com/it/u=3858603337,2606736184&amp;fm=21&amp;gp=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3505199"/>
            <a:ext cx="4572000" cy="2711159"/>
          </a:xfrm>
          <a:prstGeom prst="rect">
            <a:avLst/>
          </a:prstGeom>
          <a:noFill/>
        </p:spPr>
      </p:pic>
      <p:pic>
        <p:nvPicPr>
          <p:cNvPr id="1032" name="Picture 8" descr="http://web.zgny.com.cn/User_Doc/784/ProductUpload/20094141623406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505200"/>
            <a:ext cx="3810000" cy="274320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143000" y="228600"/>
            <a:ext cx="3584575" cy="838200"/>
          </a:xfrm>
        </p:spPr>
        <p:txBody>
          <a:bodyPr/>
          <a:lstStyle/>
          <a:p>
            <a:pPr algn="l"/>
            <a:r>
              <a:rPr lang="zh-CN" altLang="en-US" sz="3600" b="1" dirty="0">
                <a:effectLst/>
                <a:ea typeface="黑体" pitchFamily="49" charset="-122"/>
              </a:rPr>
              <a:t>一、放牧育肥法</a:t>
            </a:r>
            <a:r>
              <a:rPr lang="zh-CN" altLang="en-US" b="1" dirty="0">
                <a:effectLst/>
              </a:rPr>
              <a:t> </a:t>
            </a:r>
          </a:p>
        </p:txBody>
      </p:sp>
      <p:sp>
        <p:nvSpPr>
          <p:cNvPr id="911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990600"/>
            <a:ext cx="8839200" cy="57150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这种方式生产的肉鸭耗料少，成本低，肥度好。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季节性较强，主要是结合夏收、秋收，在水稻或小麦收割后。</a:t>
            </a:r>
          </a:p>
          <a:p>
            <a:pPr>
              <a:lnSpc>
                <a:spcPct val="130000"/>
              </a:lnSpc>
            </a:pPr>
            <a:endParaRPr lang="en-US" altLang="zh-CN" sz="2400" b="1" dirty="0"/>
          </a:p>
        </p:txBody>
      </p:sp>
      <p:pic>
        <p:nvPicPr>
          <p:cNvPr id="91141" name="Picture 5" descr="pic_20081106151031_0d89e042-0e1e-41b6-b1a0-5a2874a927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114550"/>
            <a:ext cx="6019800" cy="4514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9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31" name="Rectangle 7"/>
          <p:cNvSpPr>
            <a:spLocks noGrp="1" noRot="1" noChangeArrowheads="1"/>
          </p:cNvSpPr>
          <p:nvPr>
            <p:ph type="title"/>
          </p:nvPr>
        </p:nvSpPr>
        <p:spPr>
          <a:xfrm>
            <a:off x="914400" y="152400"/>
            <a:ext cx="4572000" cy="762000"/>
          </a:xfrm>
        </p:spPr>
        <p:txBody>
          <a:bodyPr/>
          <a:lstStyle/>
          <a:p>
            <a:pPr algn="l"/>
            <a:r>
              <a:rPr lang="zh-CN" altLang="en-US" sz="3600" b="1" dirty="0">
                <a:effectLst/>
                <a:ea typeface="黑体" pitchFamily="49" charset="-122"/>
              </a:rPr>
              <a:t>一、放牧育肥法</a:t>
            </a:r>
          </a:p>
        </p:txBody>
      </p:sp>
      <p:sp>
        <p:nvSpPr>
          <p:cNvPr id="103432" name="Rectangle 8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914400"/>
            <a:ext cx="8991600" cy="54864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适于麻鸭类型的地方品种，其体型小，行走方便、灵活，觅食力强。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放牧时间视季节和天气而定，一般上下午各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4h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，中午赶到岸上休息。每日早、中、晚各补料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次，喂量视觅食情况而定。</a:t>
            </a:r>
          </a:p>
        </p:txBody>
      </p:sp>
      <p:pic>
        <p:nvPicPr>
          <p:cNvPr id="103433" name="Picture 9" descr="xin_433110823142246828449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82888"/>
            <a:ext cx="6019800" cy="4017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434" name="Picture 10" descr="423574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2743200"/>
            <a:ext cx="5410200" cy="4057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4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4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3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03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9" name="Picture 7" descr="200912011710500007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52400"/>
            <a:ext cx="7924800" cy="5943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0361" name="Picture 9" descr="pic_20071123131729_da39cd0f-ecfa-40cb-bb91-64491c0c16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914400"/>
            <a:ext cx="7620000" cy="571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0362" name="Picture 10" descr="UP_200762310555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1066800"/>
            <a:ext cx="7239000" cy="5429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00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14400" y="228600"/>
            <a:ext cx="3508375" cy="609600"/>
          </a:xfrm>
        </p:spPr>
        <p:txBody>
          <a:bodyPr/>
          <a:lstStyle/>
          <a:p>
            <a:r>
              <a:rPr lang="zh-CN" altLang="en-US" sz="3600" b="1" dirty="0">
                <a:effectLst/>
                <a:ea typeface="黑体" pitchFamily="49" charset="-122"/>
              </a:rPr>
              <a:t>二、圈养育肥法</a:t>
            </a:r>
            <a:r>
              <a:rPr lang="zh-CN" altLang="en-US" dirty="0">
                <a:effectLst/>
              </a:rPr>
              <a:t> </a:t>
            </a:r>
          </a:p>
        </p:txBody>
      </p:sp>
      <p:sp>
        <p:nvSpPr>
          <p:cNvPr id="9216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990600"/>
            <a:ext cx="8540750" cy="21336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zh-CN" sz="2400" b="1" dirty="0" smtClean="0"/>
              <a:t>1.</a:t>
            </a:r>
            <a:r>
              <a:rPr lang="zh-CN" altLang="en-US" sz="2400" b="1" dirty="0" smtClean="0"/>
              <a:t>饲料</a:t>
            </a:r>
            <a:endParaRPr lang="zh-CN" altLang="en-US" sz="2400" b="1" dirty="0"/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喂给全价颗粒饲料，颗粒饲料采食时间短，采食量大，催肥效果明显。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采取自由采食方法。</a:t>
            </a:r>
          </a:p>
        </p:txBody>
      </p:sp>
      <p:pic>
        <p:nvPicPr>
          <p:cNvPr id="7170" name="Picture 2" descr="http://www.nqs.gov.cn/html/504/2013/20130122184419796489155/2013012206462314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276600"/>
            <a:ext cx="4438650" cy="2959100"/>
          </a:xfrm>
          <a:prstGeom prst="rect">
            <a:avLst/>
          </a:prstGeom>
          <a:noFill/>
        </p:spPr>
      </p:pic>
      <p:pic>
        <p:nvPicPr>
          <p:cNvPr id="7172" name="Picture 4" descr="http://768.ynszxc.gov.cn/uploadfile/D_1/D_2/D_107/D_111/classimage/PicOnline_20071013224957_adcbc5c6-6ac1-4817-bcaa-e88a558abf66.jpg"/>
          <p:cNvPicPr>
            <a:picLocks noChangeAspect="1" noChangeArrowheads="1"/>
          </p:cNvPicPr>
          <p:nvPr/>
        </p:nvPicPr>
        <p:blipFill>
          <a:blip r:embed="rId3" cstate="print"/>
          <a:srcRect l="4898" t="15094"/>
          <a:stretch>
            <a:fillRect/>
          </a:stretch>
        </p:blipFill>
        <p:spPr bwMode="auto">
          <a:xfrm>
            <a:off x="4572000" y="3276600"/>
            <a:ext cx="4438224" cy="29718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90600" y="152400"/>
            <a:ext cx="3660775" cy="838200"/>
          </a:xfrm>
        </p:spPr>
        <p:txBody>
          <a:bodyPr/>
          <a:lstStyle/>
          <a:p>
            <a:pPr algn="l"/>
            <a:r>
              <a:rPr lang="zh-CN" altLang="en-US" sz="3600" b="1" dirty="0">
                <a:effectLst/>
                <a:ea typeface="黑体" pitchFamily="49" charset="-122"/>
              </a:rPr>
              <a:t>二、圈养育肥法</a:t>
            </a:r>
          </a:p>
        </p:txBody>
      </p:sp>
      <p:sp>
        <p:nvSpPr>
          <p:cNvPr id="9523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81000" y="1143001"/>
            <a:ext cx="8540750" cy="22860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zh-CN" sz="2400" b="1" dirty="0" smtClean="0"/>
              <a:t>2.</a:t>
            </a:r>
            <a:r>
              <a:rPr lang="zh-CN" altLang="en-US" sz="2400" b="1" dirty="0" smtClean="0"/>
              <a:t>加强</a:t>
            </a:r>
            <a:r>
              <a:rPr lang="zh-CN" altLang="en-US" sz="2400" b="1" dirty="0"/>
              <a:t>管理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限制鸭群活动和放水时间，以减少能量消耗。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保持圈舍干燥、卫生和通风。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冬季防寒保暖、正确通风、降低湿度和有害气体含量。</a:t>
            </a:r>
          </a:p>
          <a:p>
            <a:endParaRPr lang="en-US" altLang="zh-CN" sz="2400" dirty="0"/>
          </a:p>
        </p:txBody>
      </p:sp>
      <p:pic>
        <p:nvPicPr>
          <p:cNvPr id="6146" name="Picture 2" descr="http://www.xumu.com.cn/image/news/18/201108/226426/0818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581400"/>
            <a:ext cx="4286250" cy="2857500"/>
          </a:xfrm>
          <a:prstGeom prst="rect">
            <a:avLst/>
          </a:prstGeom>
          <a:noFill/>
        </p:spPr>
      </p:pic>
      <p:pic>
        <p:nvPicPr>
          <p:cNvPr id="6150" name="Picture 6" descr="http://rccs.longyan.gov.cn/zj/zjtj/xpz/201109/W020110920591290325164.png"/>
          <p:cNvPicPr>
            <a:picLocks noChangeAspect="1" noChangeArrowheads="1"/>
          </p:cNvPicPr>
          <p:nvPr/>
        </p:nvPicPr>
        <p:blipFill>
          <a:blip r:embed="rId3" cstate="print"/>
          <a:srcRect t="17391"/>
          <a:stretch>
            <a:fillRect/>
          </a:stretch>
        </p:blipFill>
        <p:spPr bwMode="auto">
          <a:xfrm>
            <a:off x="4382628" y="3581400"/>
            <a:ext cx="4562982" cy="28956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90600" y="152400"/>
            <a:ext cx="3660775" cy="762000"/>
          </a:xfrm>
        </p:spPr>
        <p:txBody>
          <a:bodyPr/>
          <a:lstStyle/>
          <a:p>
            <a:pPr algn="l"/>
            <a:r>
              <a:rPr lang="zh-CN" altLang="en-US" sz="3600" b="1" dirty="0">
                <a:effectLst/>
                <a:ea typeface="黑体" pitchFamily="49" charset="-122"/>
              </a:rPr>
              <a:t>二、圈养育肥法</a:t>
            </a:r>
          </a:p>
        </p:txBody>
      </p:sp>
      <p:sp>
        <p:nvSpPr>
          <p:cNvPr id="9625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914401"/>
            <a:ext cx="8610600" cy="16764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altLang="zh-CN" sz="2400" b="1" dirty="0" smtClean="0"/>
              <a:t>3.</a:t>
            </a:r>
            <a:r>
              <a:rPr lang="zh-CN" altLang="en-US" sz="2400" b="1" dirty="0" smtClean="0"/>
              <a:t>适时</a:t>
            </a:r>
            <a:r>
              <a:rPr lang="zh-CN" altLang="en-US" sz="2400" b="1" dirty="0"/>
              <a:t>出售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圈养育肥可在短时间内使鸭体重迅速增加，一般肉用型鸭体重达</a:t>
            </a:r>
            <a:r>
              <a:rPr lang="en-US" altLang="zh-CN" sz="2400" b="1" dirty="0">
                <a:ea typeface="楷体" pitchFamily="49" charset="-122"/>
              </a:rPr>
              <a:t>2~2.5kg</a:t>
            </a:r>
            <a:r>
              <a:rPr lang="zh-CN" altLang="en-US" sz="2400" b="1" dirty="0">
                <a:ea typeface="楷体" pitchFamily="49" charset="-122"/>
              </a:rPr>
              <a:t>即可出栏销售</a:t>
            </a:r>
            <a:r>
              <a:rPr lang="zh-CN" altLang="en-US" sz="2400" b="1" dirty="0" smtClean="0">
                <a:ea typeface="楷体" pitchFamily="49" charset="-122"/>
              </a:rPr>
              <a:t>。</a:t>
            </a:r>
            <a:endParaRPr lang="en-US" altLang="zh-CN" sz="2400" b="1" dirty="0" smtClean="0">
              <a:ea typeface="楷体" pitchFamily="49" charset="-122"/>
            </a:endParaRPr>
          </a:p>
          <a:p>
            <a:pPr>
              <a:lnSpc>
                <a:spcPct val="130000"/>
              </a:lnSpc>
            </a:pPr>
            <a:endParaRPr lang="zh-CN" altLang="en-US" sz="2400" b="1" dirty="0">
              <a:ea typeface="楷体" pitchFamily="49" charset="-122"/>
            </a:endParaRPr>
          </a:p>
          <a:p>
            <a:endParaRPr lang="en-US" altLang="zh-CN" sz="2400" dirty="0"/>
          </a:p>
        </p:txBody>
      </p:sp>
      <p:pic>
        <p:nvPicPr>
          <p:cNvPr id="5126" name="Picture 6" descr="http://img.21food.cn/img/product/2010/5/29/chenli01604010.jpg"/>
          <p:cNvPicPr>
            <a:picLocks noChangeAspect="1" noChangeArrowheads="1"/>
          </p:cNvPicPr>
          <p:nvPr/>
        </p:nvPicPr>
        <p:blipFill>
          <a:blip r:embed="rId2" cstate="print"/>
          <a:srcRect l="4741" t="14286" r="6759" b="7143"/>
          <a:stretch>
            <a:fillRect/>
          </a:stretch>
        </p:blipFill>
        <p:spPr bwMode="auto">
          <a:xfrm>
            <a:off x="3886201" y="3657600"/>
            <a:ext cx="5172364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http://www.hainancc.com/UploadImages/2010/10/14/20101014171299257.jpg"/>
          <p:cNvPicPr>
            <a:picLocks noChangeAspect="1" noChangeArrowheads="1"/>
          </p:cNvPicPr>
          <p:nvPr/>
        </p:nvPicPr>
        <p:blipFill>
          <a:blip r:embed="rId3" cstate="print"/>
          <a:srcRect l="3474" t="13514" r="2721" b="5405"/>
          <a:stretch>
            <a:fillRect/>
          </a:stretch>
        </p:blipFill>
        <p:spPr bwMode="auto">
          <a:xfrm>
            <a:off x="0" y="2514600"/>
            <a:ext cx="4648200" cy="2582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90600" y="304800"/>
            <a:ext cx="4498975" cy="685800"/>
          </a:xfrm>
        </p:spPr>
        <p:txBody>
          <a:bodyPr/>
          <a:lstStyle/>
          <a:p>
            <a:pPr algn="l"/>
            <a:r>
              <a:rPr lang="zh-CN" altLang="en-US" sz="3600" b="1" dirty="0">
                <a:effectLst/>
                <a:ea typeface="黑体" pitchFamily="49" charset="-122"/>
              </a:rPr>
              <a:t>三、人工填饲育肥法</a:t>
            </a:r>
          </a:p>
        </p:txBody>
      </p:sp>
      <p:sp>
        <p:nvSpPr>
          <p:cNvPr id="931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81000" y="1219200"/>
            <a:ext cx="8540750" cy="1295400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zh-CN" altLang="zh-CN" sz="2400" b="1" dirty="0" smtClean="0">
                <a:latin typeface="楷体" pitchFamily="49" charset="-122"/>
                <a:ea typeface="楷体" pitchFamily="49" charset="-122"/>
              </a:rPr>
              <a:t>填鸭育肥法的优点是可在</a:t>
            </a:r>
            <a:r>
              <a:rPr lang="zh-CN" altLang="zh-CN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短期内迅速增长体重</a:t>
            </a:r>
            <a:r>
              <a:rPr lang="zh-CN" altLang="zh-CN" sz="2400" b="1" dirty="0" smtClean="0">
                <a:latin typeface="楷体" pitchFamily="49" charset="-122"/>
                <a:ea typeface="楷体" pitchFamily="49" charset="-122"/>
              </a:rPr>
              <a:t>，屠体肉质鲜嫩，</a:t>
            </a:r>
            <a:r>
              <a:rPr lang="zh-CN" altLang="zh-CN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适于制作烤鸭</a:t>
            </a:r>
            <a:r>
              <a:rPr lang="zh-CN" altLang="zh-CN" sz="2400" b="1" dirty="0" smtClean="0"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zh-CN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缺点是鸭体脂肪含量高，瘦肉率低。</a:t>
            </a:r>
            <a:endParaRPr lang="en-US" altLang="zh-CN" sz="2400" b="1" dirty="0" smtClean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6" name="Picture 2" descr="http://www.beijingya.net.cn/gd/4.jpg"/>
          <p:cNvPicPr>
            <a:picLocks noChangeAspect="1" noChangeArrowheads="1"/>
          </p:cNvPicPr>
          <p:nvPr/>
        </p:nvPicPr>
        <p:blipFill>
          <a:blip r:embed="rId2" cstate="print"/>
          <a:srcRect l="3314" t="10000" r="2229"/>
          <a:stretch>
            <a:fillRect/>
          </a:stretch>
        </p:blipFill>
        <p:spPr bwMode="auto">
          <a:xfrm>
            <a:off x="228600" y="3200400"/>
            <a:ext cx="43434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http://www.zp666.com/UserFiles/Image/201004/20101101120429.jpeg"/>
          <p:cNvPicPr>
            <a:picLocks noChangeAspect="1" noChangeArrowheads="1"/>
          </p:cNvPicPr>
          <p:nvPr/>
        </p:nvPicPr>
        <p:blipFill>
          <a:blip r:embed="rId3" cstate="print"/>
          <a:srcRect l="7143" t="7979" r="3571" b="4255"/>
          <a:stretch>
            <a:fillRect/>
          </a:stretch>
        </p:blipFill>
        <p:spPr bwMode="auto">
          <a:xfrm>
            <a:off x="4569691" y="3200400"/>
            <a:ext cx="4193309" cy="2767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57200" y="533400"/>
            <a:ext cx="8382000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300"/>
              </a:lnSpc>
            </a:pPr>
            <a:r>
              <a:rPr lang="zh-CN" altLang="en-US" sz="2800" b="1" dirty="0" smtClean="0"/>
              <a:t>（一）开填日龄</a:t>
            </a:r>
          </a:p>
          <a:p>
            <a:pPr>
              <a:lnSpc>
                <a:spcPts val="4300"/>
              </a:lnSpc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一般在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40~42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日龄，体重达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1.7kg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以上的中雏鸭就开填。</a:t>
            </a:r>
          </a:p>
          <a:p>
            <a:pPr>
              <a:lnSpc>
                <a:spcPts val="4300"/>
              </a:lnSpc>
            </a:pPr>
            <a:r>
              <a:rPr lang="zh-CN" altLang="en-US" sz="2800" b="1" dirty="0" smtClean="0"/>
              <a:t>（二）填鸭前的准备</a:t>
            </a:r>
          </a:p>
          <a:p>
            <a:pPr>
              <a:lnSpc>
                <a:spcPts val="4300"/>
              </a:lnSpc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按体重和体质分群，挑选体质强壮、发育正常、健康状况好的鸭子先开填，淘汰病残鸭和过于弱小的个体。</a:t>
            </a:r>
          </a:p>
          <a:p>
            <a:pPr>
              <a:lnSpc>
                <a:spcPts val="4300"/>
              </a:lnSpc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填鸭前应剪去爪尖，以免互相抓伤。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CONTNTI">
  <a:themeElements>
    <a:clrScheme name="CCONTNTI 1">
      <a:dk1>
        <a:srgbClr val="000000"/>
      </a:dk1>
      <a:lt1>
        <a:srgbClr val="FFFFFF"/>
      </a:lt1>
      <a:dk2>
        <a:srgbClr val="0033CC"/>
      </a:dk2>
      <a:lt2>
        <a:srgbClr val="C0C0C0"/>
      </a:lt2>
      <a:accent1>
        <a:srgbClr val="FFFF99"/>
      </a:accent1>
      <a:accent2>
        <a:srgbClr val="008080"/>
      </a:accent2>
      <a:accent3>
        <a:srgbClr val="FFFFFF"/>
      </a:accent3>
      <a:accent4>
        <a:srgbClr val="000000"/>
      </a:accent4>
      <a:accent5>
        <a:srgbClr val="FFFFCA"/>
      </a:accent5>
      <a:accent6>
        <a:srgbClr val="007373"/>
      </a:accent6>
      <a:hlink>
        <a:srgbClr val="0099FF"/>
      </a:hlink>
      <a:folHlink>
        <a:srgbClr val="FF9933"/>
      </a:folHlink>
    </a:clrScheme>
    <a:fontScheme name="CCONTNTI">
      <a:majorFont>
        <a:latin typeface="Arial Black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CONTNTI 1">
        <a:dk1>
          <a:srgbClr val="000000"/>
        </a:dk1>
        <a:lt1>
          <a:srgbClr val="FFFFFF"/>
        </a:lt1>
        <a:dk2>
          <a:srgbClr val="0033CC"/>
        </a:dk2>
        <a:lt2>
          <a:srgbClr val="C0C0C0"/>
        </a:lt2>
        <a:accent1>
          <a:srgbClr val="FFFF99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FFFFCA"/>
        </a:accent5>
        <a:accent6>
          <a:srgbClr val="007373"/>
        </a:accent6>
        <a:hlink>
          <a:srgbClr val="0099FF"/>
        </a:hlink>
        <a:folHlink>
          <a:srgbClr val="FF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2">
        <a:dk1>
          <a:srgbClr val="0033CC"/>
        </a:dk1>
        <a:lt1>
          <a:srgbClr val="E1F4FF"/>
        </a:lt1>
        <a:dk2>
          <a:srgbClr val="CC3300"/>
        </a:dk2>
        <a:lt2>
          <a:srgbClr val="969696"/>
        </a:lt2>
        <a:accent1>
          <a:srgbClr val="CAE4CC"/>
        </a:accent1>
        <a:accent2>
          <a:srgbClr val="FFCC99"/>
        </a:accent2>
        <a:accent3>
          <a:srgbClr val="EEF8FF"/>
        </a:accent3>
        <a:accent4>
          <a:srgbClr val="002AAE"/>
        </a:accent4>
        <a:accent5>
          <a:srgbClr val="E1EFE2"/>
        </a:accent5>
        <a:accent6>
          <a:srgbClr val="E7B98A"/>
        </a:accent6>
        <a:hlink>
          <a:srgbClr val="000000"/>
        </a:hlink>
        <a:folHlink>
          <a:srgbClr val="888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3">
        <a:dk1>
          <a:srgbClr val="000000"/>
        </a:dk1>
        <a:lt1>
          <a:srgbClr val="E5E5FF"/>
        </a:lt1>
        <a:dk2>
          <a:srgbClr val="000099"/>
        </a:dk2>
        <a:lt2>
          <a:srgbClr val="969696"/>
        </a:lt2>
        <a:accent1>
          <a:srgbClr val="FFD1A3"/>
        </a:accent1>
        <a:accent2>
          <a:srgbClr val="ED97C2"/>
        </a:accent2>
        <a:accent3>
          <a:srgbClr val="F0F0FF"/>
        </a:accent3>
        <a:accent4>
          <a:srgbClr val="000000"/>
        </a:accent4>
        <a:accent5>
          <a:srgbClr val="FFE5CE"/>
        </a:accent5>
        <a:accent6>
          <a:srgbClr val="D788B0"/>
        </a:accent6>
        <a:hlink>
          <a:srgbClr val="D60093"/>
        </a:hlink>
        <a:folHlink>
          <a:srgbClr val="7F7F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4">
        <a:dk1>
          <a:srgbClr val="005000"/>
        </a:dk1>
        <a:lt1>
          <a:srgbClr val="DDF3E6"/>
        </a:lt1>
        <a:dk2>
          <a:srgbClr val="000000"/>
        </a:dk2>
        <a:lt2>
          <a:srgbClr val="969696"/>
        </a:lt2>
        <a:accent1>
          <a:srgbClr val="FFFFCC"/>
        </a:accent1>
        <a:accent2>
          <a:srgbClr val="FF9900"/>
        </a:accent2>
        <a:accent3>
          <a:srgbClr val="EBF8F0"/>
        </a:accent3>
        <a:accent4>
          <a:srgbClr val="004300"/>
        </a:accent4>
        <a:accent5>
          <a:srgbClr val="FFFFE2"/>
        </a:accent5>
        <a:accent6>
          <a:srgbClr val="E78A00"/>
        </a:accent6>
        <a:hlink>
          <a:srgbClr val="CC0000"/>
        </a:hlink>
        <a:folHlink>
          <a:srgbClr val="4AAE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5">
        <a:dk1>
          <a:srgbClr val="990000"/>
        </a:dk1>
        <a:lt1>
          <a:srgbClr val="FFFFCC"/>
        </a:lt1>
        <a:dk2>
          <a:srgbClr val="0033CC"/>
        </a:dk2>
        <a:lt2>
          <a:srgbClr val="C0C0C0"/>
        </a:lt2>
        <a:accent1>
          <a:srgbClr val="FFE5FF"/>
        </a:accent1>
        <a:accent2>
          <a:srgbClr val="009999"/>
        </a:accent2>
        <a:accent3>
          <a:srgbClr val="FFFFE2"/>
        </a:accent3>
        <a:accent4>
          <a:srgbClr val="820000"/>
        </a:accent4>
        <a:accent5>
          <a:srgbClr val="FFF0FF"/>
        </a:accent5>
        <a:accent6>
          <a:srgbClr val="008A8A"/>
        </a:accent6>
        <a:hlink>
          <a:srgbClr val="008080"/>
        </a:hlink>
        <a:folHlink>
          <a:srgbClr val="FF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6">
        <a:dk1>
          <a:srgbClr val="003399"/>
        </a:dk1>
        <a:lt1>
          <a:srgbClr val="FFCC99"/>
        </a:lt1>
        <a:dk2>
          <a:srgbClr val="000000"/>
        </a:dk2>
        <a:lt2>
          <a:srgbClr val="969696"/>
        </a:lt2>
        <a:accent1>
          <a:srgbClr val="B6D2BD"/>
        </a:accent1>
        <a:accent2>
          <a:srgbClr val="30B08B"/>
        </a:accent2>
        <a:accent3>
          <a:srgbClr val="FFE2CA"/>
        </a:accent3>
        <a:accent4>
          <a:srgbClr val="002A82"/>
        </a:accent4>
        <a:accent5>
          <a:srgbClr val="D7E5DB"/>
        </a:accent5>
        <a:accent6>
          <a:srgbClr val="2A9F7D"/>
        </a:accent6>
        <a:hlink>
          <a:srgbClr val="FF6600"/>
        </a:hlink>
        <a:folHlink>
          <a:srgbClr val="6A88B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ONTNTI 7">
        <a:dk1>
          <a:srgbClr val="808080"/>
        </a:dk1>
        <a:lt1>
          <a:srgbClr val="FFFFFF"/>
        </a:lt1>
        <a:dk2>
          <a:srgbClr val="9A9A9A"/>
        </a:dk2>
        <a:lt2>
          <a:srgbClr val="00FFFF"/>
        </a:lt2>
        <a:accent1>
          <a:srgbClr val="0099CC"/>
        </a:accent1>
        <a:accent2>
          <a:srgbClr val="FFCC00"/>
        </a:accent2>
        <a:accent3>
          <a:srgbClr val="CACACA"/>
        </a:accent3>
        <a:accent4>
          <a:srgbClr val="DADADA"/>
        </a:accent4>
        <a:accent5>
          <a:srgbClr val="AACAE2"/>
        </a:accent5>
        <a:accent6>
          <a:srgbClr val="E7B900"/>
        </a:accent6>
        <a:hlink>
          <a:srgbClr val="FFFF66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ONTNTI 8">
        <a:dk1>
          <a:srgbClr val="B2B2B2"/>
        </a:dk1>
        <a:lt1>
          <a:srgbClr val="66FF33"/>
        </a:lt1>
        <a:dk2>
          <a:srgbClr val="000000"/>
        </a:dk2>
        <a:lt2>
          <a:srgbClr val="FFFFFF"/>
        </a:lt2>
        <a:accent1>
          <a:srgbClr val="969696"/>
        </a:accent1>
        <a:accent2>
          <a:srgbClr val="CC3300"/>
        </a:accent2>
        <a:accent3>
          <a:srgbClr val="AAAAAA"/>
        </a:accent3>
        <a:accent4>
          <a:srgbClr val="56DA2A"/>
        </a:accent4>
        <a:accent5>
          <a:srgbClr val="C9C9C9"/>
        </a:accent5>
        <a:accent6>
          <a:srgbClr val="B92D00"/>
        </a:accent6>
        <a:hlink>
          <a:srgbClr val="00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CCONTNTI</Template>
  <TotalTime>937</TotalTime>
  <Words>501</Words>
  <Application>Microsoft Office PowerPoint</Application>
  <PresentationFormat>全屏显示(4:3)</PresentationFormat>
  <Paragraphs>38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1" baseType="lpstr">
      <vt:lpstr>黑体</vt:lpstr>
      <vt:lpstr>楷体</vt:lpstr>
      <vt:lpstr>宋体</vt:lpstr>
      <vt:lpstr>Arial</vt:lpstr>
      <vt:lpstr>Arial Black</vt:lpstr>
      <vt:lpstr>Times New Roman</vt:lpstr>
      <vt:lpstr>Wingdings</vt:lpstr>
      <vt:lpstr>Wingdings 2</vt:lpstr>
      <vt:lpstr>CCONTNTI</vt:lpstr>
      <vt:lpstr>任务2  肉鸭生产</vt:lpstr>
      <vt:lpstr>一、放牧育肥法 </vt:lpstr>
      <vt:lpstr>一、放牧育肥法</vt:lpstr>
      <vt:lpstr>PowerPoint 演示文稿</vt:lpstr>
      <vt:lpstr>二、圈养育肥法 </vt:lpstr>
      <vt:lpstr>二、圈养育肥法</vt:lpstr>
      <vt:lpstr>二、圈养育肥法</vt:lpstr>
      <vt:lpstr>三、人工填饲育肥法</vt:lpstr>
      <vt:lpstr>PowerPoint 演示文稿</vt:lpstr>
      <vt:lpstr>三、填食方法</vt:lpstr>
      <vt:lpstr>三、填食方法</vt:lpstr>
      <vt:lpstr>三、填食方法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FKL</cp:lastModifiedBy>
  <cp:revision>169</cp:revision>
  <cp:lastPrinted>1601-01-01T00:00:00Z</cp:lastPrinted>
  <dcterms:created xsi:type="dcterms:W3CDTF">1601-01-01T00:00:00Z</dcterms:created>
  <dcterms:modified xsi:type="dcterms:W3CDTF">2021-10-19T22:25:53Z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