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61" r:id="rId2"/>
    <p:sldId id="260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63" r:id="rId12"/>
    <p:sldId id="295" r:id="rId13"/>
    <p:sldId id="294" r:id="rId14"/>
    <p:sldId id="296" r:id="rId15"/>
    <p:sldId id="297" r:id="rId16"/>
    <p:sldId id="298" r:id="rId17"/>
    <p:sldId id="299" r:id="rId18"/>
    <p:sldId id="303" r:id="rId19"/>
    <p:sldId id="300" r:id="rId20"/>
    <p:sldId id="304" r:id="rId21"/>
    <p:sldId id="301" r:id="rId22"/>
    <p:sldId id="305" r:id="rId23"/>
    <p:sldId id="302" r:id="rId24"/>
    <p:sldId id="306" r:id="rId25"/>
    <p:sldId id="307" r:id="rId26"/>
    <p:sldId id="308" r:id="rId27"/>
    <p:sldId id="309" r:id="rId28"/>
    <p:sldId id="313" r:id="rId29"/>
    <p:sldId id="310" r:id="rId30"/>
    <p:sldId id="285" r:id="rId3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92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B2DDAA-B3D8-48BD-B51E-EB42048466FC}" type="datetimeFigureOut">
              <a:rPr lang="zh-CN" altLang="en-US" smtClean="0"/>
              <a:t>2020/11/16 Monday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C75F4-052C-45F3-8D15-ED8DF32200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1978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CE312-C24B-41C7-92C1-1949B525A42A}" type="datetimeFigureOut">
              <a:rPr lang="zh-CN" altLang="en-US" smtClean="0"/>
              <a:t>2020/11/16 Monday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56A4FB-EF23-45A3-9644-E21A5DBC73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625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075" descr="610174_90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3317"/>
          <a:stretch/>
        </p:blipFill>
        <p:spPr bwMode="auto">
          <a:xfrm>
            <a:off x="2627784" y="3535602"/>
            <a:ext cx="4513865" cy="3123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108693" y="90872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2116480" y="2924944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02C4276-68BD-4EA0-8D83-20921FFDD090}" type="datetimeFigureOut">
              <a:rPr lang="zh-CN" altLang="en-US" smtClean="0"/>
              <a:t>2020/11/16 Monday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10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矩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接连接符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接连接符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接连接符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接连接符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椭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椭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椭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椭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椭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0" name="TextBox 29"/>
          <p:cNvSpPr txBox="1"/>
          <p:nvPr userDrawn="1"/>
        </p:nvSpPr>
        <p:spPr>
          <a:xfrm>
            <a:off x="6525502" y="6457890"/>
            <a:ext cx="2618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>
                    <a:lumMod val="7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广东省高州农业学校</a:t>
            </a:r>
            <a:endParaRPr lang="zh-CN" altLang="en-US" sz="2000" b="1" dirty="0">
              <a:solidFill>
                <a:schemeClr val="accent1">
                  <a:lumMod val="75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2" y="26729"/>
            <a:ext cx="1354058" cy="134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Box 34"/>
          <p:cNvSpPr txBox="1"/>
          <p:nvPr userDrawn="1"/>
        </p:nvSpPr>
        <p:spPr>
          <a:xfrm>
            <a:off x="6052189" y="26729"/>
            <a:ext cx="3024336" cy="46166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宠物养护与疾病防治</a:t>
            </a:r>
            <a:endParaRPr lang="zh-CN" altLang="en-US" sz="24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dirty="0" smtClean="0"/>
              <a:t>单击此处编辑母版标题样式</a:t>
            </a:r>
            <a:endParaRPr kumimoji="0" 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02C4276-68BD-4EA0-8D83-20921FFDD090}" type="datetimeFigureOut">
              <a:rPr lang="zh-CN" altLang="en-US" smtClean="0"/>
              <a:t>2020/11/16 Monday</a:t>
            </a:fld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CN" alt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6291112" y="6418374"/>
            <a:ext cx="25464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1">
                    <a:lumMod val="7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广东省高州农业学校</a:t>
            </a:r>
            <a:endParaRPr lang="zh-CN" altLang="en-US" sz="2000" b="1" dirty="0">
              <a:solidFill>
                <a:schemeClr val="accent1">
                  <a:lumMod val="75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6052189" y="26729"/>
            <a:ext cx="3024336" cy="46166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宠物养护与疾病防治</a:t>
            </a:r>
            <a:endParaRPr lang="zh-CN" altLang="en-US" sz="24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2" y="26729"/>
            <a:ext cx="1354058" cy="134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02C4276-68BD-4EA0-8D83-20921FFDD090}" type="datetimeFigureOut">
              <a:rPr lang="zh-CN" altLang="en-US" smtClean="0"/>
              <a:t>2020/11/16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接连接符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接连接符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接连接符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椭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椭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椭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椭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椭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接连接符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4276-68BD-4EA0-8D83-20921FFDD090}" type="datetimeFigureOut">
              <a:rPr lang="zh-CN" altLang="en-US" smtClean="0"/>
              <a:t>2020/11/16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4276-68BD-4EA0-8D83-20921FFDD090}" type="datetimeFigureOut">
              <a:rPr lang="zh-CN" altLang="en-US" smtClean="0"/>
              <a:t>2020/11/16 Monday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02C4276-68BD-4EA0-8D83-20921FFDD090}" type="datetimeFigureOut">
              <a:rPr lang="zh-CN" altLang="en-US" smtClean="0"/>
              <a:t>2020/11/16 Monday</a:t>
            </a:fld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4276-68BD-4EA0-8D83-20921FFDD090}" type="datetimeFigureOut">
              <a:rPr lang="zh-CN" altLang="en-US" smtClean="0"/>
              <a:t>2020/11/16 Monday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接连接符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椭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内容占位符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21" name="日期占位符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02C4276-68BD-4EA0-8D83-20921FFDD090}" type="datetimeFigureOut">
              <a:rPr lang="zh-CN" altLang="en-US" smtClean="0"/>
              <a:t>2020/11/16 Monday</a:t>
            </a:fld>
            <a:endParaRPr lang="zh-CN" altLang="en-US"/>
          </a:p>
        </p:txBody>
      </p:sp>
      <p:sp>
        <p:nvSpPr>
          <p:cNvPr id="22" name="灯片编号占位符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3" name="页脚占位符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椭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10" name="直接连接符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接连接符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接连接符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期占位符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02C4276-68BD-4EA0-8D83-20921FFDD090}" type="datetimeFigureOut">
              <a:rPr lang="zh-CN" altLang="en-US" smtClean="0"/>
              <a:t>2020/11/16 Monday</a:t>
            </a:fld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1" name="页脚占位符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4276-68BD-4EA0-8D83-20921FFDD090}" type="datetimeFigureOut">
              <a:rPr lang="zh-CN" altLang="en-US" smtClean="0"/>
              <a:t>2020/11/16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4276-68BD-4EA0-8D83-20921FFDD090}" type="datetimeFigureOut">
              <a:rPr lang="zh-CN" altLang="en-US" smtClean="0"/>
              <a:t>2020/11/16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02C4276-68BD-4EA0-8D83-20921FFDD090}" type="datetimeFigureOut">
              <a:rPr lang="zh-CN" altLang="en-US" smtClean="0"/>
              <a:t>2020/11/16 Monday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椭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D4057DF-D607-47A4-B484-9E3E4FE446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zh-CN" sz="4000" dirty="0">
                <a:latin typeface="+mj-ea"/>
              </a:rPr>
              <a:t>项目</a:t>
            </a:r>
            <a:r>
              <a:rPr lang="zh-CN" altLang="zh-CN" sz="4000" dirty="0" smtClean="0">
                <a:latin typeface="+mj-ea"/>
              </a:rPr>
              <a:t>二</a:t>
            </a:r>
            <a:r>
              <a:rPr lang="en-US" altLang="zh-CN" sz="4000" dirty="0" smtClean="0">
                <a:latin typeface="+mj-ea"/>
              </a:rPr>
              <a:t>  </a:t>
            </a:r>
            <a:r>
              <a:rPr lang="zh-CN" altLang="zh-CN" sz="4000" dirty="0" smtClean="0">
                <a:latin typeface="+mj-ea"/>
              </a:rPr>
              <a:t>宠物</a:t>
            </a:r>
            <a:r>
              <a:rPr lang="zh-CN" altLang="zh-CN" sz="4000" dirty="0">
                <a:latin typeface="+mj-ea"/>
              </a:rPr>
              <a:t>猫的饲养管理</a:t>
            </a:r>
            <a:endParaRPr lang="zh-CN" altLang="en-US" sz="36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zh-CN" sz="3200" dirty="0" smtClean="0">
                <a:latin typeface="+mj-ea"/>
                <a:ea typeface="+mj-ea"/>
              </a:rPr>
              <a:t>任务</a:t>
            </a:r>
            <a:r>
              <a:rPr lang="en-US" altLang="zh-CN" sz="3200" dirty="0" smtClean="0">
                <a:latin typeface="+mj-ea"/>
                <a:ea typeface="+mj-ea"/>
              </a:rPr>
              <a:t>2  </a:t>
            </a:r>
            <a:r>
              <a:rPr lang="zh-CN" altLang="zh-CN" sz="3200" smtClean="0">
                <a:latin typeface="+mj-ea"/>
                <a:ea typeface="+mj-ea"/>
              </a:rPr>
              <a:t>猫</a:t>
            </a:r>
            <a:r>
              <a:rPr lang="zh-CN" altLang="zh-CN" sz="3200" smtClean="0">
                <a:latin typeface="+mj-ea"/>
                <a:ea typeface="+mj-ea"/>
              </a:rPr>
              <a:t>的</a:t>
            </a:r>
            <a:r>
              <a:rPr lang="zh-CN" altLang="en-US" sz="3200" smtClean="0">
                <a:latin typeface="+mj-ea"/>
                <a:ea typeface="+mj-ea"/>
              </a:rPr>
              <a:t>分类与品种的识别</a:t>
            </a:r>
            <a:endParaRPr lang="zh-CN" altLang="en-US" sz="3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74862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3600" b="1" dirty="0" smtClean="0"/>
              <a:t>一</a:t>
            </a:r>
            <a:r>
              <a:rPr lang="zh-CN" altLang="en-US" sz="3600" b="1" dirty="0"/>
              <a:t>、猫的品种类型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801035" y="1628800"/>
            <a:ext cx="3106688" cy="48737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国际爱猫联合会</a:t>
            </a:r>
            <a:r>
              <a:rPr lang="en-US" altLang="zh-CN" sz="2800" b="1" dirty="0">
                <a:latin typeface="+mj-ea"/>
                <a:ea typeface="+mj-ea"/>
              </a:rPr>
              <a:t>(The Cat Fanciers' Association</a:t>
            </a:r>
            <a:r>
              <a:rPr lang="zh-CN" altLang="en-US" sz="2800" b="1" dirty="0">
                <a:latin typeface="+mj-ea"/>
                <a:ea typeface="+mj-ea"/>
              </a:rPr>
              <a:t>，</a:t>
            </a:r>
            <a:r>
              <a:rPr lang="en-US" altLang="zh-CN" sz="2800" b="1" dirty="0">
                <a:latin typeface="+mj-ea"/>
                <a:ea typeface="+mj-ea"/>
              </a:rPr>
              <a:t>INC</a:t>
            </a:r>
            <a:r>
              <a:rPr lang="zh-CN" altLang="en-US" sz="2800" b="1" dirty="0">
                <a:latin typeface="+mj-ea"/>
                <a:ea typeface="+mj-ea"/>
              </a:rPr>
              <a:t>，简称</a:t>
            </a:r>
            <a:r>
              <a:rPr lang="en-US" altLang="zh-CN" sz="2800" b="1" dirty="0">
                <a:latin typeface="+mj-ea"/>
                <a:ea typeface="+mj-ea"/>
              </a:rPr>
              <a:t>CFA)</a:t>
            </a:r>
            <a:endParaRPr lang="zh-CN" altLang="en-US" sz="2800" b="1" dirty="0">
              <a:latin typeface="+mj-ea"/>
              <a:ea typeface="+mj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617" y="1556792"/>
            <a:ext cx="4248472" cy="4420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6229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3600" b="1" dirty="0" smtClean="0"/>
              <a:t>一</a:t>
            </a:r>
            <a:r>
              <a:rPr lang="zh-CN" altLang="en-US" sz="3600" b="1" dirty="0"/>
              <a:t>、猫的品种类型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801034" y="1628800"/>
            <a:ext cx="7515381" cy="48737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（一）按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生存环境</a:t>
            </a:r>
            <a:r>
              <a:rPr lang="zh-CN" altLang="en-US" sz="2800" b="1" dirty="0">
                <a:latin typeface="+mj-ea"/>
                <a:ea typeface="+mj-ea"/>
              </a:rPr>
              <a:t>分类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1.</a:t>
            </a:r>
            <a:r>
              <a:rPr lang="zh-CN" altLang="en-US" sz="2800" b="1" dirty="0">
                <a:latin typeface="+mj-ea"/>
                <a:ea typeface="+mj-ea"/>
              </a:rPr>
              <a:t>家</a:t>
            </a:r>
            <a:r>
              <a:rPr lang="zh-CN" altLang="en-US" sz="2800" b="1" dirty="0" smtClean="0">
                <a:latin typeface="+mj-ea"/>
                <a:ea typeface="+mj-ea"/>
              </a:rPr>
              <a:t>猫：指</a:t>
            </a:r>
            <a:r>
              <a:rPr lang="zh-CN" altLang="en-US" sz="2800" b="1" dirty="0">
                <a:latin typeface="+mj-ea"/>
                <a:ea typeface="+mj-ea"/>
              </a:rPr>
              <a:t>经过人类驯化后饲养的猫，但并不会太过依赖人类，仍保留独立生存的本能。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2.</a:t>
            </a:r>
            <a:r>
              <a:rPr lang="zh-CN" altLang="en-US" sz="2800" b="1" dirty="0" smtClean="0">
                <a:latin typeface="+mj-ea"/>
                <a:ea typeface="+mj-ea"/>
              </a:rPr>
              <a:t>野猫：家</a:t>
            </a:r>
            <a:r>
              <a:rPr lang="zh-CN" altLang="en-US" sz="2800" b="1" dirty="0">
                <a:latin typeface="+mj-ea"/>
                <a:ea typeface="+mj-ea"/>
              </a:rPr>
              <a:t>猫的祖先，原来生活在沙漠、山林等野外环境中，历史上出现猫的踪影最早在</a:t>
            </a:r>
            <a:r>
              <a:rPr lang="en-US" altLang="zh-CN" sz="2800" b="1" dirty="0">
                <a:latin typeface="+mj-ea"/>
                <a:ea typeface="+mj-ea"/>
              </a:rPr>
              <a:t>1200</a:t>
            </a:r>
            <a:r>
              <a:rPr lang="zh-CN" altLang="en-US" sz="2800" b="1" dirty="0">
                <a:latin typeface="+mj-ea"/>
                <a:ea typeface="+mj-ea"/>
              </a:rPr>
              <a:t>万年前。</a:t>
            </a:r>
          </a:p>
        </p:txBody>
      </p:sp>
    </p:spTree>
    <p:extLst>
      <p:ext uri="{BB962C8B-B14F-4D97-AF65-F5344CB8AC3E}">
        <p14:creationId xmlns:p14="http://schemas.microsoft.com/office/powerpoint/2010/main" val="1508162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1560" y="1412776"/>
            <a:ext cx="7515381" cy="48737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（二）按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品种培育</a:t>
            </a:r>
            <a:r>
              <a:rPr lang="zh-CN" altLang="en-US" sz="2800" b="1" dirty="0">
                <a:latin typeface="+mj-ea"/>
                <a:ea typeface="+mj-ea"/>
              </a:rPr>
              <a:t>分类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1.</a:t>
            </a:r>
            <a:r>
              <a:rPr lang="zh-CN" altLang="en-US" sz="2800" b="1" dirty="0">
                <a:latin typeface="+mj-ea"/>
                <a:ea typeface="+mj-ea"/>
              </a:rPr>
              <a:t>纯种</a:t>
            </a:r>
            <a:r>
              <a:rPr lang="zh-CN" altLang="en-US" sz="2800" b="1" dirty="0" smtClean="0">
                <a:latin typeface="+mj-ea"/>
                <a:ea typeface="+mj-ea"/>
              </a:rPr>
              <a:t>猫：指</a:t>
            </a:r>
            <a:r>
              <a:rPr lang="zh-CN" altLang="en-US" sz="2800" b="1" dirty="0">
                <a:latin typeface="+mj-ea"/>
                <a:ea typeface="+mj-ea"/>
              </a:rPr>
              <a:t>经过数年、数代的时间，由人们精心培育而成的猫种，并严格控制其繁殖程序，以避免品种退化</a:t>
            </a:r>
            <a:r>
              <a:rPr lang="zh-CN" altLang="en-US" sz="2800" b="1" dirty="0" smtClean="0">
                <a:latin typeface="+mj-ea"/>
                <a:ea typeface="+mj-ea"/>
              </a:rPr>
              <a:t>。</a:t>
            </a:r>
            <a:endParaRPr lang="en-US" altLang="zh-CN" sz="28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+mj-ea"/>
                <a:ea typeface="+mj-ea"/>
              </a:rPr>
              <a:t>2</a:t>
            </a:r>
            <a:r>
              <a:rPr lang="en-US" altLang="zh-CN" sz="2800" b="1" dirty="0">
                <a:latin typeface="+mj-ea"/>
                <a:ea typeface="+mj-ea"/>
              </a:rPr>
              <a:t>.</a:t>
            </a:r>
            <a:r>
              <a:rPr lang="zh-CN" altLang="en-US" sz="2800" b="1" dirty="0">
                <a:latin typeface="+mj-ea"/>
                <a:ea typeface="+mj-ea"/>
              </a:rPr>
              <a:t>杂种</a:t>
            </a:r>
            <a:r>
              <a:rPr lang="zh-CN" altLang="en-US" sz="2800" b="1" dirty="0" smtClean="0">
                <a:latin typeface="+mj-ea"/>
                <a:ea typeface="+mj-ea"/>
              </a:rPr>
              <a:t>猫：指</a:t>
            </a:r>
            <a:r>
              <a:rPr lang="zh-CN" altLang="en-US" sz="2800" b="1" dirty="0">
                <a:latin typeface="+mj-ea"/>
                <a:ea typeface="+mj-ea"/>
              </a:rPr>
              <a:t>未受人为控制，自行繁衍的</a:t>
            </a:r>
            <a:r>
              <a:rPr lang="zh-CN" altLang="en-US" sz="2800" b="1" dirty="0" smtClean="0">
                <a:latin typeface="+mj-ea"/>
                <a:ea typeface="+mj-ea"/>
              </a:rPr>
              <a:t>品种。</a:t>
            </a:r>
            <a:endParaRPr lang="zh-CN" altLang="en-US" sz="28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34341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539552" y="1412776"/>
            <a:ext cx="7632848" cy="48737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（三）按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被毛长短</a:t>
            </a:r>
            <a:r>
              <a:rPr lang="zh-CN" altLang="en-US" sz="2800" b="1" dirty="0">
                <a:latin typeface="+mj-ea"/>
                <a:ea typeface="+mj-ea"/>
              </a:rPr>
              <a:t>分类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1.</a:t>
            </a:r>
            <a:r>
              <a:rPr lang="zh-CN" altLang="en-US" sz="2800" b="1" dirty="0">
                <a:latin typeface="+mj-ea"/>
                <a:ea typeface="+mj-ea"/>
              </a:rPr>
              <a:t>长毛</a:t>
            </a:r>
            <a:r>
              <a:rPr lang="zh-CN" altLang="en-US" sz="2800" b="1" dirty="0" smtClean="0">
                <a:latin typeface="+mj-ea"/>
                <a:ea typeface="+mj-ea"/>
              </a:rPr>
              <a:t>猫：如</a:t>
            </a:r>
            <a:r>
              <a:rPr lang="zh-CN" altLang="en-US" sz="2800" b="1" dirty="0">
                <a:latin typeface="+mj-ea"/>
                <a:ea typeface="+mj-ea"/>
              </a:rPr>
              <a:t>缅因猫、布偶猫、喜马拉雅猫、波斯猫及索马里猫等品种。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2.</a:t>
            </a:r>
            <a:r>
              <a:rPr lang="zh-CN" altLang="en-US" sz="2800" b="1" dirty="0">
                <a:latin typeface="+mj-ea"/>
                <a:ea typeface="+mj-ea"/>
              </a:rPr>
              <a:t>短毛</a:t>
            </a:r>
            <a:r>
              <a:rPr lang="zh-CN" altLang="en-US" sz="2800" b="1" dirty="0" smtClean="0">
                <a:latin typeface="+mj-ea"/>
                <a:ea typeface="+mj-ea"/>
              </a:rPr>
              <a:t>猫：如</a:t>
            </a:r>
            <a:r>
              <a:rPr lang="zh-CN" altLang="en-US" sz="2800" b="1" dirty="0">
                <a:latin typeface="+mj-ea"/>
                <a:ea typeface="+mj-ea"/>
              </a:rPr>
              <a:t>暹罗猫、美国短毛猫、日本短尾猫、俄国蓝猫、异国短毛猫、阿比西尼亚猫及苏格兰塌耳猫等。</a:t>
            </a:r>
          </a:p>
        </p:txBody>
      </p:sp>
    </p:spTree>
    <p:extLst>
      <p:ext uri="{BB962C8B-B14F-4D97-AF65-F5344CB8AC3E}">
        <p14:creationId xmlns:p14="http://schemas.microsoft.com/office/powerpoint/2010/main" val="1130799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467600" cy="710952"/>
          </a:xfrm>
        </p:spPr>
        <p:txBody>
          <a:bodyPr>
            <a:normAutofit/>
          </a:bodyPr>
          <a:lstStyle/>
          <a:p>
            <a:pPr algn="ctr"/>
            <a:r>
              <a:rPr lang="zh-CN" altLang="en-US" sz="3600" b="1" dirty="0"/>
              <a:t>二、宠物猫的主要品种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67544" y="1412776"/>
            <a:ext cx="5112568" cy="508977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zh-CN" altLang="en-US" sz="3000" b="1" dirty="0">
                <a:solidFill>
                  <a:srgbClr val="FF0000"/>
                </a:solidFill>
                <a:latin typeface="+mj-ea"/>
                <a:ea typeface="+mj-ea"/>
              </a:rPr>
              <a:t>（一）我国猫的主要品种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solidFill>
                  <a:srgbClr val="0070C0"/>
                </a:solidFill>
                <a:latin typeface="+mj-ea"/>
                <a:ea typeface="+mj-ea"/>
              </a:rPr>
              <a:t>1</a:t>
            </a:r>
            <a:r>
              <a:rPr lang="en-US" altLang="zh-CN" sz="2800" b="1" dirty="0">
                <a:solidFill>
                  <a:srgbClr val="0070C0"/>
                </a:solidFill>
                <a:latin typeface="+mj-ea"/>
                <a:ea typeface="+mj-ea"/>
              </a:rPr>
              <a:t>.</a:t>
            </a:r>
            <a:r>
              <a:rPr lang="zh-CN" altLang="en-US" sz="2800" b="1" dirty="0">
                <a:solidFill>
                  <a:srgbClr val="0070C0"/>
                </a:solidFill>
                <a:latin typeface="+mj-ea"/>
                <a:ea typeface="+mj-ea"/>
              </a:rPr>
              <a:t>云</a:t>
            </a:r>
            <a:r>
              <a:rPr lang="zh-CN" altLang="en-US" sz="2800" b="1" dirty="0" smtClean="0">
                <a:solidFill>
                  <a:srgbClr val="0070C0"/>
                </a:solidFill>
                <a:latin typeface="+mj-ea"/>
                <a:ea typeface="+mj-ea"/>
              </a:rPr>
              <a:t>猫（椰子猫、棕榈猫）</a:t>
            </a:r>
            <a:endParaRPr lang="en-US" altLang="zh-CN" sz="28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+mj-ea"/>
                <a:ea typeface="+mj-ea"/>
              </a:rPr>
              <a:t>毛色似云彩，棕黄色或黑灰色，头部黑色，眼睛下方及侧面有白斑，体两侧为黑色花斑，背部有数条黑色纵纹，四肢及尾尾褐黑色，外观漂亮，为</a:t>
            </a: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珍贵的玩赏猫</a:t>
            </a:r>
            <a:r>
              <a:rPr lang="zh-CN" altLang="en-US" sz="2800" b="1" dirty="0" smtClean="0">
                <a:latin typeface="+mj-ea"/>
                <a:ea typeface="+mj-ea"/>
              </a:rPr>
              <a:t>，繁殖不固定，一年两窝，窝产</a:t>
            </a:r>
            <a:r>
              <a:rPr lang="en-US" altLang="zh-CN" sz="2800" b="1" dirty="0" smtClean="0">
                <a:latin typeface="+mj-ea"/>
                <a:ea typeface="+mj-ea"/>
              </a:rPr>
              <a:t>2-4</a:t>
            </a:r>
            <a:r>
              <a:rPr lang="zh-CN" altLang="en-US" sz="2800" b="1" dirty="0" smtClean="0">
                <a:latin typeface="+mj-ea"/>
                <a:ea typeface="+mj-ea"/>
              </a:rPr>
              <a:t>仔，仅分布于南方。</a:t>
            </a:r>
            <a:endParaRPr lang="zh-CN" altLang="en-US" sz="2800" b="1" dirty="0">
              <a:latin typeface="+mj-ea"/>
              <a:ea typeface="+mj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175" y="1721633"/>
            <a:ext cx="3168352" cy="3705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5226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67544" y="1412776"/>
            <a:ext cx="4608512" cy="5089776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solidFill>
                  <a:srgbClr val="0070C0"/>
                </a:solidFill>
                <a:latin typeface="+mj-ea"/>
                <a:ea typeface="+mj-ea"/>
              </a:rPr>
              <a:t>2</a:t>
            </a:r>
            <a:r>
              <a:rPr lang="en-US" altLang="zh-CN" sz="2800" b="1" dirty="0">
                <a:solidFill>
                  <a:srgbClr val="0070C0"/>
                </a:solidFill>
                <a:latin typeface="+mj-ea"/>
                <a:ea typeface="+mj-ea"/>
              </a:rPr>
              <a:t>.</a:t>
            </a:r>
            <a:r>
              <a:rPr lang="zh-CN" altLang="en-US" sz="2800" b="1" dirty="0">
                <a:solidFill>
                  <a:srgbClr val="0070C0"/>
                </a:solidFill>
                <a:latin typeface="+mj-ea"/>
                <a:ea typeface="+mj-ea"/>
              </a:rPr>
              <a:t>山东狮子</a:t>
            </a:r>
            <a:r>
              <a:rPr lang="zh-CN" altLang="en-US" sz="2800" b="1" dirty="0" smtClean="0">
                <a:solidFill>
                  <a:srgbClr val="0070C0"/>
                </a:solidFill>
                <a:latin typeface="+mj-ea"/>
                <a:ea typeface="+mj-ea"/>
              </a:rPr>
              <a:t>猫</a:t>
            </a:r>
            <a:endParaRPr lang="en-US" altLang="zh-CN" sz="28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+mj-ea"/>
                <a:ea typeface="+mj-ea"/>
              </a:rPr>
              <a:t>纯种者全身被有白色长毛</a:t>
            </a:r>
            <a:r>
              <a:rPr lang="zh-CN" altLang="en-US" sz="2800" b="1" dirty="0">
                <a:latin typeface="+mj-ea"/>
                <a:ea typeface="+mj-ea"/>
              </a:rPr>
              <a:t>，</a:t>
            </a:r>
            <a:r>
              <a:rPr lang="zh-CN" altLang="en-US" sz="2800" b="1" dirty="0" smtClean="0">
                <a:latin typeface="+mj-ea"/>
                <a:ea typeface="+mj-ea"/>
              </a:rPr>
              <a:t>亦有黑白相间毛色者</a:t>
            </a:r>
            <a:endParaRPr lang="en-US" altLang="zh-CN" sz="28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+mj-ea"/>
                <a:ea typeface="+mj-ea"/>
              </a:rPr>
              <a:t>站姿犹如雄狮。身体强壮，耐寒，抗病力强，善于捕鼠。以</a:t>
            </a: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山东临清狮子猫</a:t>
            </a:r>
            <a:r>
              <a:rPr lang="zh-CN" altLang="en-US" sz="2800" b="1" dirty="0" smtClean="0">
                <a:latin typeface="+mj-ea"/>
                <a:ea typeface="+mj-ea"/>
              </a:rPr>
              <a:t>最为著称，鸳鸯眼（金银眼、阴阳眼、一黄一蓝）特别美丽。</a:t>
            </a:r>
            <a:endParaRPr lang="en-US" altLang="zh-CN" sz="2800" b="1" dirty="0" smtClean="0">
              <a:latin typeface="+mj-ea"/>
              <a:ea typeface="+mj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00808"/>
            <a:ext cx="3784661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1446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467544" y="1412776"/>
            <a:ext cx="4392488" cy="508977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solidFill>
                  <a:srgbClr val="0070C0"/>
                </a:solidFill>
                <a:latin typeface="+mj-ea"/>
                <a:ea typeface="+mj-ea"/>
              </a:rPr>
              <a:t>3</a:t>
            </a:r>
            <a:r>
              <a:rPr lang="en-US" altLang="zh-CN" sz="2800" b="1" dirty="0">
                <a:solidFill>
                  <a:srgbClr val="0070C0"/>
                </a:solidFill>
                <a:latin typeface="+mj-ea"/>
                <a:ea typeface="+mj-ea"/>
              </a:rPr>
              <a:t>.</a:t>
            </a:r>
            <a:r>
              <a:rPr lang="zh-CN" altLang="en-US" sz="2800" b="1" dirty="0">
                <a:solidFill>
                  <a:srgbClr val="0070C0"/>
                </a:solidFill>
                <a:latin typeface="+mj-ea"/>
                <a:ea typeface="+mj-ea"/>
              </a:rPr>
              <a:t>狸</a:t>
            </a:r>
            <a:r>
              <a:rPr lang="zh-CN" altLang="en-US" sz="2800" b="1" dirty="0" smtClean="0">
                <a:solidFill>
                  <a:srgbClr val="0070C0"/>
                </a:solidFill>
                <a:latin typeface="+mj-ea"/>
                <a:ea typeface="+mj-ea"/>
              </a:rPr>
              <a:t>花猫（虎斑猫）</a:t>
            </a:r>
            <a:endParaRPr lang="en-US" altLang="zh-CN" sz="28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+mj-ea"/>
                <a:ea typeface="+mj-ea"/>
              </a:rPr>
              <a:t>陕西、河南多产。颈、腹下灰白色毛，其余部分的毛色由黑灰逐渐过渡成有规律的条纹状斑纹，犹如虎斑。毛短，皮脂腺发达，捕鼠能力强，产仔率高；不耐寒，不恋家，抗病力弱。</a:t>
            </a:r>
            <a:endParaRPr lang="en-US" altLang="zh-CN" sz="2800" b="1" dirty="0" smtClean="0">
              <a:latin typeface="+mj-ea"/>
              <a:ea typeface="+mj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276872"/>
            <a:ext cx="3892879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2117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923" y="1764432"/>
            <a:ext cx="4662648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内容占位符 2"/>
          <p:cNvSpPr txBox="1">
            <a:spLocks/>
          </p:cNvSpPr>
          <p:nvPr/>
        </p:nvSpPr>
        <p:spPr>
          <a:xfrm>
            <a:off x="579173" y="1556792"/>
            <a:ext cx="3458750" cy="3592016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000" b="1" dirty="0">
                <a:solidFill>
                  <a:srgbClr val="0070C0"/>
                </a:solidFill>
                <a:latin typeface="+mj-ea"/>
                <a:ea typeface="+mj-ea"/>
              </a:rPr>
              <a:t>4.</a:t>
            </a:r>
            <a:r>
              <a:rPr lang="zh-CN" altLang="en-US" sz="3000" b="1" dirty="0">
                <a:solidFill>
                  <a:srgbClr val="0070C0"/>
                </a:solidFill>
                <a:latin typeface="+mj-ea"/>
                <a:ea typeface="+mj-ea"/>
              </a:rPr>
              <a:t>四川简州</a:t>
            </a:r>
            <a:r>
              <a:rPr lang="zh-CN" altLang="en-US" sz="3000" b="1" dirty="0" smtClean="0">
                <a:solidFill>
                  <a:srgbClr val="0070C0"/>
                </a:solidFill>
                <a:latin typeface="+mj-ea"/>
                <a:ea typeface="+mj-ea"/>
              </a:rPr>
              <a:t>猫</a:t>
            </a:r>
            <a:endParaRPr lang="en-US" altLang="zh-CN" sz="30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000" b="1" dirty="0" smtClean="0">
                <a:latin typeface="+mj-ea"/>
                <a:ea typeface="+mj-ea"/>
              </a:rPr>
              <a:t>体型高大强壮，动作十分敏捷，是狩猎能手，主要用于捕鼠。</a:t>
            </a:r>
            <a:endParaRPr lang="zh-CN" altLang="en-US" sz="30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72825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467600" cy="710952"/>
          </a:xfrm>
        </p:spPr>
        <p:txBody>
          <a:bodyPr>
            <a:normAutofit/>
          </a:bodyPr>
          <a:lstStyle/>
          <a:p>
            <a:pPr algn="ctr"/>
            <a:r>
              <a:rPr lang="zh-CN" altLang="en-US" sz="3600" b="1" dirty="0"/>
              <a:t>二、宠物猫的主要品种</a:t>
            </a:r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609194" y="1412776"/>
            <a:ext cx="7779230" cy="4968552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000" b="1" dirty="0">
                <a:solidFill>
                  <a:srgbClr val="FF0000"/>
                </a:solidFill>
                <a:latin typeface="+mj-ea"/>
              </a:rPr>
              <a:t>（二）国外猫的主要</a:t>
            </a:r>
            <a:r>
              <a:rPr lang="zh-CN" altLang="en-US" sz="3000" b="1" dirty="0" smtClean="0">
                <a:solidFill>
                  <a:srgbClr val="FF0000"/>
                </a:solidFill>
                <a:latin typeface="+mj-ea"/>
              </a:rPr>
              <a:t>品种</a:t>
            </a:r>
            <a:endParaRPr lang="en-US" altLang="zh-CN" sz="30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3000" b="1" dirty="0" smtClean="0">
                <a:solidFill>
                  <a:srgbClr val="0070C0"/>
                </a:solidFill>
                <a:latin typeface="+mj-ea"/>
                <a:ea typeface="+mj-ea"/>
              </a:rPr>
              <a:t>1</a:t>
            </a:r>
            <a:r>
              <a:rPr lang="en-US" altLang="zh-CN" sz="3000" b="1" dirty="0">
                <a:solidFill>
                  <a:srgbClr val="0070C0"/>
                </a:solidFill>
                <a:latin typeface="+mj-ea"/>
                <a:ea typeface="+mj-ea"/>
              </a:rPr>
              <a:t>.</a:t>
            </a:r>
            <a:r>
              <a:rPr lang="zh-CN" altLang="en-US" sz="3000" b="1" dirty="0">
                <a:solidFill>
                  <a:srgbClr val="0070C0"/>
                </a:solidFill>
                <a:latin typeface="+mj-ea"/>
                <a:ea typeface="+mj-ea"/>
              </a:rPr>
              <a:t>泰国</a:t>
            </a:r>
            <a:r>
              <a:rPr lang="zh-CN" altLang="en-US" sz="3000" b="1" dirty="0" smtClean="0">
                <a:solidFill>
                  <a:srgbClr val="0070C0"/>
                </a:solidFill>
                <a:latin typeface="+mj-ea"/>
                <a:ea typeface="+mj-ea"/>
              </a:rPr>
              <a:t>猫（暹罗猫）</a:t>
            </a:r>
            <a:endParaRPr lang="en-US" altLang="zh-CN" sz="30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000" b="1" dirty="0">
                <a:latin typeface="+mj-ea"/>
                <a:ea typeface="+mj-ea"/>
              </a:rPr>
              <a:t>流线</a:t>
            </a:r>
            <a:r>
              <a:rPr lang="zh-CN" altLang="en-US" sz="3000" b="1" dirty="0" smtClean="0">
                <a:latin typeface="+mj-ea"/>
                <a:ea typeface="+mj-ea"/>
              </a:rPr>
              <a:t>形修长身材，颈部、四肢、躯干、尾巴均细长而且比例均衡。头部细长呈楔形，眼睛蓝色呈杏仁形，耳大直立，鼻梁高直。被毛短细，紧贴皮肤，富有光泽。</a:t>
            </a:r>
            <a:endParaRPr lang="en-US" altLang="zh-CN" sz="30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000" b="1" dirty="0" smtClean="0">
                <a:latin typeface="+mj-ea"/>
                <a:ea typeface="+mj-ea"/>
              </a:rPr>
              <a:t>生性活泼好动，聪明伶俐，动作敏捷，气质高雅，相貌不凡。目前已是</a:t>
            </a:r>
            <a:r>
              <a:rPr lang="zh-CN" altLang="en-US" sz="3000" b="1" dirty="0" smtClean="0">
                <a:solidFill>
                  <a:srgbClr val="FF0000"/>
                </a:solidFill>
                <a:latin typeface="+mj-ea"/>
                <a:ea typeface="+mj-ea"/>
              </a:rPr>
              <a:t>最为流行的纯种短毛猫的代表</a:t>
            </a:r>
            <a:r>
              <a:rPr lang="zh-CN" altLang="en-US" sz="3000" b="1" dirty="0" smtClean="0">
                <a:latin typeface="+mj-ea"/>
                <a:ea typeface="+mj-ea"/>
              </a:rPr>
              <a:t>。</a:t>
            </a:r>
            <a:endParaRPr lang="en-US" altLang="zh-CN" sz="3000" b="1" dirty="0" smtClean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12532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585166"/>
            <a:ext cx="4362114" cy="368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51328"/>
            <a:ext cx="5372100" cy="27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015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2"/>
          <p:cNvSpPr txBox="1">
            <a:spLocks/>
          </p:cNvSpPr>
          <p:nvPr/>
        </p:nvSpPr>
        <p:spPr>
          <a:xfrm>
            <a:off x="609194" y="1412776"/>
            <a:ext cx="7707222" cy="4968552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 smtClean="0">
                <a:solidFill>
                  <a:srgbClr val="0070C0"/>
                </a:solidFill>
                <a:latin typeface="+mj-ea"/>
                <a:ea typeface="+mj-ea"/>
              </a:rPr>
              <a:t>2.</a:t>
            </a:r>
            <a:r>
              <a:rPr lang="zh-CN" altLang="en-US" sz="2800" b="1" dirty="0" smtClean="0">
                <a:solidFill>
                  <a:srgbClr val="0070C0"/>
                </a:solidFill>
                <a:latin typeface="+mj-ea"/>
                <a:ea typeface="+mj-ea"/>
              </a:rPr>
              <a:t>波斯猫</a:t>
            </a:r>
            <a:endParaRPr lang="en-US" altLang="zh-CN" sz="28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latin typeface="+mj-ea"/>
                <a:ea typeface="+mj-ea"/>
              </a:rPr>
              <a:t>猫中</a:t>
            </a:r>
            <a:r>
              <a:rPr lang="zh-CN" altLang="en-US" sz="2800" b="1" dirty="0" smtClean="0">
                <a:latin typeface="+mj-ea"/>
                <a:ea typeface="+mj-ea"/>
              </a:rPr>
              <a:t>贵族，体格健壮，有力，躯体线条简洁流畅；头大脸宽、扁鼻、耳小、眼大圆、颈短、腿粗短，尾短圆。猫的被毛长而密，质地如棉，轻如丝；毛色艳丽，光彩华贵，变化多样。</a:t>
            </a:r>
            <a:endParaRPr lang="en-US" altLang="zh-CN" sz="2800" b="1" dirty="0" smtClean="0"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+mj-ea"/>
                <a:ea typeface="+mj-ea"/>
              </a:rPr>
              <a:t>性情温文尔雅，举止风度翩翩，聪慧敏捷，少动好静，善解人意，叫声尖细柔美，天生一副娇生惯养之态，给人一种华丽、高贵的感觉。</a:t>
            </a:r>
            <a:endParaRPr lang="en-US" altLang="zh-CN" sz="2800" b="1" dirty="0" smtClean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89641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380614"/>
            <a:ext cx="4392488" cy="3701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427985"/>
            <a:ext cx="4580123" cy="283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1188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2"/>
          <p:cNvSpPr txBox="1">
            <a:spLocks/>
          </p:cNvSpPr>
          <p:nvPr/>
        </p:nvSpPr>
        <p:spPr>
          <a:xfrm>
            <a:off x="609194" y="1412776"/>
            <a:ext cx="7563206" cy="4968552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 dirty="0">
                <a:solidFill>
                  <a:srgbClr val="0070C0"/>
                </a:solidFill>
                <a:latin typeface="+mj-ea"/>
                <a:ea typeface="+mj-ea"/>
              </a:rPr>
              <a:t>3.</a:t>
            </a:r>
            <a:r>
              <a:rPr lang="zh-CN" altLang="en-US" sz="3000" b="1" dirty="0">
                <a:solidFill>
                  <a:srgbClr val="0070C0"/>
                </a:solidFill>
                <a:latin typeface="+mj-ea"/>
                <a:ea typeface="+mj-ea"/>
              </a:rPr>
              <a:t>喜马拉雅</a:t>
            </a:r>
            <a:r>
              <a:rPr lang="zh-CN" altLang="en-US" sz="3000" b="1" dirty="0" smtClean="0">
                <a:solidFill>
                  <a:srgbClr val="0070C0"/>
                </a:solidFill>
                <a:latin typeface="+mj-ea"/>
                <a:ea typeface="+mj-ea"/>
              </a:rPr>
              <a:t>猫</a:t>
            </a:r>
            <a:endParaRPr lang="en-US" altLang="zh-CN" sz="30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r>
              <a:rPr lang="zh-CN" altLang="en-US" sz="3000" b="1" dirty="0" smtClean="0">
                <a:latin typeface="+mj-ea"/>
                <a:ea typeface="+mj-ea"/>
              </a:rPr>
              <a:t>继承和结合了波斯猫和暹罗猫的优点，既有</a:t>
            </a:r>
            <a:r>
              <a:rPr lang="zh-CN" altLang="en-US" sz="3000" b="1" dirty="0" smtClean="0">
                <a:solidFill>
                  <a:srgbClr val="FF0000"/>
                </a:solidFill>
                <a:latin typeface="+mj-ea"/>
                <a:ea typeface="+mj-ea"/>
              </a:rPr>
              <a:t>暹罗猫</a:t>
            </a:r>
            <a:r>
              <a:rPr lang="zh-CN" altLang="en-US" sz="3000" b="1" dirty="0" smtClean="0">
                <a:latin typeface="+mj-ea"/>
                <a:ea typeface="+mj-ea"/>
              </a:rPr>
              <a:t>的蓝眼睛、毛色、斑点和聪明伶俐的性格，又具备</a:t>
            </a:r>
            <a:r>
              <a:rPr lang="zh-CN" altLang="en-US" sz="3000" b="1" dirty="0" smtClean="0">
                <a:solidFill>
                  <a:srgbClr val="FF0000"/>
                </a:solidFill>
                <a:latin typeface="+mj-ea"/>
                <a:ea typeface="+mj-ea"/>
              </a:rPr>
              <a:t>波斯猫</a:t>
            </a:r>
            <a:r>
              <a:rPr lang="zh-CN" altLang="en-US" sz="3000" b="1" dirty="0" smtClean="0">
                <a:latin typeface="+mj-ea"/>
                <a:ea typeface="+mj-ea"/>
              </a:rPr>
              <a:t>的长毛、体型，以及温顺、天真、反应灵敏等特性。</a:t>
            </a:r>
            <a:endParaRPr lang="en-US" altLang="zh-CN" sz="3000" b="1" dirty="0" smtClean="0"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r>
              <a:rPr lang="zh-CN" altLang="en-US" sz="3000" b="1" dirty="0">
                <a:latin typeface="+mj-ea"/>
                <a:ea typeface="+mj-ea"/>
              </a:rPr>
              <a:t>身体</a:t>
            </a:r>
            <a:r>
              <a:rPr lang="zh-CN" altLang="en-US" sz="3000" b="1" dirty="0" smtClean="0">
                <a:latin typeface="+mj-ea"/>
                <a:ea typeface="+mj-ea"/>
              </a:rPr>
              <a:t>结实，强悍，圆滑，性情温和，感情丰富、稳重，有独特的表情动作，爱撒娇，毛色对比十分明显，是目前颇受人们欢迎的长毛猫之一。</a:t>
            </a:r>
            <a:endParaRPr lang="en-US" altLang="zh-CN" sz="3000" b="1" dirty="0" smtClean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65010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4522851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284984"/>
            <a:ext cx="4968552" cy="32096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5760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2"/>
          <p:cNvSpPr txBox="1">
            <a:spLocks/>
          </p:cNvSpPr>
          <p:nvPr/>
        </p:nvSpPr>
        <p:spPr>
          <a:xfrm>
            <a:off x="609194" y="1412776"/>
            <a:ext cx="7563206" cy="49685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 smtClean="0">
                <a:solidFill>
                  <a:srgbClr val="0070C0"/>
                </a:solidFill>
                <a:latin typeface="+mj-ea"/>
                <a:ea typeface="+mj-ea"/>
              </a:rPr>
              <a:t>4.</a:t>
            </a:r>
            <a:r>
              <a:rPr lang="zh-CN" altLang="en-US" sz="2800" b="1" dirty="0" smtClean="0">
                <a:solidFill>
                  <a:srgbClr val="0070C0"/>
                </a:solidFill>
                <a:latin typeface="+mj-ea"/>
                <a:ea typeface="+mj-ea"/>
              </a:rPr>
              <a:t>缅甸猫</a:t>
            </a:r>
            <a:endParaRPr lang="en-US" altLang="zh-CN" sz="28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该</a:t>
            </a:r>
            <a:r>
              <a:rPr lang="zh-CN" altLang="en-US" sz="2800" b="1" dirty="0" smtClean="0">
                <a:latin typeface="+mj-ea"/>
                <a:ea typeface="+mj-ea"/>
              </a:rPr>
              <a:t>猫活泼好动，叫声轻柔，诙谐有趣；一身短而浓密、富有光泽的绒毛宛如丝绸般光滑细致，最具魅力；此外该猫从头至尾“圆头圆脑”浑圆丰腴，以圆为特征，在西方十分流行。</a:t>
            </a:r>
            <a:endParaRPr lang="en-US" altLang="zh-CN" sz="2800" b="1" dirty="0" smtClean="0"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endParaRPr lang="en-US" altLang="zh-CN" sz="3000" dirty="0" smtClean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7800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4886257" cy="28803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132856"/>
            <a:ext cx="3552264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0588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2"/>
          <p:cNvSpPr txBox="1">
            <a:spLocks/>
          </p:cNvSpPr>
          <p:nvPr/>
        </p:nvSpPr>
        <p:spPr>
          <a:xfrm>
            <a:off x="609194" y="1484784"/>
            <a:ext cx="7563206" cy="475252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70C0"/>
                </a:solidFill>
                <a:latin typeface="+mj-ea"/>
                <a:ea typeface="+mj-ea"/>
              </a:rPr>
              <a:t>5.</a:t>
            </a:r>
            <a:r>
              <a:rPr lang="zh-CN" altLang="en-US" sz="2800" b="1" dirty="0">
                <a:solidFill>
                  <a:srgbClr val="0070C0"/>
                </a:solidFill>
                <a:latin typeface="+mj-ea"/>
                <a:ea typeface="+mj-ea"/>
              </a:rPr>
              <a:t>苏格兰</a:t>
            </a:r>
            <a:r>
              <a:rPr lang="zh-CN" altLang="en-US" sz="2800" b="1" dirty="0" smtClean="0">
                <a:solidFill>
                  <a:srgbClr val="0070C0"/>
                </a:solidFill>
                <a:latin typeface="+mj-ea"/>
                <a:ea typeface="+mj-ea"/>
              </a:rPr>
              <a:t>猫（苏格兰塌耳猫）</a:t>
            </a:r>
            <a:endParaRPr lang="en-US" altLang="zh-CN" sz="28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+mj-ea"/>
                <a:ea typeface="+mj-ea"/>
              </a:rPr>
              <a:t>身材短矮，浑圆，四肢粗壮，头部方形，耳小平耷，鼻小而扁，尾短钝圆。一双圆得像铜铃似的大眼睛，再配上一脸聪慧温和的表情，就像一种长毛绒的玩具，十分可爱。</a:t>
            </a:r>
            <a:endParaRPr lang="en-US" altLang="zh-CN" sz="2800" b="1" dirty="0" smtClean="0"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endParaRPr lang="en-US" altLang="zh-CN" sz="3000" dirty="0" smtClean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37394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94656"/>
            <a:ext cx="4466857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84984"/>
            <a:ext cx="4444642" cy="2899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75375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2"/>
          <p:cNvSpPr txBox="1">
            <a:spLocks/>
          </p:cNvSpPr>
          <p:nvPr/>
        </p:nvSpPr>
        <p:spPr>
          <a:xfrm>
            <a:off x="609194" y="1412776"/>
            <a:ext cx="7563206" cy="49685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70C0"/>
                </a:solidFill>
                <a:latin typeface="+mj-ea"/>
                <a:ea typeface="+mj-ea"/>
              </a:rPr>
              <a:t>6.</a:t>
            </a:r>
            <a:r>
              <a:rPr lang="zh-CN" altLang="en-US" sz="2800" b="1" dirty="0">
                <a:solidFill>
                  <a:srgbClr val="0070C0"/>
                </a:solidFill>
                <a:latin typeface="+mj-ea"/>
                <a:ea typeface="+mj-ea"/>
              </a:rPr>
              <a:t>阿比西尼亚</a:t>
            </a:r>
            <a:r>
              <a:rPr lang="zh-CN" altLang="en-US" sz="2800" b="1" dirty="0" smtClean="0">
                <a:solidFill>
                  <a:srgbClr val="0070C0"/>
                </a:solidFill>
                <a:latin typeface="+mj-ea"/>
                <a:ea typeface="+mj-ea"/>
              </a:rPr>
              <a:t>猫</a:t>
            </a:r>
            <a:endParaRPr lang="en-US" altLang="zh-CN" sz="28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+mj-ea"/>
                <a:ea typeface="+mj-ea"/>
              </a:rPr>
              <a:t>仪表堂堂、尊贵、庄严、天生一副帝王之相，加上它红黄相间、深浅不一、变化莫测、华丽动人的被毛，使不少爱猫者为之倾倒。为世界上</a:t>
            </a: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</a:rPr>
              <a:t>最流行的短毛猫</a:t>
            </a:r>
            <a:r>
              <a:rPr lang="zh-CN" altLang="en-US" sz="2800" b="1" dirty="0" smtClean="0">
                <a:latin typeface="+mj-ea"/>
                <a:ea typeface="+mj-ea"/>
              </a:rPr>
              <a:t>，在北美尤其受欢迎。</a:t>
            </a:r>
            <a:endParaRPr lang="en-US" altLang="zh-CN" sz="2800" b="1" dirty="0" smtClean="0"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endParaRPr lang="en-US" altLang="zh-CN" sz="3000" dirty="0" smtClean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82687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3048479"/>
            <a:ext cx="6523037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779297"/>
            <a:ext cx="3851575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7537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2"/>
          <p:cNvSpPr txBox="1">
            <a:spLocks/>
          </p:cNvSpPr>
          <p:nvPr/>
        </p:nvSpPr>
        <p:spPr>
          <a:xfrm>
            <a:off x="609194" y="1412776"/>
            <a:ext cx="7779230" cy="439248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70C0"/>
                </a:solidFill>
                <a:latin typeface="+mj-ea"/>
                <a:ea typeface="+mj-ea"/>
              </a:rPr>
              <a:t>7.</a:t>
            </a:r>
            <a:r>
              <a:rPr lang="zh-CN" altLang="en-US" sz="2800" b="1" dirty="0">
                <a:solidFill>
                  <a:srgbClr val="0070C0"/>
                </a:solidFill>
                <a:latin typeface="+mj-ea"/>
                <a:ea typeface="+mj-ea"/>
              </a:rPr>
              <a:t>美国短毛</a:t>
            </a:r>
            <a:r>
              <a:rPr lang="zh-CN" altLang="en-US" sz="2800" b="1" dirty="0" smtClean="0">
                <a:solidFill>
                  <a:srgbClr val="0070C0"/>
                </a:solidFill>
                <a:latin typeface="+mj-ea"/>
                <a:ea typeface="+mj-ea"/>
              </a:rPr>
              <a:t>猫</a:t>
            </a:r>
            <a:endParaRPr lang="en-US" altLang="zh-CN" sz="28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+mj-ea"/>
                <a:ea typeface="+mj-ea"/>
              </a:rPr>
              <a:t>以体格魁伟，骨骼粗壮，肌肉发达，生性聪明，温顺而著称，是短毛猫类中大型品种。该猫被毛厚密，毛色多达</a:t>
            </a:r>
            <a:r>
              <a:rPr lang="en-US" altLang="zh-CN" sz="2800" b="1" dirty="0" smtClean="0">
                <a:latin typeface="+mj-ea"/>
                <a:ea typeface="+mj-ea"/>
              </a:rPr>
              <a:t>100</a:t>
            </a:r>
            <a:r>
              <a:rPr lang="zh-CN" altLang="en-US" sz="2800" b="1" dirty="0" smtClean="0">
                <a:latin typeface="+mj-ea"/>
                <a:ea typeface="+mj-ea"/>
              </a:rPr>
              <a:t>余种，其中银色虎斑品种尤为名贵。</a:t>
            </a:r>
            <a:r>
              <a:rPr lang="en-US" altLang="zh-CN" sz="2800" b="1" dirty="0" smtClean="0">
                <a:latin typeface="+mj-ea"/>
                <a:ea typeface="+mj-ea"/>
              </a:rPr>
              <a:t>1971</a:t>
            </a:r>
            <a:r>
              <a:rPr lang="zh-CN" altLang="en-US" sz="2800" b="1" dirty="0" smtClean="0">
                <a:latin typeface="+mj-ea"/>
                <a:ea typeface="+mj-ea"/>
              </a:rPr>
              <a:t>年该猫被选取为美国最优秀的猫狆之一。</a:t>
            </a:r>
            <a:endParaRPr lang="en-US" altLang="zh-CN" sz="2800" b="1" dirty="0" smtClean="0"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endParaRPr lang="en-US" altLang="zh-CN" sz="3000" dirty="0" smtClean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58700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4536504" cy="4162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08517"/>
            <a:ext cx="3528392" cy="4535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75375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2"/>
          <p:cNvSpPr txBox="1">
            <a:spLocks/>
          </p:cNvSpPr>
          <p:nvPr/>
        </p:nvSpPr>
        <p:spPr>
          <a:xfrm>
            <a:off x="609194" y="1484784"/>
            <a:ext cx="7779230" cy="4392488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70C0"/>
                </a:solidFill>
                <a:latin typeface="+mj-ea"/>
                <a:ea typeface="+mj-ea"/>
              </a:rPr>
              <a:t>8.</a:t>
            </a:r>
            <a:r>
              <a:rPr lang="zh-CN" altLang="en-US" sz="2800" b="1" dirty="0">
                <a:solidFill>
                  <a:srgbClr val="0070C0"/>
                </a:solidFill>
                <a:latin typeface="+mj-ea"/>
                <a:ea typeface="+mj-ea"/>
              </a:rPr>
              <a:t>巴</a:t>
            </a:r>
            <a:r>
              <a:rPr lang="zh-CN" altLang="en-US" sz="2800" b="1" dirty="0" smtClean="0">
                <a:solidFill>
                  <a:srgbClr val="0070C0"/>
                </a:solidFill>
                <a:latin typeface="+mj-ea"/>
                <a:ea typeface="+mj-ea"/>
              </a:rPr>
              <a:t>厘猫</a:t>
            </a:r>
            <a:endParaRPr lang="en-US" altLang="zh-CN" sz="28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产</a:t>
            </a:r>
            <a:r>
              <a:rPr lang="zh-CN" altLang="en-US" sz="2800" b="1" dirty="0" smtClean="0">
                <a:latin typeface="+mj-ea"/>
                <a:ea typeface="+mj-ea"/>
              </a:rPr>
              <a:t>于美国，身材苗条、细长、呈优美的流线形，一双深蓝色的眼镜盒一身丝绸艳丽的柔软被毛，以及举止优雅，颇具巴厘舞蹈家的风姿而被称为巴厘猫。该猫具有同暹罗猫完全相同的毛色，脸、耳、四肢、尾巴都有深色斑点，但被毛比暹罗猫毛长而柔软。因此美国人又称它为长丝猫、双重猫。</a:t>
            </a:r>
            <a:endParaRPr lang="en-US" altLang="zh-CN" sz="2800" b="1" dirty="0" smtClean="0"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endParaRPr lang="en-US" altLang="zh-CN" sz="3000" dirty="0" smtClean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03800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97" y="1368354"/>
            <a:ext cx="4254011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132854"/>
            <a:ext cx="3944466" cy="4308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24216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2"/>
          <p:cNvSpPr txBox="1">
            <a:spLocks/>
          </p:cNvSpPr>
          <p:nvPr/>
        </p:nvSpPr>
        <p:spPr>
          <a:xfrm>
            <a:off x="609194" y="1484784"/>
            <a:ext cx="7779230" cy="4896544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70C0"/>
                </a:solidFill>
                <a:latin typeface="+mj-ea"/>
                <a:ea typeface="+mj-ea"/>
              </a:rPr>
              <a:t>9.</a:t>
            </a:r>
            <a:r>
              <a:rPr lang="zh-CN" altLang="en-US" sz="2800" b="1" dirty="0" smtClean="0">
                <a:solidFill>
                  <a:srgbClr val="0070C0"/>
                </a:solidFill>
                <a:latin typeface="+mj-ea"/>
                <a:ea typeface="+mj-ea"/>
              </a:rPr>
              <a:t>俄国猫（俄罗斯蓝猫）</a:t>
            </a:r>
            <a:endParaRPr lang="en-US" altLang="zh-CN" sz="28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体型</a:t>
            </a:r>
            <a:r>
              <a:rPr lang="zh-CN" altLang="en-US" sz="2800" b="1" dirty="0" smtClean="0">
                <a:latin typeface="+mj-ea"/>
                <a:ea typeface="+mj-ea"/>
              </a:rPr>
              <a:t>修长，大而直立的尖耳朵，脚掌小而圆，走路像是用脚尖在走。身上披着银蓝色光泽的段被毛，配上修长苗条的体型和轻盈步态，尽显一派猫中的贵族风度。</a:t>
            </a:r>
            <a:endParaRPr lang="en-US" altLang="zh-CN" sz="28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该</a:t>
            </a:r>
            <a:r>
              <a:rPr lang="zh-CN" altLang="en-US" sz="2800" b="1" dirty="0" smtClean="0">
                <a:latin typeface="+mj-ea"/>
                <a:ea typeface="+mj-ea"/>
              </a:rPr>
              <a:t>猫性格文静害羞，怕生，不愿外出。叫声轻柔甜美，感情丰富而温顺，对饲主非常信任，喜欢取悦主人。并能与家中其他宠物和平共处，容易饲养，是极受欢迎的家庭宠物。</a:t>
            </a:r>
            <a:endParaRPr lang="en-US" altLang="zh-CN" sz="2800" b="1" dirty="0" smtClean="0"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endParaRPr lang="en-US" altLang="zh-CN" sz="3000" dirty="0" smtClean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362504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54" y="1340768"/>
            <a:ext cx="4683202" cy="3265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44824"/>
            <a:ext cx="4086225" cy="466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22917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2"/>
          <p:cNvSpPr txBox="1">
            <a:spLocks/>
          </p:cNvSpPr>
          <p:nvPr/>
        </p:nvSpPr>
        <p:spPr>
          <a:xfrm>
            <a:off x="609194" y="1412776"/>
            <a:ext cx="7779230" cy="49685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70C0"/>
                </a:solidFill>
                <a:latin typeface="+mj-ea"/>
                <a:ea typeface="+mj-ea"/>
              </a:rPr>
              <a:t>10.</a:t>
            </a:r>
            <a:r>
              <a:rPr lang="zh-CN" altLang="en-US" sz="2800" b="1" dirty="0">
                <a:solidFill>
                  <a:srgbClr val="0070C0"/>
                </a:solidFill>
                <a:latin typeface="+mj-ea"/>
                <a:ea typeface="+mj-ea"/>
              </a:rPr>
              <a:t>土耳其</a:t>
            </a:r>
            <a:r>
              <a:rPr lang="zh-CN" altLang="en-US" sz="2800" b="1" dirty="0" smtClean="0">
                <a:solidFill>
                  <a:srgbClr val="0070C0"/>
                </a:solidFill>
                <a:latin typeface="+mj-ea"/>
                <a:ea typeface="+mj-ea"/>
              </a:rPr>
              <a:t>安哥拉猫</a:t>
            </a:r>
            <a:endParaRPr lang="en-US" altLang="zh-CN" sz="28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+mj-ea"/>
                <a:ea typeface="+mj-ea"/>
              </a:rPr>
              <a:t>属东方型苗条体型，头部呈</a:t>
            </a:r>
            <a:r>
              <a:rPr lang="en-US" altLang="zh-CN" sz="2800" b="1" dirty="0" smtClean="0">
                <a:latin typeface="+mj-ea"/>
                <a:ea typeface="+mj-ea"/>
              </a:rPr>
              <a:t>V</a:t>
            </a:r>
            <a:r>
              <a:rPr lang="zh-CN" altLang="en-US" sz="2800" b="1" dirty="0" smtClean="0">
                <a:latin typeface="+mj-ea"/>
                <a:ea typeface="+mj-ea"/>
              </a:rPr>
              <a:t>字型，长而尖，杏仁形眼，耳大直立，从耳朵处长出的饰毛很具特色。背部起伏较大，四肢高而细，脚趾长满饰毛、尾毛蓬松，有时尾巴一直能伸到头后端。优雅柔顺的外表，使整体散发出一股流畅的动感美。</a:t>
            </a:r>
            <a:endParaRPr lang="en-US" altLang="zh-CN" sz="2800" b="1" dirty="0" smtClean="0"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endParaRPr lang="en-US" altLang="zh-CN" sz="3000" dirty="0" smtClean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50906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140968"/>
            <a:ext cx="4438717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98" y="1340768"/>
            <a:ext cx="4625439" cy="2960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22917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d67fc157f14ec51972b431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" t="4092" r="1905" b="49431"/>
          <a:stretch/>
        </p:blipFill>
        <p:spPr bwMode="auto">
          <a:xfrm>
            <a:off x="683568" y="3802743"/>
            <a:ext cx="7431088" cy="265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284" y="1916832"/>
            <a:ext cx="1485200" cy="1993125"/>
          </a:xfrm>
          <a:prstGeom prst="rect">
            <a:avLst/>
          </a:prstGeom>
        </p:spPr>
      </p:pic>
      <p:sp>
        <p:nvSpPr>
          <p:cNvPr id="6" name="文本框 1"/>
          <p:cNvSpPr txBox="1"/>
          <p:nvPr/>
        </p:nvSpPr>
        <p:spPr>
          <a:xfrm>
            <a:off x="3286804" y="2332458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09B3AF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谢谢观看</a:t>
            </a:r>
            <a:endParaRPr lang="zh-CN" altLang="en-US" sz="4800" b="1" dirty="0">
              <a:solidFill>
                <a:srgbClr val="09B3AF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580327" y="3371856"/>
            <a:ext cx="416780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2800" dirty="0">
                <a:solidFill>
                  <a:srgbClr val="88988A"/>
                </a:solidFill>
              </a:rPr>
              <a:t>THANKS FOR COMING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389778">
            <a:off x="6372239" y="2216438"/>
            <a:ext cx="1707898" cy="180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92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2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凸显">
  <a:themeElements>
    <a:clrScheme name="凸显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凸显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凸显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287</TotalTime>
  <Words>1328</Words>
  <Application>Microsoft Office PowerPoint</Application>
  <PresentationFormat>全屏显示(4:3)</PresentationFormat>
  <Paragraphs>53</Paragraphs>
  <Slides>30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凸显</vt:lpstr>
      <vt:lpstr>项目二  宠物猫的饲养管理</vt:lpstr>
      <vt:lpstr>一、猫的品种类型</vt:lpstr>
      <vt:lpstr>一、猫的品种类型</vt:lpstr>
      <vt:lpstr>PowerPoint 演示文稿</vt:lpstr>
      <vt:lpstr>PowerPoint 演示文稿</vt:lpstr>
      <vt:lpstr>二、宠物猫的主要品种</vt:lpstr>
      <vt:lpstr>PowerPoint 演示文稿</vt:lpstr>
      <vt:lpstr>PowerPoint 演示文稿</vt:lpstr>
      <vt:lpstr>PowerPoint 演示文稿</vt:lpstr>
      <vt:lpstr>二、宠物猫的主要品种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丁晓</dc:creator>
  <cp:lastModifiedBy>Win10_64</cp:lastModifiedBy>
  <cp:revision>73</cp:revision>
  <dcterms:created xsi:type="dcterms:W3CDTF">2020-08-23T01:44:59Z</dcterms:created>
  <dcterms:modified xsi:type="dcterms:W3CDTF">2020-11-16T06:40:00Z</dcterms:modified>
</cp:coreProperties>
</file>